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style3.xml" ContentType="application/vnd.ms-office.chartstyle+xml"/>
  <Override PartName="/ppt/charts/chart3.xml" ContentType="application/vnd.openxmlformats-officedocument.drawingml.chart+xml"/>
  <Override PartName="/ppt/charts/colors3.xml" ContentType="application/vnd.ms-office.chartcolorstyle+xml"/>
  <Override PartName="/ppt/charts/colors2.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79" r:id="rId3"/>
    <p:sldId id="258" r:id="rId4"/>
    <p:sldId id="278" r:id="rId5"/>
    <p:sldId id="288" r:id="rId6"/>
    <p:sldId id="286" r:id="rId7"/>
    <p:sldId id="304" r:id="rId8"/>
    <p:sldId id="315" r:id="rId9"/>
    <p:sldId id="283" r:id="rId10"/>
    <p:sldId id="284" r:id="rId11"/>
    <p:sldId id="287" r:id="rId12"/>
    <p:sldId id="320" r:id="rId13"/>
    <p:sldId id="321" r:id="rId14"/>
    <p:sldId id="289" r:id="rId15"/>
    <p:sldId id="317" r:id="rId16"/>
    <p:sldId id="291" r:id="rId17"/>
    <p:sldId id="327" r:id="rId18"/>
    <p:sldId id="322" r:id="rId19"/>
    <p:sldId id="293" r:id="rId20"/>
    <p:sldId id="313" r:id="rId21"/>
    <p:sldId id="323" r:id="rId22"/>
    <p:sldId id="328" r:id="rId23"/>
    <p:sldId id="301" r:id="rId24"/>
    <p:sldId id="329" r:id="rId25"/>
    <p:sldId id="300" r:id="rId26"/>
    <p:sldId id="306" r:id="rId27"/>
    <p:sldId id="307" r:id="rId28"/>
    <p:sldId id="308" r:id="rId29"/>
    <p:sldId id="309" r:id="rId30"/>
    <p:sldId id="310" r:id="rId31"/>
    <p:sldId id="311" r:id="rId32"/>
    <p:sldId id="312" r:id="rId33"/>
    <p:sldId id="324" r:id="rId34"/>
    <p:sldId id="330" r:id="rId35"/>
    <p:sldId id="325" r:id="rId36"/>
    <p:sldId id="331" r:id="rId37"/>
    <p:sldId id="269" r:id="rId38"/>
  </p:sldIdLst>
  <p:sldSz cx="12192000" cy="6858000"/>
  <p:notesSz cx="687546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1F4"/>
    <a:srgbClr val="D4D4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showGuides="1">
      <p:cViewPr varScale="1">
        <p:scale>
          <a:sx n="68" d="100"/>
          <a:sy n="68" d="100"/>
        </p:scale>
        <p:origin x="24" y="597"/>
      </p:cViewPr>
      <p:guideLst>
        <p:guide orient="horz" pos="2160"/>
        <p:guide pos="3840"/>
      </p:guideLst>
    </p:cSldViewPr>
  </p:slideViewPr>
  <p:notesTextViewPr>
    <p:cViewPr>
      <p:scale>
        <a:sx n="1" d="1"/>
        <a:sy n="1" d="1"/>
      </p:scale>
      <p:origin x="0" y="0"/>
    </p:cViewPr>
  </p:notesTextViewPr>
  <p:sorterViewPr>
    <p:cViewPr varScale="1">
      <p:scale>
        <a:sx n="1" d="1"/>
        <a:sy n="1" d="1"/>
      </p:scale>
      <p:origin x="0" y="-573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y\Dropbox\Mary%20Jarvie%20Associates\Projects\BiGGAR%20work%202019\BE21019%20NHS%20FV%20Food%20System\Surveymonkey%20data\NHS%20FV%20Food%20System%20-%20COMMUNITY%20CONSULTAT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y\Dropbox\Mary%20Jarvie%20Associates\Projects\BiGGAR%20work%202019\BE21019%20NHS%20FV%20Food%20System\Food%20Database%2030.06.21%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ry\Dropbox\Mary%20Jarvie%20Associates\Projects\BiGGAR%20work%202019\BE21019%20NHS%20FV%20Food%20System\Food%20Database%2030.06.21%20ANALYSI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sample!$B$48:$B$54</c:f>
              <c:strCache>
                <c:ptCount val="7"/>
                <c:pt idx="0">
                  <c:v>producers/ processors</c:v>
                </c:pt>
                <c:pt idx="1">
                  <c:v>wholesalers/distributors</c:v>
                </c:pt>
                <c:pt idx="2">
                  <c:v>retailers/caterers ( shops, market, cafes)</c:v>
                </c:pt>
                <c:pt idx="3">
                  <c:v>surplus recycling/ repurposing</c:v>
                </c:pt>
                <c:pt idx="4">
                  <c:v>food banks</c:v>
                </c:pt>
                <c:pt idx="5">
                  <c:v>food growing</c:v>
                </c:pt>
                <c:pt idx="6">
                  <c:v>food education/cooking groups</c:v>
                </c:pt>
              </c:strCache>
            </c:strRef>
          </c:cat>
          <c:val>
            <c:numRef>
              <c:f>sample!$C$48:$C$54</c:f>
              <c:numCache>
                <c:formatCode>General</c:formatCode>
                <c:ptCount val="7"/>
                <c:pt idx="0">
                  <c:v>11</c:v>
                </c:pt>
                <c:pt idx="1">
                  <c:v>4</c:v>
                </c:pt>
                <c:pt idx="2">
                  <c:v>5</c:v>
                </c:pt>
                <c:pt idx="3">
                  <c:v>14</c:v>
                </c:pt>
                <c:pt idx="4">
                  <c:v>13</c:v>
                </c:pt>
                <c:pt idx="5">
                  <c:v>6</c:v>
                </c:pt>
                <c:pt idx="6">
                  <c:v>7</c:v>
                </c:pt>
              </c:numCache>
            </c:numRef>
          </c:val>
          <c:extLst>
            <c:ext xmlns:c16="http://schemas.microsoft.com/office/drawing/2014/chart" uri="{C3380CC4-5D6E-409C-BE32-E72D297353CC}">
              <c16:uniqueId val="{00000000-2D45-4095-8FE5-CA794CAAC68E}"/>
            </c:ext>
          </c:extLst>
        </c:ser>
        <c:dLbls>
          <c:dLblPos val="ctr"/>
          <c:showLegendKey val="0"/>
          <c:showVal val="1"/>
          <c:showCatName val="0"/>
          <c:showSerName val="0"/>
          <c:showPercent val="0"/>
          <c:showBubbleSize val="0"/>
        </c:dLbls>
        <c:gapWidth val="182"/>
        <c:axId val="649841872"/>
        <c:axId val="649841552"/>
      </c:barChart>
      <c:catAx>
        <c:axId val="64984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49841552"/>
        <c:crosses val="autoZero"/>
        <c:auto val="1"/>
        <c:lblAlgn val="ctr"/>
        <c:lblOffset val="100"/>
        <c:noMultiLvlLbl val="0"/>
      </c:catAx>
      <c:valAx>
        <c:axId val="649841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49841872"/>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charts!$J$2</c:f>
              <c:strCache>
                <c:ptCount val="1"/>
                <c:pt idx="0">
                  <c:v>VCSOs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charts!$I$3:$I$6</c:f>
              <c:strCache>
                <c:ptCount val="4"/>
                <c:pt idx="0">
                  <c:v>Forth Valley</c:v>
                </c:pt>
                <c:pt idx="1">
                  <c:v>Clackmannshire</c:v>
                </c:pt>
                <c:pt idx="2">
                  <c:v>Falkirk</c:v>
                </c:pt>
                <c:pt idx="3">
                  <c:v>Stirling</c:v>
                </c:pt>
              </c:strCache>
            </c:strRef>
          </c:cat>
          <c:val>
            <c:numRef>
              <c:f>charts!$J$3:$J$6</c:f>
              <c:numCache>
                <c:formatCode>General</c:formatCode>
                <c:ptCount val="4"/>
                <c:pt idx="0">
                  <c:v>2</c:v>
                </c:pt>
                <c:pt idx="1">
                  <c:v>15</c:v>
                </c:pt>
                <c:pt idx="2">
                  <c:v>24</c:v>
                </c:pt>
                <c:pt idx="3">
                  <c:v>22</c:v>
                </c:pt>
              </c:numCache>
            </c:numRef>
          </c:val>
          <c:extLst>
            <c:ext xmlns:c16="http://schemas.microsoft.com/office/drawing/2014/chart" uri="{C3380CC4-5D6E-409C-BE32-E72D297353CC}">
              <c16:uniqueId val="{00000000-1776-44A7-A165-D0F06E26EF69}"/>
            </c:ext>
          </c:extLst>
        </c:ser>
        <c:dLbls>
          <c:dLblPos val="ctr"/>
          <c:showLegendKey val="0"/>
          <c:showVal val="1"/>
          <c:showCatName val="0"/>
          <c:showSerName val="0"/>
          <c:showPercent val="0"/>
          <c:showBubbleSize val="0"/>
        </c:dLbls>
        <c:gapWidth val="182"/>
        <c:axId val="771302712"/>
        <c:axId val="771304632"/>
      </c:barChart>
      <c:catAx>
        <c:axId val="7713027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304632"/>
        <c:crosses val="autoZero"/>
        <c:auto val="1"/>
        <c:lblAlgn val="ctr"/>
        <c:lblOffset val="100"/>
        <c:noMultiLvlLbl val="0"/>
      </c:catAx>
      <c:valAx>
        <c:axId val="77130463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7713027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charts!$A$11</c:f>
              <c:strCache>
                <c:ptCount val="1"/>
                <c:pt idx="0">
                  <c:v>Forth Valley</c:v>
                </c:pt>
              </c:strCache>
            </c:strRef>
          </c:tx>
          <c:spPr>
            <a:solidFill>
              <a:schemeClr val="accent1"/>
            </a:solidFill>
            <a:ln>
              <a:noFill/>
            </a:ln>
            <a:effectLst/>
          </c:spPr>
          <c:invertIfNegative val="0"/>
          <c:dLbls>
            <c:delete val="1"/>
          </c:dLbls>
          <c:cat>
            <c:strRef>
              <c:f>charts!$B$10:$H$10</c:f>
              <c:strCache>
                <c:ptCount val="7"/>
                <c:pt idx="0">
                  <c:v>Emergency Food</c:v>
                </c:pt>
                <c:pt idx="1">
                  <c:v> Emergency Food - Bank</c:v>
                </c:pt>
                <c:pt idx="2">
                  <c:v> Emergency Food - Pantry</c:v>
                </c:pt>
                <c:pt idx="3">
                  <c:v>Food Education</c:v>
                </c:pt>
                <c:pt idx="4">
                  <c:v> Food Growing</c:v>
                </c:pt>
                <c:pt idx="5">
                  <c:v>Community Café</c:v>
                </c:pt>
                <c:pt idx="6">
                  <c:v>Food Waste</c:v>
                </c:pt>
              </c:strCache>
            </c:strRef>
          </c:cat>
          <c:val>
            <c:numRef>
              <c:f>charts!$B$11:$H$11</c:f>
              <c:numCache>
                <c:formatCode>General</c:formatCode>
                <c:ptCount val="7"/>
                <c:pt idx="3">
                  <c:v>1</c:v>
                </c:pt>
                <c:pt idx="6">
                  <c:v>1</c:v>
                </c:pt>
              </c:numCache>
            </c:numRef>
          </c:val>
          <c:extLst>
            <c:ext xmlns:c16="http://schemas.microsoft.com/office/drawing/2014/chart" uri="{C3380CC4-5D6E-409C-BE32-E72D297353CC}">
              <c16:uniqueId val="{00000000-FDAE-4B1B-BDC5-DA5D8F760CCB}"/>
            </c:ext>
          </c:extLst>
        </c:ser>
        <c:ser>
          <c:idx val="1"/>
          <c:order val="1"/>
          <c:tx>
            <c:strRef>
              <c:f>charts!$A$12</c:f>
              <c:strCache>
                <c:ptCount val="1"/>
                <c:pt idx="0">
                  <c:v>Clackmannshire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charts!$B$10:$H$10</c:f>
              <c:strCache>
                <c:ptCount val="7"/>
                <c:pt idx="0">
                  <c:v>Emergency Food</c:v>
                </c:pt>
                <c:pt idx="1">
                  <c:v> Emergency Food - Bank</c:v>
                </c:pt>
                <c:pt idx="2">
                  <c:v> Emergency Food - Pantry</c:v>
                </c:pt>
                <c:pt idx="3">
                  <c:v>Food Education</c:v>
                </c:pt>
                <c:pt idx="4">
                  <c:v> Food Growing</c:v>
                </c:pt>
                <c:pt idx="5">
                  <c:v>Community Café</c:v>
                </c:pt>
                <c:pt idx="6">
                  <c:v>Food Waste</c:v>
                </c:pt>
              </c:strCache>
            </c:strRef>
          </c:cat>
          <c:val>
            <c:numRef>
              <c:f>charts!$B$12:$H$12</c:f>
              <c:numCache>
                <c:formatCode>General</c:formatCode>
                <c:ptCount val="7"/>
                <c:pt idx="0">
                  <c:v>9</c:v>
                </c:pt>
                <c:pt idx="1">
                  <c:v>7</c:v>
                </c:pt>
                <c:pt idx="2">
                  <c:v>3</c:v>
                </c:pt>
                <c:pt idx="3">
                  <c:v>4</c:v>
                </c:pt>
                <c:pt idx="4">
                  <c:v>9</c:v>
                </c:pt>
                <c:pt idx="5">
                  <c:v>6</c:v>
                </c:pt>
                <c:pt idx="6">
                  <c:v>1</c:v>
                </c:pt>
              </c:numCache>
            </c:numRef>
          </c:val>
          <c:extLst>
            <c:ext xmlns:c16="http://schemas.microsoft.com/office/drawing/2014/chart" uri="{C3380CC4-5D6E-409C-BE32-E72D297353CC}">
              <c16:uniqueId val="{00000001-FDAE-4B1B-BDC5-DA5D8F760CCB}"/>
            </c:ext>
          </c:extLst>
        </c:ser>
        <c:ser>
          <c:idx val="2"/>
          <c:order val="2"/>
          <c:tx>
            <c:strRef>
              <c:f>charts!$A$13</c:f>
              <c:strCache>
                <c:ptCount val="1"/>
                <c:pt idx="0">
                  <c:v>Falkirk</c:v>
                </c:pt>
              </c:strCache>
            </c:strRef>
          </c:tx>
          <c:spPr>
            <a:solidFill>
              <a:schemeClr val="accent3"/>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FDAE-4B1B-BDC5-DA5D8F760CC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charts!$B$10:$H$10</c:f>
              <c:strCache>
                <c:ptCount val="7"/>
                <c:pt idx="0">
                  <c:v>Emergency Food</c:v>
                </c:pt>
                <c:pt idx="1">
                  <c:v> Emergency Food - Bank</c:v>
                </c:pt>
                <c:pt idx="2">
                  <c:v> Emergency Food - Pantry</c:v>
                </c:pt>
                <c:pt idx="3">
                  <c:v>Food Education</c:v>
                </c:pt>
                <c:pt idx="4">
                  <c:v> Food Growing</c:v>
                </c:pt>
                <c:pt idx="5">
                  <c:v>Community Café</c:v>
                </c:pt>
                <c:pt idx="6">
                  <c:v>Food Waste</c:v>
                </c:pt>
              </c:strCache>
            </c:strRef>
          </c:cat>
          <c:val>
            <c:numRef>
              <c:f>charts!$B$13:$H$13</c:f>
              <c:numCache>
                <c:formatCode>General</c:formatCode>
                <c:ptCount val="7"/>
                <c:pt idx="0">
                  <c:v>22</c:v>
                </c:pt>
                <c:pt idx="1">
                  <c:v>17</c:v>
                </c:pt>
                <c:pt idx="2">
                  <c:v>4</c:v>
                </c:pt>
                <c:pt idx="3">
                  <c:v>8</c:v>
                </c:pt>
                <c:pt idx="4">
                  <c:v>8</c:v>
                </c:pt>
                <c:pt idx="5">
                  <c:v>5</c:v>
                </c:pt>
                <c:pt idx="6">
                  <c:v>1</c:v>
                </c:pt>
              </c:numCache>
            </c:numRef>
          </c:val>
          <c:extLst>
            <c:ext xmlns:c16="http://schemas.microsoft.com/office/drawing/2014/chart" uri="{C3380CC4-5D6E-409C-BE32-E72D297353CC}">
              <c16:uniqueId val="{00000003-FDAE-4B1B-BDC5-DA5D8F760CCB}"/>
            </c:ext>
          </c:extLst>
        </c:ser>
        <c:ser>
          <c:idx val="3"/>
          <c:order val="3"/>
          <c:tx>
            <c:strRef>
              <c:f>charts!$A$14</c:f>
              <c:strCache>
                <c:ptCount val="1"/>
                <c:pt idx="0">
                  <c:v>Stirling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charts!$B$10:$H$10</c:f>
              <c:strCache>
                <c:ptCount val="7"/>
                <c:pt idx="0">
                  <c:v>Emergency Food</c:v>
                </c:pt>
                <c:pt idx="1">
                  <c:v> Emergency Food - Bank</c:v>
                </c:pt>
                <c:pt idx="2">
                  <c:v> Emergency Food - Pantry</c:v>
                </c:pt>
                <c:pt idx="3">
                  <c:v>Food Education</c:v>
                </c:pt>
                <c:pt idx="4">
                  <c:v> Food Growing</c:v>
                </c:pt>
                <c:pt idx="5">
                  <c:v>Community Café</c:v>
                </c:pt>
                <c:pt idx="6">
                  <c:v>Food Waste</c:v>
                </c:pt>
              </c:strCache>
            </c:strRef>
          </c:cat>
          <c:val>
            <c:numRef>
              <c:f>charts!$B$14:$H$14</c:f>
              <c:numCache>
                <c:formatCode>General</c:formatCode>
                <c:ptCount val="7"/>
                <c:pt idx="0">
                  <c:v>13</c:v>
                </c:pt>
                <c:pt idx="1">
                  <c:v>7</c:v>
                </c:pt>
                <c:pt idx="2">
                  <c:v>2</c:v>
                </c:pt>
                <c:pt idx="3">
                  <c:v>7</c:v>
                </c:pt>
                <c:pt idx="4">
                  <c:v>9</c:v>
                </c:pt>
                <c:pt idx="5">
                  <c:v>5</c:v>
                </c:pt>
                <c:pt idx="6">
                  <c:v>5</c:v>
                </c:pt>
              </c:numCache>
            </c:numRef>
          </c:val>
          <c:extLst>
            <c:ext xmlns:c16="http://schemas.microsoft.com/office/drawing/2014/chart" uri="{C3380CC4-5D6E-409C-BE32-E72D297353CC}">
              <c16:uniqueId val="{00000004-FDAE-4B1B-BDC5-DA5D8F760CCB}"/>
            </c:ext>
          </c:extLst>
        </c:ser>
        <c:dLbls>
          <c:dLblPos val="ctr"/>
          <c:showLegendKey val="0"/>
          <c:showVal val="1"/>
          <c:showCatName val="0"/>
          <c:showSerName val="0"/>
          <c:showPercent val="0"/>
          <c:showBubbleSize val="0"/>
        </c:dLbls>
        <c:gapWidth val="150"/>
        <c:overlap val="100"/>
        <c:axId val="532065784"/>
        <c:axId val="532069624"/>
      </c:barChart>
      <c:catAx>
        <c:axId val="53206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2069624"/>
        <c:crosses val="autoZero"/>
        <c:auto val="1"/>
        <c:lblAlgn val="ctr"/>
        <c:lblOffset val="100"/>
        <c:noMultiLvlLbl val="0"/>
      </c:catAx>
      <c:valAx>
        <c:axId val="532069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2065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vl1pPr>
          </a:lstStyle>
          <a:p>
            <a:endParaRPr lang="en-GB"/>
          </a:p>
        </p:txBody>
      </p:sp>
      <p:sp>
        <p:nvSpPr>
          <p:cNvPr id="3" name="Date Placeholder 2"/>
          <p:cNvSpPr>
            <a:spLocks noGrp="1"/>
          </p:cNvSpPr>
          <p:nvPr>
            <p:ph type="dt" idx="1"/>
          </p:nvPr>
        </p:nvSpPr>
        <p:spPr>
          <a:xfrm>
            <a:off x="3894505" y="0"/>
            <a:ext cx="2979367" cy="501879"/>
          </a:xfrm>
          <a:prstGeom prst="rect">
            <a:avLst/>
          </a:prstGeom>
        </p:spPr>
        <p:txBody>
          <a:bodyPr vert="horz" lIns="96442" tIns="48221" rIns="96442" bIns="48221" rtlCol="0"/>
          <a:lstStyle>
            <a:lvl1pPr algn="r">
              <a:defRPr sz="1300"/>
            </a:lvl1pPr>
          </a:lstStyle>
          <a:p>
            <a:fld id="{30965507-657F-4FB4-ADFF-69D779F533BA}" type="datetimeFigureOut">
              <a:rPr lang="en-GB" smtClean="0"/>
              <a:t>06/08/2021</a:t>
            </a:fld>
            <a:endParaRPr lang="en-GB"/>
          </a:p>
        </p:txBody>
      </p:sp>
      <p:sp>
        <p:nvSpPr>
          <p:cNvPr id="4" name="Slide Image Placeholder 3"/>
          <p:cNvSpPr>
            <a:spLocks noGrp="1" noRot="1" noChangeAspect="1"/>
          </p:cNvSpPr>
          <p:nvPr>
            <p:ph type="sldImg" idx="2"/>
          </p:nvPr>
        </p:nvSpPr>
        <p:spPr>
          <a:xfrm>
            <a:off x="438150" y="1250950"/>
            <a:ext cx="5999163" cy="3375025"/>
          </a:xfrm>
          <a:prstGeom prst="rect">
            <a:avLst/>
          </a:prstGeom>
          <a:noFill/>
          <a:ln w="12700">
            <a:solidFill>
              <a:prstClr val="black"/>
            </a:solidFill>
          </a:ln>
        </p:spPr>
        <p:txBody>
          <a:bodyPr vert="horz" lIns="96442" tIns="48221" rIns="96442" bIns="48221" rtlCol="0" anchor="ctr"/>
          <a:lstStyle/>
          <a:p>
            <a:endParaRPr lang="en-GB"/>
          </a:p>
        </p:txBody>
      </p:sp>
      <p:sp>
        <p:nvSpPr>
          <p:cNvPr id="5" name="Notes Placeholder 4"/>
          <p:cNvSpPr>
            <a:spLocks noGrp="1"/>
          </p:cNvSpPr>
          <p:nvPr>
            <p:ph type="body" sz="quarter" idx="3"/>
          </p:nvPr>
        </p:nvSpPr>
        <p:spPr>
          <a:xfrm>
            <a:off x="687547" y="4813866"/>
            <a:ext cx="5500370" cy="3938617"/>
          </a:xfrm>
          <a:prstGeom prst="rect">
            <a:avLst/>
          </a:prstGeom>
        </p:spPr>
        <p:txBody>
          <a:bodyPr vert="horz" lIns="96442" tIns="48221" rIns="96442" bIns="482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79367" cy="501878"/>
          </a:xfrm>
          <a:prstGeom prst="rect">
            <a:avLst/>
          </a:prstGeom>
        </p:spPr>
        <p:txBody>
          <a:bodyPr vert="horz" lIns="96442" tIns="48221" rIns="96442" bIns="48221" rtlCol="0" anchor="b"/>
          <a:lstStyle>
            <a:lvl1pPr algn="l">
              <a:defRPr sz="1300"/>
            </a:lvl1pPr>
          </a:lstStyle>
          <a:p>
            <a:endParaRPr lang="en-GB"/>
          </a:p>
        </p:txBody>
      </p:sp>
      <p:sp>
        <p:nvSpPr>
          <p:cNvPr id="7" name="Slide Number Placeholder 6"/>
          <p:cNvSpPr>
            <a:spLocks noGrp="1"/>
          </p:cNvSpPr>
          <p:nvPr>
            <p:ph type="sldNum" sz="quarter" idx="5"/>
          </p:nvPr>
        </p:nvSpPr>
        <p:spPr>
          <a:xfrm>
            <a:off x="3894505" y="9500961"/>
            <a:ext cx="2979367" cy="501878"/>
          </a:xfrm>
          <a:prstGeom prst="rect">
            <a:avLst/>
          </a:prstGeom>
        </p:spPr>
        <p:txBody>
          <a:bodyPr vert="horz" lIns="96442" tIns="48221" rIns="96442" bIns="48221" rtlCol="0" anchor="b"/>
          <a:lstStyle>
            <a:lvl1pPr algn="r">
              <a:defRPr sz="1300"/>
            </a:lvl1pPr>
          </a:lstStyle>
          <a:p>
            <a:fld id="{6366E695-73C3-4268-931F-EE318B6CB24F}" type="slidenum">
              <a:rPr lang="en-GB" smtClean="0"/>
              <a:t>‹#›</a:t>
            </a:fld>
            <a:endParaRPr lang="en-GB"/>
          </a:p>
        </p:txBody>
      </p:sp>
    </p:spTree>
    <p:extLst>
      <p:ext uri="{BB962C8B-B14F-4D97-AF65-F5344CB8AC3E}">
        <p14:creationId xmlns:p14="http://schemas.microsoft.com/office/powerpoint/2010/main" val="44168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202B-8D84-4BED-89D6-D256A2DA79C1}"/>
              </a:ext>
            </a:extLst>
          </p:cNvPr>
          <p:cNvSpPr>
            <a:spLocks noGrp="1"/>
          </p:cNvSpPr>
          <p:nvPr>
            <p:ph type="ctrTitle"/>
          </p:nvPr>
        </p:nvSpPr>
        <p:spPr>
          <a:xfrm>
            <a:off x="541338" y="1808163"/>
            <a:ext cx="4788000" cy="1035837"/>
          </a:xfrm>
        </p:spPr>
        <p:txBody>
          <a:bodyPr anchor="b"/>
          <a:lstStyle>
            <a:lvl1pPr algn="l">
              <a:defRPr sz="3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EB5AF1A-272D-4379-B598-D436611EDAF3}"/>
              </a:ext>
            </a:extLst>
          </p:cNvPr>
          <p:cNvSpPr>
            <a:spLocks noGrp="1"/>
          </p:cNvSpPr>
          <p:nvPr>
            <p:ph type="subTitle" idx="1"/>
          </p:nvPr>
        </p:nvSpPr>
        <p:spPr>
          <a:xfrm>
            <a:off x="541338" y="3429000"/>
            <a:ext cx="4788000" cy="1336638"/>
          </a:xfrm>
        </p:spPr>
        <p:txBody>
          <a:bodyPr/>
          <a:lstStyle>
            <a:lvl1pPr marL="0" indent="0" algn="l">
              <a:buNone/>
              <a:defRPr sz="2200" b="1"/>
            </a:lvl1pPr>
            <a:lvl2pPr marL="0" indent="0" algn="l">
              <a:spcAft>
                <a:spcPts val="600"/>
              </a:spcAft>
              <a:buNone/>
              <a:defRPr sz="22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Picture Placeholder 7">
            <a:extLst>
              <a:ext uri="{FF2B5EF4-FFF2-40B4-BE49-F238E27FC236}">
                <a16:creationId xmlns:a16="http://schemas.microsoft.com/office/drawing/2014/main" id="{C0B23D72-9A6B-4DBF-8C48-5E970107014C}"/>
              </a:ext>
            </a:extLst>
          </p:cNvPr>
          <p:cNvSpPr>
            <a:spLocks noGrp="1" noChangeAspect="1"/>
          </p:cNvSpPr>
          <p:nvPr>
            <p:ph type="pic" sz="quarter" idx="13"/>
          </p:nvPr>
        </p:nvSpPr>
        <p:spPr>
          <a:xfrm>
            <a:off x="6612000" y="1280291"/>
            <a:ext cx="5662096" cy="5659771"/>
          </a:xfrm>
          <a:custGeom>
            <a:avLst/>
            <a:gdLst>
              <a:gd name="connsiteX0" fmla="*/ 0 w 6096000"/>
              <a:gd name="connsiteY0" fmla="*/ 3055144 h 6110287"/>
              <a:gd name="connsiteX1" fmla="*/ 890217 w 6096000"/>
              <a:gd name="connsiteY1" fmla="*/ 897360 h 6110287"/>
              <a:gd name="connsiteX2" fmla="*/ 3048001 w 6096000"/>
              <a:gd name="connsiteY2" fmla="*/ -1 h 6110287"/>
              <a:gd name="connsiteX3" fmla="*/ 3048000 w 6096000"/>
              <a:gd name="connsiteY3" fmla="*/ 3055144 h 6110287"/>
              <a:gd name="connsiteX4" fmla="*/ 0 w 6096000"/>
              <a:gd name="connsiteY4" fmla="*/ 3055144 h 6110287"/>
              <a:gd name="connsiteX0" fmla="*/ 0 w 3048001"/>
              <a:gd name="connsiteY0" fmla="*/ 3055145 h 3055145"/>
              <a:gd name="connsiteX1" fmla="*/ 890217 w 3048001"/>
              <a:gd name="connsiteY1" fmla="*/ 897361 h 3055145"/>
              <a:gd name="connsiteX2" fmla="*/ 3048001 w 3048001"/>
              <a:gd name="connsiteY2" fmla="*/ 0 h 3055145"/>
              <a:gd name="connsiteX3" fmla="*/ 3048000 w 3048001"/>
              <a:gd name="connsiteY3" fmla="*/ 3055145 h 3055145"/>
              <a:gd name="connsiteX4" fmla="*/ 0 w 3048001"/>
              <a:gd name="connsiteY4" fmla="*/ 3055145 h 305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1" h="3055145">
                <a:moveTo>
                  <a:pt x="0" y="3055145"/>
                </a:moveTo>
                <a:cubicBezTo>
                  <a:pt x="0" y="2246109"/>
                  <a:pt x="320149" y="1470105"/>
                  <a:pt x="890217" y="897361"/>
                </a:cubicBezTo>
                <a:cubicBezTo>
                  <a:pt x="1462032" y="322863"/>
                  <a:pt x="2238384" y="0"/>
                  <a:pt x="3048001" y="0"/>
                </a:cubicBezTo>
                <a:cubicBezTo>
                  <a:pt x="3048001" y="1018382"/>
                  <a:pt x="3048000" y="2023316"/>
                  <a:pt x="3048000" y="3055145"/>
                </a:cubicBezTo>
                <a:lnTo>
                  <a:pt x="0" y="3055145"/>
                </a:lnTo>
                <a:close/>
              </a:path>
            </a:pathLst>
          </a:custGeom>
          <a:solidFill>
            <a:schemeClr val="bg1">
              <a:lumMod val="85000"/>
            </a:schemeClr>
          </a:solidFill>
          <a:ln w="108000" cap="sq">
            <a:solidFill>
              <a:schemeClr val="accent3"/>
            </a:solidFill>
            <a:miter lim="800000"/>
          </a:ln>
        </p:spPr>
        <p:txBody>
          <a:bodyPr rIns="612000" anchor="ctr"/>
          <a:lstStyle>
            <a:lvl1pPr algn="r">
              <a:defRPr/>
            </a:lvl1pPr>
          </a:lstStyle>
          <a:p>
            <a:r>
              <a:rPr lang="en-US"/>
              <a:t>Click icon to add picture</a:t>
            </a:r>
            <a:endParaRPr lang="en-GB"/>
          </a:p>
        </p:txBody>
      </p:sp>
      <p:cxnSp>
        <p:nvCxnSpPr>
          <p:cNvPr id="10" name="Straight Connector 9">
            <a:extLst>
              <a:ext uri="{FF2B5EF4-FFF2-40B4-BE49-F238E27FC236}">
                <a16:creationId xmlns:a16="http://schemas.microsoft.com/office/drawing/2014/main" id="{1AF25C6C-4B2E-4771-A352-512C46BD7910}"/>
              </a:ext>
            </a:extLst>
          </p:cNvPr>
          <p:cNvCxnSpPr/>
          <p:nvPr userDrawn="1"/>
        </p:nvCxnSpPr>
        <p:spPr>
          <a:xfrm flipV="1">
            <a:off x="541338" y="3157200"/>
            <a:ext cx="540000" cy="0"/>
          </a:xfrm>
          <a:prstGeom prst="line">
            <a:avLst/>
          </a:prstGeom>
          <a:ln w="180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17BBAA1-52ED-46E7-A684-7D6D389727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1055" y="655943"/>
            <a:ext cx="1478283" cy="399289"/>
          </a:xfrm>
          <a:prstGeom prst="rect">
            <a:avLst/>
          </a:prstGeom>
        </p:spPr>
      </p:pic>
      <p:cxnSp>
        <p:nvCxnSpPr>
          <p:cNvPr id="12" name="Straight Connector 11">
            <a:extLst>
              <a:ext uri="{FF2B5EF4-FFF2-40B4-BE49-F238E27FC236}">
                <a16:creationId xmlns:a16="http://schemas.microsoft.com/office/drawing/2014/main" id="{C6F0225D-D904-43A7-A4EB-FAB915BC1019}"/>
              </a:ext>
            </a:extLst>
          </p:cNvPr>
          <p:cNvCxnSpPr/>
          <p:nvPr userDrawn="1"/>
        </p:nvCxnSpPr>
        <p:spPr>
          <a:xfrm flipV="1">
            <a:off x="541338" y="6555600"/>
            <a:ext cx="0" cy="302400"/>
          </a:xfrm>
          <a:prstGeom prst="line">
            <a:avLst/>
          </a:prstGeom>
          <a:ln w="18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129B8C1-80BA-489F-8139-7826A0866021}"/>
              </a:ext>
            </a:extLst>
          </p:cNvPr>
          <p:cNvSpPr txBox="1"/>
          <p:nvPr userDrawn="1"/>
        </p:nvSpPr>
        <p:spPr>
          <a:xfrm>
            <a:off x="683999" y="6526801"/>
            <a:ext cx="5589579" cy="331200"/>
          </a:xfrm>
          <a:prstGeom prst="rect">
            <a:avLst/>
          </a:prstGeom>
          <a:noFill/>
        </p:spPr>
        <p:txBody>
          <a:bodyPr wrap="square" lIns="0" tIns="0" rIns="0" bIns="0" rtlCol="0">
            <a:noAutofit/>
          </a:bodyPr>
          <a:lstStyle/>
          <a:p>
            <a:r>
              <a:rPr lang="en-GB" sz="1200" b="1" dirty="0">
                <a:solidFill>
                  <a:schemeClr val="accent1"/>
                </a:solidFill>
              </a:rPr>
              <a:t>biggareconomics.co.uk &amp; forthenvironmentlink.org </a:t>
            </a:r>
            <a:r>
              <a:rPr lang="en-GB" sz="1200" dirty="0">
                <a:solidFill>
                  <a:schemeClr val="accent3"/>
                </a:solidFill>
              </a:rPr>
              <a:t> © Forth Environment Link</a:t>
            </a:r>
          </a:p>
        </p:txBody>
      </p:sp>
      <p:pic>
        <p:nvPicPr>
          <p:cNvPr id="9" name="Picture 8">
            <a:extLst>
              <a:ext uri="{FF2B5EF4-FFF2-40B4-BE49-F238E27FC236}">
                <a16:creationId xmlns:a16="http://schemas.microsoft.com/office/drawing/2014/main" id="{4D96EE5D-C92E-4F64-98CE-81EA886E1899}"/>
              </a:ext>
            </a:extLst>
          </p:cNvPr>
          <p:cNvPicPr/>
          <p:nvPr userDrawn="1"/>
        </p:nvPicPr>
        <p:blipFill>
          <a:blip r:embed="rId3" cstate="print"/>
          <a:stretch>
            <a:fillRect/>
          </a:stretch>
        </p:blipFill>
        <p:spPr>
          <a:xfrm>
            <a:off x="2277476" y="272089"/>
            <a:ext cx="1118235" cy="933450"/>
          </a:xfrm>
          <a:prstGeom prst="rect">
            <a:avLst/>
          </a:prstGeom>
        </p:spPr>
      </p:pic>
      <p:pic>
        <p:nvPicPr>
          <p:cNvPr id="14" name="Picture 13" descr="Logo&#10;&#10;Description automatically generated">
            <a:extLst>
              <a:ext uri="{FF2B5EF4-FFF2-40B4-BE49-F238E27FC236}">
                <a16:creationId xmlns:a16="http://schemas.microsoft.com/office/drawing/2014/main" id="{BF9C0D21-ADB1-425C-B5E0-56C62A0BBBF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541338" y="147755"/>
            <a:ext cx="1280795" cy="1280795"/>
          </a:xfrm>
          <a:prstGeom prst="rect">
            <a:avLst/>
          </a:prstGeom>
        </p:spPr>
      </p:pic>
    </p:spTree>
    <p:extLst>
      <p:ext uri="{BB962C8B-B14F-4D97-AF65-F5344CB8AC3E}">
        <p14:creationId xmlns:p14="http://schemas.microsoft.com/office/powerpoint/2010/main" val="7422376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A763-5D63-444F-95A7-8A19DD80D1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BBA8F8-7777-49B4-9478-285B89BA2557}"/>
              </a:ext>
            </a:extLst>
          </p:cNvPr>
          <p:cNvSpPr>
            <a:spLocks noGrp="1"/>
          </p:cNvSpPr>
          <p:nvPr>
            <p:ph sz="half" idx="1"/>
          </p:nvPr>
        </p:nvSpPr>
        <p:spPr>
          <a:xfrm>
            <a:off x="543206" y="2312987"/>
            <a:ext cx="5274982" cy="3797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2CD3E3A0-1813-47CB-B2B4-A3BA1AEA123E}"/>
              </a:ext>
            </a:extLst>
          </p:cNvPr>
          <p:cNvSpPr>
            <a:spLocks noGrp="1"/>
          </p:cNvSpPr>
          <p:nvPr>
            <p:ph sz="half" idx="2"/>
          </p:nvPr>
        </p:nvSpPr>
        <p:spPr>
          <a:xfrm>
            <a:off x="6373812" y="2312987"/>
            <a:ext cx="5274981" cy="3797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DB823D0-AC4E-4E54-A02A-D0EEEEDE27FF}"/>
              </a:ext>
            </a:extLst>
          </p:cNvPr>
          <p:cNvSpPr>
            <a:spLocks noGrp="1"/>
          </p:cNvSpPr>
          <p:nvPr>
            <p:ph type="dt" sz="half" idx="10"/>
          </p:nvPr>
        </p:nvSpPr>
        <p:spPr/>
        <p:txBody>
          <a:bodyPr/>
          <a:lstStyle/>
          <a:p>
            <a:fld id="{75469270-7726-47C9-BDF7-B409C85CD243}" type="datetime1">
              <a:rPr lang="en-GB" smtClean="0"/>
              <a:t>06/08/2021</a:t>
            </a:fld>
            <a:endParaRPr lang="en-GB"/>
          </a:p>
        </p:txBody>
      </p:sp>
      <p:sp>
        <p:nvSpPr>
          <p:cNvPr id="6" name="Footer Placeholder 5">
            <a:extLst>
              <a:ext uri="{FF2B5EF4-FFF2-40B4-BE49-F238E27FC236}">
                <a16:creationId xmlns:a16="http://schemas.microsoft.com/office/drawing/2014/main" id="{00EF3423-C748-441F-9D16-2689BAFA4A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04F2A3-8B7C-4008-B5DF-6D28EAB5A130}"/>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8" name="Text Placeholder 7">
            <a:extLst>
              <a:ext uri="{FF2B5EF4-FFF2-40B4-BE49-F238E27FC236}">
                <a16:creationId xmlns:a16="http://schemas.microsoft.com/office/drawing/2014/main" id="{1FA05D9B-8D5A-4A7F-8AFB-081FA9221774}"/>
              </a:ext>
            </a:extLst>
          </p:cNvPr>
          <p:cNvSpPr>
            <a:spLocks noGrp="1"/>
          </p:cNvSpPr>
          <p:nvPr>
            <p:ph type="body" sz="quarter" idx="13"/>
          </p:nvPr>
        </p:nvSpPr>
        <p:spPr>
          <a:xfrm>
            <a:off x="541337" y="1808163"/>
            <a:ext cx="7450661" cy="504825"/>
          </a:xfrm>
        </p:spPr>
        <p:txBody>
          <a:bodyPr/>
          <a:lstStyle>
            <a:lvl1pPr>
              <a:defRPr sz="2200">
                <a:solidFill>
                  <a:schemeClr val="accent3"/>
                </a:solidFill>
              </a:defRPr>
            </a:lvl1pPr>
          </a:lstStyle>
          <a:p>
            <a:pPr lvl="0"/>
            <a:r>
              <a:rPr lang="en-US"/>
              <a:t>Click to edit Master text styles</a:t>
            </a:r>
          </a:p>
        </p:txBody>
      </p:sp>
      <p:pic>
        <p:nvPicPr>
          <p:cNvPr id="9" name="Picture 8" descr="Logo&#10;&#10;Description automatically generated">
            <a:extLst>
              <a:ext uri="{FF2B5EF4-FFF2-40B4-BE49-F238E27FC236}">
                <a16:creationId xmlns:a16="http://schemas.microsoft.com/office/drawing/2014/main" id="{5578EE85-9931-4AFD-B399-35D9AADAC5F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329949" y="44334"/>
            <a:ext cx="701357" cy="770312"/>
          </a:xfrm>
          <a:prstGeom prst="rect">
            <a:avLst/>
          </a:prstGeom>
        </p:spPr>
      </p:pic>
    </p:spTree>
    <p:extLst>
      <p:ext uri="{BB962C8B-B14F-4D97-AF65-F5344CB8AC3E}">
        <p14:creationId xmlns:p14="http://schemas.microsoft.com/office/powerpoint/2010/main" val="176418708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202B-8D84-4BED-89D6-D256A2DA79C1}"/>
              </a:ext>
            </a:extLst>
          </p:cNvPr>
          <p:cNvSpPr>
            <a:spLocks noGrp="1"/>
          </p:cNvSpPr>
          <p:nvPr>
            <p:ph type="ctrTitle"/>
          </p:nvPr>
        </p:nvSpPr>
        <p:spPr>
          <a:xfrm>
            <a:off x="541338" y="1808163"/>
            <a:ext cx="6209086" cy="1035837"/>
          </a:xfrm>
        </p:spPr>
        <p:txBody>
          <a:bodyPr anchor="b"/>
          <a:lstStyle>
            <a:lvl1pPr algn="l">
              <a:defRPr sz="3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EB5AF1A-272D-4379-B598-D436611EDAF3}"/>
              </a:ext>
            </a:extLst>
          </p:cNvPr>
          <p:cNvSpPr>
            <a:spLocks noGrp="1"/>
          </p:cNvSpPr>
          <p:nvPr>
            <p:ph type="subTitle" idx="1"/>
          </p:nvPr>
        </p:nvSpPr>
        <p:spPr>
          <a:xfrm>
            <a:off x="541338" y="3429000"/>
            <a:ext cx="6209086" cy="1655762"/>
          </a:xfrm>
        </p:spPr>
        <p:txBody>
          <a:bodyPr/>
          <a:lstStyle>
            <a:lvl1pPr marL="0" indent="0" algn="l">
              <a:spcAft>
                <a:spcPts val="0"/>
              </a:spcAft>
              <a:buNone/>
              <a:defRPr sz="2200" b="0"/>
            </a:lvl1pPr>
            <a:lvl2pPr marL="0" indent="0" algn="l">
              <a:spcBef>
                <a:spcPts val="1134"/>
              </a:spcBef>
              <a:spcAft>
                <a:spcPts val="0"/>
              </a:spcAft>
              <a:buNone/>
              <a:defRPr sz="2200" b="1"/>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Picture Placeholder 7">
            <a:extLst>
              <a:ext uri="{FF2B5EF4-FFF2-40B4-BE49-F238E27FC236}">
                <a16:creationId xmlns:a16="http://schemas.microsoft.com/office/drawing/2014/main" id="{C0B23D72-9A6B-4DBF-8C48-5E970107014C}"/>
              </a:ext>
            </a:extLst>
          </p:cNvPr>
          <p:cNvSpPr>
            <a:spLocks noGrp="1" noChangeAspect="1"/>
          </p:cNvSpPr>
          <p:nvPr>
            <p:ph type="pic" sz="quarter" idx="13"/>
          </p:nvPr>
        </p:nvSpPr>
        <p:spPr>
          <a:xfrm>
            <a:off x="6612000" y="1280291"/>
            <a:ext cx="5662096" cy="5659771"/>
          </a:xfrm>
          <a:custGeom>
            <a:avLst/>
            <a:gdLst>
              <a:gd name="connsiteX0" fmla="*/ 0 w 6096000"/>
              <a:gd name="connsiteY0" fmla="*/ 3055144 h 6110287"/>
              <a:gd name="connsiteX1" fmla="*/ 890217 w 6096000"/>
              <a:gd name="connsiteY1" fmla="*/ 897360 h 6110287"/>
              <a:gd name="connsiteX2" fmla="*/ 3048001 w 6096000"/>
              <a:gd name="connsiteY2" fmla="*/ -1 h 6110287"/>
              <a:gd name="connsiteX3" fmla="*/ 3048000 w 6096000"/>
              <a:gd name="connsiteY3" fmla="*/ 3055144 h 6110287"/>
              <a:gd name="connsiteX4" fmla="*/ 0 w 6096000"/>
              <a:gd name="connsiteY4" fmla="*/ 3055144 h 6110287"/>
              <a:gd name="connsiteX0" fmla="*/ 0 w 3048001"/>
              <a:gd name="connsiteY0" fmla="*/ 3055145 h 3055145"/>
              <a:gd name="connsiteX1" fmla="*/ 890217 w 3048001"/>
              <a:gd name="connsiteY1" fmla="*/ 897361 h 3055145"/>
              <a:gd name="connsiteX2" fmla="*/ 3048001 w 3048001"/>
              <a:gd name="connsiteY2" fmla="*/ 0 h 3055145"/>
              <a:gd name="connsiteX3" fmla="*/ 3048000 w 3048001"/>
              <a:gd name="connsiteY3" fmla="*/ 3055145 h 3055145"/>
              <a:gd name="connsiteX4" fmla="*/ 0 w 3048001"/>
              <a:gd name="connsiteY4" fmla="*/ 3055145 h 305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1" h="3055145">
                <a:moveTo>
                  <a:pt x="0" y="3055145"/>
                </a:moveTo>
                <a:cubicBezTo>
                  <a:pt x="0" y="2246109"/>
                  <a:pt x="320149" y="1470105"/>
                  <a:pt x="890217" y="897361"/>
                </a:cubicBezTo>
                <a:cubicBezTo>
                  <a:pt x="1462032" y="322863"/>
                  <a:pt x="2238384" y="0"/>
                  <a:pt x="3048001" y="0"/>
                </a:cubicBezTo>
                <a:cubicBezTo>
                  <a:pt x="3048001" y="1018382"/>
                  <a:pt x="3048000" y="2023316"/>
                  <a:pt x="3048000" y="3055145"/>
                </a:cubicBezTo>
                <a:lnTo>
                  <a:pt x="0" y="3055145"/>
                </a:lnTo>
                <a:close/>
              </a:path>
            </a:pathLst>
          </a:custGeom>
          <a:solidFill>
            <a:schemeClr val="bg1">
              <a:lumMod val="85000"/>
            </a:schemeClr>
          </a:solidFill>
          <a:ln w="108000" cap="sq">
            <a:solidFill>
              <a:schemeClr val="accent3"/>
            </a:solidFill>
            <a:miter lim="800000"/>
          </a:ln>
        </p:spPr>
        <p:txBody>
          <a:bodyPr rIns="612000" anchor="ctr"/>
          <a:lstStyle>
            <a:lvl1pPr algn="r">
              <a:defRPr/>
            </a:lvl1pPr>
          </a:lstStyle>
          <a:p>
            <a:r>
              <a:rPr lang="en-US"/>
              <a:t>Click icon to add picture</a:t>
            </a:r>
            <a:endParaRPr lang="en-GB"/>
          </a:p>
        </p:txBody>
      </p:sp>
      <p:cxnSp>
        <p:nvCxnSpPr>
          <p:cNvPr id="10" name="Straight Connector 9">
            <a:extLst>
              <a:ext uri="{FF2B5EF4-FFF2-40B4-BE49-F238E27FC236}">
                <a16:creationId xmlns:a16="http://schemas.microsoft.com/office/drawing/2014/main" id="{1AF25C6C-4B2E-4771-A352-512C46BD7910}"/>
              </a:ext>
            </a:extLst>
          </p:cNvPr>
          <p:cNvCxnSpPr/>
          <p:nvPr userDrawn="1"/>
        </p:nvCxnSpPr>
        <p:spPr>
          <a:xfrm flipV="1">
            <a:off x="541338" y="3157200"/>
            <a:ext cx="540000" cy="0"/>
          </a:xfrm>
          <a:prstGeom prst="line">
            <a:avLst/>
          </a:prstGeom>
          <a:ln w="180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AFC374B-8759-41E2-B517-E9B3CCA830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4000" y="172800"/>
            <a:ext cx="347473" cy="402337"/>
          </a:xfrm>
          <a:prstGeom prst="rect">
            <a:avLst/>
          </a:prstGeom>
        </p:spPr>
      </p:pic>
      <p:cxnSp>
        <p:nvCxnSpPr>
          <p:cNvPr id="12" name="Straight Connector 11">
            <a:extLst>
              <a:ext uri="{FF2B5EF4-FFF2-40B4-BE49-F238E27FC236}">
                <a16:creationId xmlns:a16="http://schemas.microsoft.com/office/drawing/2014/main" id="{E11D1B42-8177-4330-BB9F-E98F59904972}"/>
              </a:ext>
            </a:extLst>
          </p:cNvPr>
          <p:cNvCxnSpPr/>
          <p:nvPr userDrawn="1"/>
        </p:nvCxnSpPr>
        <p:spPr>
          <a:xfrm flipV="1">
            <a:off x="541338" y="6555600"/>
            <a:ext cx="0" cy="302400"/>
          </a:xfrm>
          <a:prstGeom prst="line">
            <a:avLst/>
          </a:prstGeom>
          <a:ln w="18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D4B8F9-5221-4917-9FEA-14C94818E276}"/>
              </a:ext>
            </a:extLst>
          </p:cNvPr>
          <p:cNvSpPr txBox="1"/>
          <p:nvPr userDrawn="1"/>
        </p:nvSpPr>
        <p:spPr>
          <a:xfrm>
            <a:off x="683999" y="6526801"/>
            <a:ext cx="5494163" cy="331200"/>
          </a:xfrm>
          <a:prstGeom prst="rect">
            <a:avLst/>
          </a:prstGeom>
          <a:noFill/>
        </p:spPr>
        <p:txBody>
          <a:bodyPr wrap="square" lIns="0" tIns="0" rIns="0" bIns="0" rtlCol="0">
            <a:noAutofit/>
          </a:bodyPr>
          <a:lstStyle/>
          <a:p>
            <a:r>
              <a:rPr lang="en-GB" sz="1200" b="1" dirty="0">
                <a:solidFill>
                  <a:schemeClr val="accent1"/>
                </a:solidFill>
              </a:rPr>
              <a:t>biggareconomics.co.uk &amp; forthenvironmentlink.org </a:t>
            </a:r>
            <a:r>
              <a:rPr lang="en-GB" sz="1200" dirty="0">
                <a:solidFill>
                  <a:schemeClr val="accent3"/>
                </a:solidFill>
              </a:rPr>
              <a:t> © Forth Environment Link</a:t>
            </a:r>
          </a:p>
        </p:txBody>
      </p:sp>
    </p:spTree>
    <p:extLst>
      <p:ext uri="{BB962C8B-B14F-4D97-AF65-F5344CB8AC3E}">
        <p14:creationId xmlns:p14="http://schemas.microsoft.com/office/powerpoint/2010/main" val="23664801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oute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3268-A68F-43B1-BE3B-65D3BD2439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491477-AED1-4CEC-A95D-6790FAE9E143}"/>
              </a:ext>
            </a:extLst>
          </p:cNvPr>
          <p:cNvSpPr>
            <a:spLocks noGrp="1"/>
          </p:cNvSpPr>
          <p:nvPr>
            <p:ph type="dt" sz="half" idx="10"/>
          </p:nvPr>
        </p:nvSpPr>
        <p:spPr/>
        <p:txBody>
          <a:bodyPr/>
          <a:lstStyle/>
          <a:p>
            <a:fld id="{88ED74BA-49D4-4420-A836-56CCCBB2C3B9}" type="datetime1">
              <a:rPr lang="en-GB" smtClean="0"/>
              <a:t>06/08/2021</a:t>
            </a:fld>
            <a:endParaRPr lang="en-GB"/>
          </a:p>
        </p:txBody>
      </p:sp>
      <p:sp>
        <p:nvSpPr>
          <p:cNvPr id="4" name="Footer Placeholder 3">
            <a:extLst>
              <a:ext uri="{FF2B5EF4-FFF2-40B4-BE49-F238E27FC236}">
                <a16:creationId xmlns:a16="http://schemas.microsoft.com/office/drawing/2014/main" id="{4DE86E45-B001-4C6A-88E9-35A893D624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131925-DE34-4DBE-849C-8ABCCBF1D6F2}"/>
              </a:ext>
            </a:extLst>
          </p:cNvPr>
          <p:cNvSpPr>
            <a:spLocks noGrp="1"/>
          </p:cNvSpPr>
          <p:nvPr>
            <p:ph type="sldNum" sz="quarter" idx="12"/>
          </p:nvPr>
        </p:nvSpPr>
        <p:spPr/>
        <p:txBody>
          <a:bodyPr/>
          <a:lstStyle/>
          <a:p>
            <a:fld id="{1B380CA8-D005-4374-9E21-56061D22F6FB}" type="slidenum">
              <a:rPr lang="en-GB" smtClean="0"/>
              <a:pPr/>
              <a:t>‹#›</a:t>
            </a:fld>
            <a:endParaRPr lang="en-GB"/>
          </a:p>
        </p:txBody>
      </p:sp>
      <p:sp>
        <p:nvSpPr>
          <p:cNvPr id="10" name="Rectangle 9">
            <a:extLst>
              <a:ext uri="{FF2B5EF4-FFF2-40B4-BE49-F238E27FC236}">
                <a16:creationId xmlns:a16="http://schemas.microsoft.com/office/drawing/2014/main" id="{4D0D773A-6480-4255-8BB5-37949428B889}"/>
              </a:ext>
            </a:extLst>
          </p:cNvPr>
          <p:cNvSpPr/>
          <p:nvPr userDrawn="1"/>
        </p:nvSpPr>
        <p:spPr>
          <a:xfrm>
            <a:off x="2433917" y="1788458"/>
            <a:ext cx="9251577" cy="806823"/>
          </a:xfrm>
          <a:prstGeom prst="rect">
            <a:avLst/>
          </a:prstGeom>
          <a:solidFill>
            <a:schemeClr val="bg2"/>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8" name="Rectangle 7">
            <a:extLst>
              <a:ext uri="{FF2B5EF4-FFF2-40B4-BE49-F238E27FC236}">
                <a16:creationId xmlns:a16="http://schemas.microsoft.com/office/drawing/2014/main" id="{35C56D15-38A3-46D7-A83C-57411FAEDDD3}"/>
              </a:ext>
            </a:extLst>
          </p:cNvPr>
          <p:cNvSpPr/>
          <p:nvPr userDrawn="1"/>
        </p:nvSpPr>
        <p:spPr>
          <a:xfrm>
            <a:off x="524435" y="1788458"/>
            <a:ext cx="2655703" cy="806823"/>
          </a:xfrm>
          <a:custGeom>
            <a:avLst/>
            <a:gdLst>
              <a:gd name="connsiteX0" fmla="*/ 0 w 2638800"/>
              <a:gd name="connsiteY0" fmla="*/ 0 h 763200"/>
              <a:gd name="connsiteX1" fmla="*/ 2638800 w 2638800"/>
              <a:gd name="connsiteY1" fmla="*/ 0 h 763200"/>
              <a:gd name="connsiteX2" fmla="*/ 2638800 w 2638800"/>
              <a:gd name="connsiteY2" fmla="*/ 763200 h 763200"/>
              <a:gd name="connsiteX3" fmla="*/ 0 w 2638800"/>
              <a:gd name="connsiteY3" fmla="*/ 763200 h 763200"/>
              <a:gd name="connsiteX4" fmla="*/ 0 w 2638800"/>
              <a:gd name="connsiteY4" fmla="*/ 0 h 763200"/>
              <a:gd name="connsiteX0" fmla="*/ 0 w 2638800"/>
              <a:gd name="connsiteY0" fmla="*/ 0 h 763200"/>
              <a:gd name="connsiteX1" fmla="*/ 2638800 w 2638800"/>
              <a:gd name="connsiteY1" fmla="*/ 0 h 763200"/>
              <a:gd name="connsiteX2" fmla="*/ 1870374 w 2638800"/>
              <a:gd name="connsiteY2" fmla="*/ 763200 h 763200"/>
              <a:gd name="connsiteX3" fmla="*/ 0 w 2638800"/>
              <a:gd name="connsiteY3" fmla="*/ 763200 h 763200"/>
              <a:gd name="connsiteX4" fmla="*/ 0 w 2638800"/>
              <a:gd name="connsiteY4" fmla="*/ 0 h 7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800" h="763200">
                <a:moveTo>
                  <a:pt x="0" y="0"/>
                </a:moveTo>
                <a:lnTo>
                  <a:pt x="2638800" y="0"/>
                </a:lnTo>
                <a:lnTo>
                  <a:pt x="1870374" y="763200"/>
                </a:lnTo>
                <a:lnTo>
                  <a:pt x="0" y="763200"/>
                </a:lnTo>
                <a:lnTo>
                  <a:pt x="0" y="0"/>
                </a:lnTo>
                <a:close/>
              </a:path>
            </a:pathLst>
          </a:custGeom>
          <a:solidFill>
            <a:schemeClr val="accent3"/>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13" name="Rectangle 12">
            <a:extLst>
              <a:ext uri="{FF2B5EF4-FFF2-40B4-BE49-F238E27FC236}">
                <a16:creationId xmlns:a16="http://schemas.microsoft.com/office/drawing/2014/main" id="{7DFDB12B-12B2-4599-AB2C-133978CFCA79}"/>
              </a:ext>
            </a:extLst>
          </p:cNvPr>
          <p:cNvSpPr/>
          <p:nvPr userDrawn="1"/>
        </p:nvSpPr>
        <p:spPr>
          <a:xfrm>
            <a:off x="2433917" y="2676111"/>
            <a:ext cx="9251577" cy="806823"/>
          </a:xfrm>
          <a:prstGeom prst="rect">
            <a:avLst/>
          </a:prstGeom>
          <a:solidFill>
            <a:schemeClr val="bg2">
              <a:lumMod val="90000"/>
            </a:schemeClr>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14" name="Rectangle 7">
            <a:extLst>
              <a:ext uri="{FF2B5EF4-FFF2-40B4-BE49-F238E27FC236}">
                <a16:creationId xmlns:a16="http://schemas.microsoft.com/office/drawing/2014/main" id="{E8C4529B-8819-4879-A3A3-2EFDFC582CF6}"/>
              </a:ext>
            </a:extLst>
          </p:cNvPr>
          <p:cNvSpPr/>
          <p:nvPr userDrawn="1"/>
        </p:nvSpPr>
        <p:spPr>
          <a:xfrm>
            <a:off x="524435" y="2676111"/>
            <a:ext cx="2655703" cy="806823"/>
          </a:xfrm>
          <a:custGeom>
            <a:avLst/>
            <a:gdLst>
              <a:gd name="connsiteX0" fmla="*/ 0 w 2638800"/>
              <a:gd name="connsiteY0" fmla="*/ 0 h 763200"/>
              <a:gd name="connsiteX1" fmla="*/ 2638800 w 2638800"/>
              <a:gd name="connsiteY1" fmla="*/ 0 h 763200"/>
              <a:gd name="connsiteX2" fmla="*/ 2638800 w 2638800"/>
              <a:gd name="connsiteY2" fmla="*/ 763200 h 763200"/>
              <a:gd name="connsiteX3" fmla="*/ 0 w 2638800"/>
              <a:gd name="connsiteY3" fmla="*/ 763200 h 763200"/>
              <a:gd name="connsiteX4" fmla="*/ 0 w 2638800"/>
              <a:gd name="connsiteY4" fmla="*/ 0 h 763200"/>
              <a:gd name="connsiteX0" fmla="*/ 0 w 2638800"/>
              <a:gd name="connsiteY0" fmla="*/ 0 h 763200"/>
              <a:gd name="connsiteX1" fmla="*/ 2638800 w 2638800"/>
              <a:gd name="connsiteY1" fmla="*/ 0 h 763200"/>
              <a:gd name="connsiteX2" fmla="*/ 1870374 w 2638800"/>
              <a:gd name="connsiteY2" fmla="*/ 763200 h 763200"/>
              <a:gd name="connsiteX3" fmla="*/ 0 w 2638800"/>
              <a:gd name="connsiteY3" fmla="*/ 763200 h 763200"/>
              <a:gd name="connsiteX4" fmla="*/ 0 w 2638800"/>
              <a:gd name="connsiteY4" fmla="*/ 0 h 7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800" h="763200">
                <a:moveTo>
                  <a:pt x="0" y="0"/>
                </a:moveTo>
                <a:lnTo>
                  <a:pt x="2638800" y="0"/>
                </a:lnTo>
                <a:lnTo>
                  <a:pt x="1870374" y="763200"/>
                </a:lnTo>
                <a:lnTo>
                  <a:pt x="0" y="763200"/>
                </a:lnTo>
                <a:lnTo>
                  <a:pt x="0" y="0"/>
                </a:lnTo>
                <a:close/>
              </a:path>
            </a:pathLst>
          </a:custGeom>
          <a:solidFill>
            <a:schemeClr val="accent1"/>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16" name="Rectangle 15">
            <a:extLst>
              <a:ext uri="{FF2B5EF4-FFF2-40B4-BE49-F238E27FC236}">
                <a16:creationId xmlns:a16="http://schemas.microsoft.com/office/drawing/2014/main" id="{24D59104-119A-4013-9320-8298DC1EA3F1}"/>
              </a:ext>
            </a:extLst>
          </p:cNvPr>
          <p:cNvSpPr/>
          <p:nvPr userDrawn="1"/>
        </p:nvSpPr>
        <p:spPr>
          <a:xfrm>
            <a:off x="2433917" y="3563764"/>
            <a:ext cx="9251577" cy="806823"/>
          </a:xfrm>
          <a:prstGeom prst="rect">
            <a:avLst/>
          </a:prstGeom>
          <a:solidFill>
            <a:schemeClr val="bg2"/>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17" name="Rectangle 7">
            <a:extLst>
              <a:ext uri="{FF2B5EF4-FFF2-40B4-BE49-F238E27FC236}">
                <a16:creationId xmlns:a16="http://schemas.microsoft.com/office/drawing/2014/main" id="{3F2E9112-595F-4090-A043-97B213BA54AB}"/>
              </a:ext>
            </a:extLst>
          </p:cNvPr>
          <p:cNvSpPr/>
          <p:nvPr userDrawn="1"/>
        </p:nvSpPr>
        <p:spPr>
          <a:xfrm>
            <a:off x="524435" y="3563764"/>
            <a:ext cx="2655703" cy="806823"/>
          </a:xfrm>
          <a:custGeom>
            <a:avLst/>
            <a:gdLst>
              <a:gd name="connsiteX0" fmla="*/ 0 w 2638800"/>
              <a:gd name="connsiteY0" fmla="*/ 0 h 763200"/>
              <a:gd name="connsiteX1" fmla="*/ 2638800 w 2638800"/>
              <a:gd name="connsiteY1" fmla="*/ 0 h 763200"/>
              <a:gd name="connsiteX2" fmla="*/ 2638800 w 2638800"/>
              <a:gd name="connsiteY2" fmla="*/ 763200 h 763200"/>
              <a:gd name="connsiteX3" fmla="*/ 0 w 2638800"/>
              <a:gd name="connsiteY3" fmla="*/ 763200 h 763200"/>
              <a:gd name="connsiteX4" fmla="*/ 0 w 2638800"/>
              <a:gd name="connsiteY4" fmla="*/ 0 h 763200"/>
              <a:gd name="connsiteX0" fmla="*/ 0 w 2638800"/>
              <a:gd name="connsiteY0" fmla="*/ 0 h 763200"/>
              <a:gd name="connsiteX1" fmla="*/ 2638800 w 2638800"/>
              <a:gd name="connsiteY1" fmla="*/ 0 h 763200"/>
              <a:gd name="connsiteX2" fmla="*/ 1870374 w 2638800"/>
              <a:gd name="connsiteY2" fmla="*/ 763200 h 763200"/>
              <a:gd name="connsiteX3" fmla="*/ 0 w 2638800"/>
              <a:gd name="connsiteY3" fmla="*/ 763200 h 763200"/>
              <a:gd name="connsiteX4" fmla="*/ 0 w 2638800"/>
              <a:gd name="connsiteY4" fmla="*/ 0 h 7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800" h="763200">
                <a:moveTo>
                  <a:pt x="0" y="0"/>
                </a:moveTo>
                <a:lnTo>
                  <a:pt x="2638800" y="0"/>
                </a:lnTo>
                <a:lnTo>
                  <a:pt x="1870374" y="763200"/>
                </a:lnTo>
                <a:lnTo>
                  <a:pt x="0" y="763200"/>
                </a:lnTo>
                <a:lnTo>
                  <a:pt x="0" y="0"/>
                </a:lnTo>
                <a:close/>
              </a:path>
            </a:pathLst>
          </a:custGeom>
          <a:solidFill>
            <a:schemeClr val="accent3"/>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19" name="Rectangle 18">
            <a:extLst>
              <a:ext uri="{FF2B5EF4-FFF2-40B4-BE49-F238E27FC236}">
                <a16:creationId xmlns:a16="http://schemas.microsoft.com/office/drawing/2014/main" id="{8C602233-A18A-42A2-8005-751CE34B2BBB}"/>
              </a:ext>
            </a:extLst>
          </p:cNvPr>
          <p:cNvSpPr/>
          <p:nvPr userDrawn="1"/>
        </p:nvSpPr>
        <p:spPr>
          <a:xfrm>
            <a:off x="2433917" y="4451417"/>
            <a:ext cx="9251577" cy="806823"/>
          </a:xfrm>
          <a:prstGeom prst="rect">
            <a:avLst/>
          </a:prstGeom>
          <a:solidFill>
            <a:schemeClr val="bg2">
              <a:lumMod val="90000"/>
            </a:schemeClr>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20" name="Rectangle 7">
            <a:extLst>
              <a:ext uri="{FF2B5EF4-FFF2-40B4-BE49-F238E27FC236}">
                <a16:creationId xmlns:a16="http://schemas.microsoft.com/office/drawing/2014/main" id="{6903E174-9591-4601-AA94-CA254FC1421C}"/>
              </a:ext>
            </a:extLst>
          </p:cNvPr>
          <p:cNvSpPr/>
          <p:nvPr userDrawn="1"/>
        </p:nvSpPr>
        <p:spPr>
          <a:xfrm>
            <a:off x="524435" y="4451417"/>
            <a:ext cx="2655703" cy="806823"/>
          </a:xfrm>
          <a:custGeom>
            <a:avLst/>
            <a:gdLst>
              <a:gd name="connsiteX0" fmla="*/ 0 w 2638800"/>
              <a:gd name="connsiteY0" fmla="*/ 0 h 763200"/>
              <a:gd name="connsiteX1" fmla="*/ 2638800 w 2638800"/>
              <a:gd name="connsiteY1" fmla="*/ 0 h 763200"/>
              <a:gd name="connsiteX2" fmla="*/ 2638800 w 2638800"/>
              <a:gd name="connsiteY2" fmla="*/ 763200 h 763200"/>
              <a:gd name="connsiteX3" fmla="*/ 0 w 2638800"/>
              <a:gd name="connsiteY3" fmla="*/ 763200 h 763200"/>
              <a:gd name="connsiteX4" fmla="*/ 0 w 2638800"/>
              <a:gd name="connsiteY4" fmla="*/ 0 h 763200"/>
              <a:gd name="connsiteX0" fmla="*/ 0 w 2638800"/>
              <a:gd name="connsiteY0" fmla="*/ 0 h 763200"/>
              <a:gd name="connsiteX1" fmla="*/ 2638800 w 2638800"/>
              <a:gd name="connsiteY1" fmla="*/ 0 h 763200"/>
              <a:gd name="connsiteX2" fmla="*/ 1870374 w 2638800"/>
              <a:gd name="connsiteY2" fmla="*/ 763200 h 763200"/>
              <a:gd name="connsiteX3" fmla="*/ 0 w 2638800"/>
              <a:gd name="connsiteY3" fmla="*/ 763200 h 763200"/>
              <a:gd name="connsiteX4" fmla="*/ 0 w 2638800"/>
              <a:gd name="connsiteY4" fmla="*/ 0 h 7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800" h="763200">
                <a:moveTo>
                  <a:pt x="0" y="0"/>
                </a:moveTo>
                <a:lnTo>
                  <a:pt x="2638800" y="0"/>
                </a:lnTo>
                <a:lnTo>
                  <a:pt x="1870374" y="763200"/>
                </a:lnTo>
                <a:lnTo>
                  <a:pt x="0" y="763200"/>
                </a:lnTo>
                <a:lnTo>
                  <a:pt x="0" y="0"/>
                </a:lnTo>
                <a:close/>
              </a:path>
            </a:pathLst>
          </a:custGeom>
          <a:solidFill>
            <a:schemeClr val="accent1"/>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22" name="Rectangle 21">
            <a:extLst>
              <a:ext uri="{FF2B5EF4-FFF2-40B4-BE49-F238E27FC236}">
                <a16:creationId xmlns:a16="http://schemas.microsoft.com/office/drawing/2014/main" id="{CB3E7C5A-9FA3-429B-898C-041D12C3497A}"/>
              </a:ext>
            </a:extLst>
          </p:cNvPr>
          <p:cNvSpPr/>
          <p:nvPr userDrawn="1"/>
        </p:nvSpPr>
        <p:spPr>
          <a:xfrm>
            <a:off x="2433917" y="5339068"/>
            <a:ext cx="9251577" cy="806823"/>
          </a:xfrm>
          <a:prstGeom prst="rect">
            <a:avLst/>
          </a:prstGeom>
          <a:solidFill>
            <a:schemeClr val="bg2"/>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23" name="Rectangle 7">
            <a:extLst>
              <a:ext uri="{FF2B5EF4-FFF2-40B4-BE49-F238E27FC236}">
                <a16:creationId xmlns:a16="http://schemas.microsoft.com/office/drawing/2014/main" id="{C9237D3E-2C74-4CBD-A531-526BCCE8BF48}"/>
              </a:ext>
            </a:extLst>
          </p:cNvPr>
          <p:cNvSpPr/>
          <p:nvPr userDrawn="1"/>
        </p:nvSpPr>
        <p:spPr>
          <a:xfrm>
            <a:off x="524435" y="5339068"/>
            <a:ext cx="2655703" cy="806823"/>
          </a:xfrm>
          <a:custGeom>
            <a:avLst/>
            <a:gdLst>
              <a:gd name="connsiteX0" fmla="*/ 0 w 2638800"/>
              <a:gd name="connsiteY0" fmla="*/ 0 h 763200"/>
              <a:gd name="connsiteX1" fmla="*/ 2638800 w 2638800"/>
              <a:gd name="connsiteY1" fmla="*/ 0 h 763200"/>
              <a:gd name="connsiteX2" fmla="*/ 2638800 w 2638800"/>
              <a:gd name="connsiteY2" fmla="*/ 763200 h 763200"/>
              <a:gd name="connsiteX3" fmla="*/ 0 w 2638800"/>
              <a:gd name="connsiteY3" fmla="*/ 763200 h 763200"/>
              <a:gd name="connsiteX4" fmla="*/ 0 w 2638800"/>
              <a:gd name="connsiteY4" fmla="*/ 0 h 763200"/>
              <a:gd name="connsiteX0" fmla="*/ 0 w 2638800"/>
              <a:gd name="connsiteY0" fmla="*/ 0 h 763200"/>
              <a:gd name="connsiteX1" fmla="*/ 2638800 w 2638800"/>
              <a:gd name="connsiteY1" fmla="*/ 0 h 763200"/>
              <a:gd name="connsiteX2" fmla="*/ 1870374 w 2638800"/>
              <a:gd name="connsiteY2" fmla="*/ 763200 h 763200"/>
              <a:gd name="connsiteX3" fmla="*/ 0 w 2638800"/>
              <a:gd name="connsiteY3" fmla="*/ 763200 h 763200"/>
              <a:gd name="connsiteX4" fmla="*/ 0 w 2638800"/>
              <a:gd name="connsiteY4" fmla="*/ 0 h 7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800" h="763200">
                <a:moveTo>
                  <a:pt x="0" y="0"/>
                </a:moveTo>
                <a:lnTo>
                  <a:pt x="2638800" y="0"/>
                </a:lnTo>
                <a:lnTo>
                  <a:pt x="1870374" y="763200"/>
                </a:lnTo>
                <a:lnTo>
                  <a:pt x="0" y="763200"/>
                </a:lnTo>
                <a:lnTo>
                  <a:pt x="0" y="0"/>
                </a:lnTo>
                <a:close/>
              </a:path>
            </a:pathLst>
          </a:custGeom>
          <a:solidFill>
            <a:schemeClr val="accent3"/>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25" name="Text Placeholder 24">
            <a:extLst>
              <a:ext uri="{FF2B5EF4-FFF2-40B4-BE49-F238E27FC236}">
                <a16:creationId xmlns:a16="http://schemas.microsoft.com/office/drawing/2014/main" id="{E314AE7E-4686-4E67-8F42-C652CCB0CC83}"/>
              </a:ext>
            </a:extLst>
          </p:cNvPr>
          <p:cNvSpPr>
            <a:spLocks noGrp="1"/>
          </p:cNvSpPr>
          <p:nvPr userDrawn="1">
            <p:ph type="body" sz="quarter" idx="13" hasCustomPrompt="1"/>
          </p:nvPr>
        </p:nvSpPr>
        <p:spPr>
          <a:xfrm>
            <a:off x="1123200" y="1996607"/>
            <a:ext cx="1411288"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Details</a:t>
            </a:r>
            <a:endParaRPr lang="en-GB" dirty="0"/>
          </a:p>
        </p:txBody>
      </p:sp>
      <p:sp>
        <p:nvSpPr>
          <p:cNvPr id="26" name="Text Placeholder 24">
            <a:extLst>
              <a:ext uri="{FF2B5EF4-FFF2-40B4-BE49-F238E27FC236}">
                <a16:creationId xmlns:a16="http://schemas.microsoft.com/office/drawing/2014/main" id="{D95B7D67-E3B6-4A5B-B211-3BF88A6B9DC6}"/>
              </a:ext>
            </a:extLst>
          </p:cNvPr>
          <p:cNvSpPr>
            <a:spLocks noGrp="1"/>
          </p:cNvSpPr>
          <p:nvPr userDrawn="1">
            <p:ph type="body" sz="quarter" idx="14" hasCustomPrompt="1"/>
          </p:nvPr>
        </p:nvSpPr>
        <p:spPr>
          <a:xfrm>
            <a:off x="756000" y="1996607"/>
            <a:ext cx="367200"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X</a:t>
            </a:r>
            <a:endParaRPr lang="en-GB" dirty="0"/>
          </a:p>
        </p:txBody>
      </p:sp>
      <p:sp>
        <p:nvSpPr>
          <p:cNvPr id="27" name="Text Placeholder 24">
            <a:extLst>
              <a:ext uri="{FF2B5EF4-FFF2-40B4-BE49-F238E27FC236}">
                <a16:creationId xmlns:a16="http://schemas.microsoft.com/office/drawing/2014/main" id="{362305DF-61A1-4533-B3D8-7F2123FB5471}"/>
              </a:ext>
            </a:extLst>
          </p:cNvPr>
          <p:cNvSpPr>
            <a:spLocks noGrp="1"/>
          </p:cNvSpPr>
          <p:nvPr userDrawn="1">
            <p:ph type="body" sz="quarter" idx="15" hasCustomPrompt="1"/>
          </p:nvPr>
        </p:nvSpPr>
        <p:spPr>
          <a:xfrm>
            <a:off x="1123200" y="2884260"/>
            <a:ext cx="1411288"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Details</a:t>
            </a:r>
            <a:endParaRPr lang="en-GB" dirty="0"/>
          </a:p>
        </p:txBody>
      </p:sp>
      <p:sp>
        <p:nvSpPr>
          <p:cNvPr id="28" name="Text Placeholder 24">
            <a:extLst>
              <a:ext uri="{FF2B5EF4-FFF2-40B4-BE49-F238E27FC236}">
                <a16:creationId xmlns:a16="http://schemas.microsoft.com/office/drawing/2014/main" id="{C51A9471-8FCD-47CD-8615-A47EBFC3E200}"/>
              </a:ext>
            </a:extLst>
          </p:cNvPr>
          <p:cNvSpPr>
            <a:spLocks noGrp="1"/>
          </p:cNvSpPr>
          <p:nvPr userDrawn="1">
            <p:ph type="body" sz="quarter" idx="16" hasCustomPrompt="1"/>
          </p:nvPr>
        </p:nvSpPr>
        <p:spPr>
          <a:xfrm>
            <a:off x="756000" y="2884260"/>
            <a:ext cx="367200"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X</a:t>
            </a:r>
            <a:endParaRPr lang="en-GB" dirty="0"/>
          </a:p>
        </p:txBody>
      </p:sp>
      <p:sp>
        <p:nvSpPr>
          <p:cNvPr id="29" name="Text Placeholder 24">
            <a:extLst>
              <a:ext uri="{FF2B5EF4-FFF2-40B4-BE49-F238E27FC236}">
                <a16:creationId xmlns:a16="http://schemas.microsoft.com/office/drawing/2014/main" id="{11D3527F-1EA9-424D-AAA0-F4FF393B1ED1}"/>
              </a:ext>
            </a:extLst>
          </p:cNvPr>
          <p:cNvSpPr>
            <a:spLocks noGrp="1"/>
          </p:cNvSpPr>
          <p:nvPr userDrawn="1">
            <p:ph type="body" sz="quarter" idx="17" hasCustomPrompt="1"/>
          </p:nvPr>
        </p:nvSpPr>
        <p:spPr>
          <a:xfrm>
            <a:off x="1123200" y="3771913"/>
            <a:ext cx="1411288"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Details</a:t>
            </a:r>
            <a:endParaRPr lang="en-GB" dirty="0"/>
          </a:p>
        </p:txBody>
      </p:sp>
      <p:sp>
        <p:nvSpPr>
          <p:cNvPr id="30" name="Text Placeholder 24">
            <a:extLst>
              <a:ext uri="{FF2B5EF4-FFF2-40B4-BE49-F238E27FC236}">
                <a16:creationId xmlns:a16="http://schemas.microsoft.com/office/drawing/2014/main" id="{B9A2DACC-3748-4E4E-AB74-316C47CDB4C5}"/>
              </a:ext>
            </a:extLst>
          </p:cNvPr>
          <p:cNvSpPr>
            <a:spLocks noGrp="1"/>
          </p:cNvSpPr>
          <p:nvPr userDrawn="1">
            <p:ph type="body" sz="quarter" idx="18" hasCustomPrompt="1"/>
          </p:nvPr>
        </p:nvSpPr>
        <p:spPr>
          <a:xfrm>
            <a:off x="756000" y="3771913"/>
            <a:ext cx="367200"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X</a:t>
            </a:r>
            <a:endParaRPr lang="en-GB" dirty="0"/>
          </a:p>
        </p:txBody>
      </p:sp>
      <p:sp>
        <p:nvSpPr>
          <p:cNvPr id="31" name="Text Placeholder 24">
            <a:extLst>
              <a:ext uri="{FF2B5EF4-FFF2-40B4-BE49-F238E27FC236}">
                <a16:creationId xmlns:a16="http://schemas.microsoft.com/office/drawing/2014/main" id="{D8D0E249-E45C-4C64-B377-1C46B0A02C11}"/>
              </a:ext>
            </a:extLst>
          </p:cNvPr>
          <p:cNvSpPr>
            <a:spLocks noGrp="1"/>
          </p:cNvSpPr>
          <p:nvPr userDrawn="1">
            <p:ph type="body" sz="quarter" idx="19" hasCustomPrompt="1"/>
          </p:nvPr>
        </p:nvSpPr>
        <p:spPr>
          <a:xfrm>
            <a:off x="1123200" y="4659566"/>
            <a:ext cx="1411288"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Details</a:t>
            </a:r>
            <a:endParaRPr lang="en-GB" dirty="0"/>
          </a:p>
        </p:txBody>
      </p:sp>
      <p:sp>
        <p:nvSpPr>
          <p:cNvPr id="32" name="Text Placeholder 24">
            <a:extLst>
              <a:ext uri="{FF2B5EF4-FFF2-40B4-BE49-F238E27FC236}">
                <a16:creationId xmlns:a16="http://schemas.microsoft.com/office/drawing/2014/main" id="{BDA124DC-7CF1-4216-BA7E-34AE4117620E}"/>
              </a:ext>
            </a:extLst>
          </p:cNvPr>
          <p:cNvSpPr>
            <a:spLocks noGrp="1"/>
          </p:cNvSpPr>
          <p:nvPr userDrawn="1">
            <p:ph type="body" sz="quarter" idx="20" hasCustomPrompt="1"/>
          </p:nvPr>
        </p:nvSpPr>
        <p:spPr>
          <a:xfrm>
            <a:off x="756000" y="4659566"/>
            <a:ext cx="367200"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X</a:t>
            </a:r>
            <a:endParaRPr lang="en-GB" dirty="0"/>
          </a:p>
        </p:txBody>
      </p:sp>
      <p:sp>
        <p:nvSpPr>
          <p:cNvPr id="33" name="Text Placeholder 24">
            <a:extLst>
              <a:ext uri="{FF2B5EF4-FFF2-40B4-BE49-F238E27FC236}">
                <a16:creationId xmlns:a16="http://schemas.microsoft.com/office/drawing/2014/main" id="{9DE937B8-6517-4FBA-A59C-6C1DD1B60728}"/>
              </a:ext>
            </a:extLst>
          </p:cNvPr>
          <p:cNvSpPr>
            <a:spLocks noGrp="1"/>
          </p:cNvSpPr>
          <p:nvPr userDrawn="1">
            <p:ph type="body" sz="quarter" idx="21" hasCustomPrompt="1"/>
          </p:nvPr>
        </p:nvSpPr>
        <p:spPr>
          <a:xfrm>
            <a:off x="1123200" y="5547217"/>
            <a:ext cx="1411288"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Details</a:t>
            </a:r>
            <a:endParaRPr lang="en-GB" dirty="0"/>
          </a:p>
        </p:txBody>
      </p:sp>
      <p:sp>
        <p:nvSpPr>
          <p:cNvPr id="34" name="Text Placeholder 24">
            <a:extLst>
              <a:ext uri="{FF2B5EF4-FFF2-40B4-BE49-F238E27FC236}">
                <a16:creationId xmlns:a16="http://schemas.microsoft.com/office/drawing/2014/main" id="{161C7D20-815A-4B59-97E7-3613A8AA6DFC}"/>
              </a:ext>
            </a:extLst>
          </p:cNvPr>
          <p:cNvSpPr>
            <a:spLocks noGrp="1"/>
          </p:cNvSpPr>
          <p:nvPr userDrawn="1">
            <p:ph type="body" sz="quarter" idx="22" hasCustomPrompt="1"/>
          </p:nvPr>
        </p:nvSpPr>
        <p:spPr>
          <a:xfrm>
            <a:off x="756000" y="5547217"/>
            <a:ext cx="367200"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X</a:t>
            </a:r>
            <a:endParaRPr lang="en-GB" dirty="0"/>
          </a:p>
        </p:txBody>
      </p:sp>
      <p:sp>
        <p:nvSpPr>
          <p:cNvPr id="36" name="Text Placeholder 35">
            <a:extLst>
              <a:ext uri="{FF2B5EF4-FFF2-40B4-BE49-F238E27FC236}">
                <a16:creationId xmlns:a16="http://schemas.microsoft.com/office/drawing/2014/main" id="{50BA809A-C030-4988-8AA4-E4976E4446BF}"/>
              </a:ext>
            </a:extLst>
          </p:cNvPr>
          <p:cNvSpPr>
            <a:spLocks noGrp="1"/>
          </p:cNvSpPr>
          <p:nvPr>
            <p:ph type="body" sz="quarter" idx="23"/>
          </p:nvPr>
        </p:nvSpPr>
        <p:spPr>
          <a:xfrm>
            <a:off x="3657600" y="1888991"/>
            <a:ext cx="4114800" cy="605756"/>
          </a:xfrm>
        </p:spPr>
        <p:txBody>
          <a:bodyPr anchor="t"/>
          <a:lstStyle>
            <a:lvl1pPr marL="180000" indent="-180000">
              <a:buClr>
                <a:schemeClr val="accent3"/>
              </a:buClr>
              <a:buFont typeface="Arial" panose="020B0604020202020204" pitchFamily="34" charset="0"/>
              <a:buChar char="•"/>
              <a:defRPr/>
            </a:lvl1pPr>
          </a:lstStyle>
          <a:p>
            <a:pPr lvl="0"/>
            <a:r>
              <a:rPr lang="en-US"/>
              <a:t>Click to edit Master text styles</a:t>
            </a:r>
          </a:p>
        </p:txBody>
      </p:sp>
      <p:sp>
        <p:nvSpPr>
          <p:cNvPr id="37" name="Text Placeholder 35">
            <a:extLst>
              <a:ext uri="{FF2B5EF4-FFF2-40B4-BE49-F238E27FC236}">
                <a16:creationId xmlns:a16="http://schemas.microsoft.com/office/drawing/2014/main" id="{1D67D7B9-E669-49EF-A496-BB5B53977655}"/>
              </a:ext>
            </a:extLst>
          </p:cNvPr>
          <p:cNvSpPr>
            <a:spLocks noGrp="1"/>
          </p:cNvSpPr>
          <p:nvPr>
            <p:ph type="body" sz="quarter" idx="24"/>
          </p:nvPr>
        </p:nvSpPr>
        <p:spPr>
          <a:xfrm>
            <a:off x="7847999" y="1888991"/>
            <a:ext cx="3743365" cy="605756"/>
          </a:xfrm>
        </p:spPr>
        <p:txBody>
          <a:bodyPr anchor="t"/>
          <a:lstStyle>
            <a:lvl1pPr marL="180000" indent="-180000">
              <a:buClr>
                <a:schemeClr val="accent3"/>
              </a:buClr>
              <a:buFont typeface="Arial" panose="020B0604020202020204" pitchFamily="34" charset="0"/>
              <a:buChar char="•"/>
              <a:defRPr/>
            </a:lvl1pPr>
          </a:lstStyle>
          <a:p>
            <a:pPr lvl="0"/>
            <a:r>
              <a:rPr lang="en-US"/>
              <a:t>Click to edit Master text styles</a:t>
            </a:r>
          </a:p>
        </p:txBody>
      </p:sp>
      <p:sp>
        <p:nvSpPr>
          <p:cNvPr id="38" name="Text Placeholder 35">
            <a:extLst>
              <a:ext uri="{FF2B5EF4-FFF2-40B4-BE49-F238E27FC236}">
                <a16:creationId xmlns:a16="http://schemas.microsoft.com/office/drawing/2014/main" id="{6464295B-1056-4084-A071-714A5726962B}"/>
              </a:ext>
            </a:extLst>
          </p:cNvPr>
          <p:cNvSpPr>
            <a:spLocks noGrp="1"/>
          </p:cNvSpPr>
          <p:nvPr>
            <p:ph type="body" sz="quarter" idx="25"/>
          </p:nvPr>
        </p:nvSpPr>
        <p:spPr>
          <a:xfrm>
            <a:off x="3657600" y="2776644"/>
            <a:ext cx="4114800" cy="605756"/>
          </a:xfrm>
        </p:spPr>
        <p:txBody>
          <a:bodyPr anchor="t"/>
          <a:lstStyle>
            <a:lvl1pPr marL="180000" indent="-180000">
              <a:buClr>
                <a:schemeClr val="accent3"/>
              </a:buClr>
              <a:buFont typeface="Arial" panose="020B0604020202020204" pitchFamily="34" charset="0"/>
              <a:buChar char="•"/>
              <a:defRPr/>
            </a:lvl1pPr>
          </a:lstStyle>
          <a:p>
            <a:pPr lvl="0"/>
            <a:r>
              <a:rPr lang="en-US"/>
              <a:t>Click to edit Master text styles</a:t>
            </a:r>
          </a:p>
        </p:txBody>
      </p:sp>
      <p:sp>
        <p:nvSpPr>
          <p:cNvPr id="39" name="Text Placeholder 35">
            <a:extLst>
              <a:ext uri="{FF2B5EF4-FFF2-40B4-BE49-F238E27FC236}">
                <a16:creationId xmlns:a16="http://schemas.microsoft.com/office/drawing/2014/main" id="{F782F558-B0F2-484D-8025-DD8EEC64FF1B}"/>
              </a:ext>
            </a:extLst>
          </p:cNvPr>
          <p:cNvSpPr>
            <a:spLocks noGrp="1"/>
          </p:cNvSpPr>
          <p:nvPr>
            <p:ph type="body" sz="quarter" idx="26"/>
          </p:nvPr>
        </p:nvSpPr>
        <p:spPr>
          <a:xfrm>
            <a:off x="7847999" y="2776644"/>
            <a:ext cx="3743365" cy="605756"/>
          </a:xfrm>
        </p:spPr>
        <p:txBody>
          <a:bodyPr anchor="t"/>
          <a:lstStyle>
            <a:lvl1pPr marL="180000" indent="-180000">
              <a:buClr>
                <a:schemeClr val="accent3"/>
              </a:buClr>
              <a:buFont typeface="Arial" panose="020B0604020202020204" pitchFamily="34" charset="0"/>
              <a:buChar char="•"/>
              <a:defRPr/>
            </a:lvl1pPr>
          </a:lstStyle>
          <a:p>
            <a:pPr lvl="0"/>
            <a:r>
              <a:rPr lang="en-US"/>
              <a:t>Click to edit Master text styles</a:t>
            </a:r>
          </a:p>
        </p:txBody>
      </p:sp>
      <p:sp>
        <p:nvSpPr>
          <p:cNvPr id="40" name="Text Placeholder 35">
            <a:extLst>
              <a:ext uri="{FF2B5EF4-FFF2-40B4-BE49-F238E27FC236}">
                <a16:creationId xmlns:a16="http://schemas.microsoft.com/office/drawing/2014/main" id="{0462F435-71F8-4AEB-A6F4-760D494A16D5}"/>
              </a:ext>
            </a:extLst>
          </p:cNvPr>
          <p:cNvSpPr>
            <a:spLocks noGrp="1"/>
          </p:cNvSpPr>
          <p:nvPr>
            <p:ph type="body" sz="quarter" idx="27"/>
          </p:nvPr>
        </p:nvSpPr>
        <p:spPr>
          <a:xfrm>
            <a:off x="3657600" y="3664297"/>
            <a:ext cx="4114800" cy="605756"/>
          </a:xfrm>
        </p:spPr>
        <p:txBody>
          <a:bodyPr anchor="t"/>
          <a:lstStyle>
            <a:lvl1pPr marL="180000" indent="-180000">
              <a:buClr>
                <a:schemeClr val="accent3"/>
              </a:buClr>
              <a:buFont typeface="Arial" panose="020B0604020202020204" pitchFamily="34" charset="0"/>
              <a:buChar char="•"/>
              <a:defRPr/>
            </a:lvl1pPr>
          </a:lstStyle>
          <a:p>
            <a:pPr lvl="0"/>
            <a:r>
              <a:rPr lang="en-US"/>
              <a:t>Click to edit Master text styles</a:t>
            </a:r>
          </a:p>
        </p:txBody>
      </p:sp>
      <p:sp>
        <p:nvSpPr>
          <p:cNvPr id="41" name="Text Placeholder 35">
            <a:extLst>
              <a:ext uri="{FF2B5EF4-FFF2-40B4-BE49-F238E27FC236}">
                <a16:creationId xmlns:a16="http://schemas.microsoft.com/office/drawing/2014/main" id="{242053FF-85B3-49BD-AEBC-E97AC73850F6}"/>
              </a:ext>
            </a:extLst>
          </p:cNvPr>
          <p:cNvSpPr>
            <a:spLocks noGrp="1"/>
          </p:cNvSpPr>
          <p:nvPr>
            <p:ph type="body" sz="quarter" idx="28"/>
          </p:nvPr>
        </p:nvSpPr>
        <p:spPr>
          <a:xfrm>
            <a:off x="7847999" y="3664297"/>
            <a:ext cx="3743365" cy="605756"/>
          </a:xfrm>
        </p:spPr>
        <p:txBody>
          <a:bodyPr anchor="t"/>
          <a:lstStyle>
            <a:lvl1pPr marL="180000" indent="-180000">
              <a:buClr>
                <a:schemeClr val="accent3"/>
              </a:buClr>
              <a:buFont typeface="Arial" panose="020B0604020202020204" pitchFamily="34" charset="0"/>
              <a:buChar char="•"/>
              <a:defRPr/>
            </a:lvl1pPr>
          </a:lstStyle>
          <a:p>
            <a:pPr lvl="0"/>
            <a:r>
              <a:rPr lang="en-US"/>
              <a:t>Click to edit Master text styles</a:t>
            </a:r>
          </a:p>
        </p:txBody>
      </p:sp>
      <p:sp>
        <p:nvSpPr>
          <p:cNvPr id="42" name="Text Placeholder 35">
            <a:extLst>
              <a:ext uri="{FF2B5EF4-FFF2-40B4-BE49-F238E27FC236}">
                <a16:creationId xmlns:a16="http://schemas.microsoft.com/office/drawing/2014/main" id="{1F9BEC7B-73B6-4A98-B529-B33333762874}"/>
              </a:ext>
            </a:extLst>
          </p:cNvPr>
          <p:cNvSpPr>
            <a:spLocks noGrp="1"/>
          </p:cNvSpPr>
          <p:nvPr>
            <p:ph type="body" sz="quarter" idx="29"/>
          </p:nvPr>
        </p:nvSpPr>
        <p:spPr>
          <a:xfrm>
            <a:off x="3657600" y="4551950"/>
            <a:ext cx="4114800" cy="605756"/>
          </a:xfrm>
        </p:spPr>
        <p:txBody>
          <a:bodyPr anchor="t"/>
          <a:lstStyle>
            <a:lvl1pPr marL="180000" indent="-180000">
              <a:buClr>
                <a:schemeClr val="accent3"/>
              </a:buClr>
              <a:buFont typeface="Arial" panose="020B0604020202020204" pitchFamily="34" charset="0"/>
              <a:buChar char="•"/>
              <a:defRPr/>
            </a:lvl1pPr>
          </a:lstStyle>
          <a:p>
            <a:pPr lvl="0"/>
            <a:r>
              <a:rPr lang="en-US"/>
              <a:t>Click to edit Master text styles</a:t>
            </a:r>
          </a:p>
        </p:txBody>
      </p:sp>
      <p:sp>
        <p:nvSpPr>
          <p:cNvPr id="43" name="Text Placeholder 35">
            <a:extLst>
              <a:ext uri="{FF2B5EF4-FFF2-40B4-BE49-F238E27FC236}">
                <a16:creationId xmlns:a16="http://schemas.microsoft.com/office/drawing/2014/main" id="{98A14C6E-BACA-4D17-82C2-0F1773DED07E}"/>
              </a:ext>
            </a:extLst>
          </p:cNvPr>
          <p:cNvSpPr>
            <a:spLocks noGrp="1"/>
          </p:cNvSpPr>
          <p:nvPr>
            <p:ph type="body" sz="quarter" idx="30"/>
          </p:nvPr>
        </p:nvSpPr>
        <p:spPr>
          <a:xfrm>
            <a:off x="7847999" y="4551950"/>
            <a:ext cx="3743365" cy="605756"/>
          </a:xfrm>
        </p:spPr>
        <p:txBody>
          <a:bodyPr anchor="t"/>
          <a:lstStyle>
            <a:lvl1pPr marL="180000" indent="-180000">
              <a:buClr>
                <a:schemeClr val="accent3"/>
              </a:buClr>
              <a:buFont typeface="Arial" panose="020B0604020202020204" pitchFamily="34" charset="0"/>
              <a:buChar char="•"/>
              <a:defRPr/>
            </a:lvl1pPr>
          </a:lstStyle>
          <a:p>
            <a:pPr lvl="0"/>
            <a:r>
              <a:rPr lang="en-US"/>
              <a:t>Click to edit Master text styles</a:t>
            </a:r>
          </a:p>
        </p:txBody>
      </p:sp>
      <p:sp>
        <p:nvSpPr>
          <p:cNvPr id="44" name="Text Placeholder 35">
            <a:extLst>
              <a:ext uri="{FF2B5EF4-FFF2-40B4-BE49-F238E27FC236}">
                <a16:creationId xmlns:a16="http://schemas.microsoft.com/office/drawing/2014/main" id="{9D3D894C-530F-49C2-A95A-CF308991995C}"/>
              </a:ext>
            </a:extLst>
          </p:cNvPr>
          <p:cNvSpPr>
            <a:spLocks noGrp="1"/>
          </p:cNvSpPr>
          <p:nvPr>
            <p:ph type="body" sz="quarter" idx="31"/>
          </p:nvPr>
        </p:nvSpPr>
        <p:spPr>
          <a:xfrm>
            <a:off x="3657600" y="5439601"/>
            <a:ext cx="4114800" cy="605756"/>
          </a:xfrm>
        </p:spPr>
        <p:txBody>
          <a:bodyPr anchor="t"/>
          <a:lstStyle>
            <a:lvl1pPr marL="180000" indent="-180000">
              <a:buClr>
                <a:schemeClr val="accent3"/>
              </a:buClr>
              <a:buFont typeface="Arial" panose="020B0604020202020204" pitchFamily="34" charset="0"/>
              <a:buChar char="•"/>
              <a:defRPr/>
            </a:lvl1pPr>
          </a:lstStyle>
          <a:p>
            <a:pPr lvl="0"/>
            <a:r>
              <a:rPr lang="en-US"/>
              <a:t>Click to edit Master text styles</a:t>
            </a:r>
          </a:p>
        </p:txBody>
      </p:sp>
      <p:sp>
        <p:nvSpPr>
          <p:cNvPr id="45" name="Text Placeholder 35">
            <a:extLst>
              <a:ext uri="{FF2B5EF4-FFF2-40B4-BE49-F238E27FC236}">
                <a16:creationId xmlns:a16="http://schemas.microsoft.com/office/drawing/2014/main" id="{DFD86CCC-487D-43B1-BDC6-8FE95542D54F}"/>
              </a:ext>
            </a:extLst>
          </p:cNvPr>
          <p:cNvSpPr>
            <a:spLocks noGrp="1"/>
          </p:cNvSpPr>
          <p:nvPr>
            <p:ph type="body" sz="quarter" idx="32"/>
          </p:nvPr>
        </p:nvSpPr>
        <p:spPr>
          <a:xfrm>
            <a:off x="7847999" y="5439601"/>
            <a:ext cx="3743365" cy="605756"/>
          </a:xfrm>
        </p:spPr>
        <p:txBody>
          <a:bodyPr anchor="t"/>
          <a:lstStyle>
            <a:lvl1pPr marL="180000" indent="-180000">
              <a:buClr>
                <a:schemeClr val="accent3"/>
              </a:buClr>
              <a:buFont typeface="Arial" panose="020B0604020202020204" pitchFamily="34" charset="0"/>
              <a:buChar char="•"/>
              <a:defRPr/>
            </a:lvl1pPr>
          </a:lstStyle>
          <a:p>
            <a:pPr lvl="0"/>
            <a:r>
              <a:rPr lang="en-US"/>
              <a:t>Click to edit Master text styles</a:t>
            </a:r>
          </a:p>
        </p:txBody>
      </p:sp>
    </p:spTree>
    <p:extLst>
      <p:ext uri="{BB962C8B-B14F-4D97-AF65-F5344CB8AC3E}">
        <p14:creationId xmlns:p14="http://schemas.microsoft.com/office/powerpoint/2010/main" val="189013579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991C-45BA-4816-A25F-6C0199ED41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53F6CD-33AB-44CC-AFFE-D7F66468048F}"/>
              </a:ext>
            </a:extLst>
          </p:cNvPr>
          <p:cNvSpPr>
            <a:spLocks noGrp="1"/>
          </p:cNvSpPr>
          <p:nvPr>
            <p:ph type="dt" sz="half" idx="10"/>
          </p:nvPr>
        </p:nvSpPr>
        <p:spPr/>
        <p:txBody>
          <a:bodyPr/>
          <a:lstStyle/>
          <a:p>
            <a:fld id="{911C56EC-6590-4ED5-B7F2-47FAB7EC7AAB}" type="datetime1">
              <a:rPr lang="en-GB" smtClean="0"/>
              <a:t>06/08/2021</a:t>
            </a:fld>
            <a:endParaRPr lang="en-GB"/>
          </a:p>
        </p:txBody>
      </p:sp>
      <p:sp>
        <p:nvSpPr>
          <p:cNvPr id="4" name="Footer Placeholder 3">
            <a:extLst>
              <a:ext uri="{FF2B5EF4-FFF2-40B4-BE49-F238E27FC236}">
                <a16:creationId xmlns:a16="http://schemas.microsoft.com/office/drawing/2014/main" id="{E49D0CF8-F516-4881-B284-D719EF05C4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F5C2C0-E3C2-448C-A192-70C5BE6DCAE3}"/>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6" name="Text Placeholder 7">
            <a:extLst>
              <a:ext uri="{FF2B5EF4-FFF2-40B4-BE49-F238E27FC236}">
                <a16:creationId xmlns:a16="http://schemas.microsoft.com/office/drawing/2014/main" id="{9B164094-48C7-42BA-883C-BF9C3CA026D5}"/>
              </a:ext>
            </a:extLst>
          </p:cNvPr>
          <p:cNvSpPr>
            <a:spLocks noGrp="1"/>
          </p:cNvSpPr>
          <p:nvPr>
            <p:ph type="body" sz="quarter" idx="13"/>
          </p:nvPr>
        </p:nvSpPr>
        <p:spPr>
          <a:xfrm>
            <a:off x="541338" y="1808163"/>
            <a:ext cx="6398549" cy="504826"/>
          </a:xfrm>
        </p:spPr>
        <p:txBody>
          <a:bodyPr/>
          <a:lstStyle>
            <a:lvl1pPr>
              <a:defRPr sz="220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39084380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3BBAEA-8861-48DD-AAC3-142135EF4C6D}"/>
              </a:ext>
            </a:extLst>
          </p:cNvPr>
          <p:cNvSpPr>
            <a:spLocks noGrp="1"/>
          </p:cNvSpPr>
          <p:nvPr>
            <p:ph type="dt" sz="half" idx="10"/>
          </p:nvPr>
        </p:nvSpPr>
        <p:spPr/>
        <p:txBody>
          <a:bodyPr/>
          <a:lstStyle/>
          <a:p>
            <a:fld id="{7BFCA533-8798-4A79-BFBE-176387FFEE50}" type="datetime1">
              <a:rPr lang="en-GB" smtClean="0"/>
              <a:t>06/08/2021</a:t>
            </a:fld>
            <a:endParaRPr lang="en-GB"/>
          </a:p>
        </p:txBody>
      </p:sp>
      <p:sp>
        <p:nvSpPr>
          <p:cNvPr id="3" name="Footer Placeholder 2">
            <a:extLst>
              <a:ext uri="{FF2B5EF4-FFF2-40B4-BE49-F238E27FC236}">
                <a16:creationId xmlns:a16="http://schemas.microsoft.com/office/drawing/2014/main" id="{BC60E5F4-921A-4377-9022-9000BC2E60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49C852-6BE1-4F5F-AC58-2F7E19E998AE}"/>
              </a:ext>
            </a:extLst>
          </p:cNvPr>
          <p:cNvSpPr>
            <a:spLocks noGrp="1"/>
          </p:cNvSpPr>
          <p:nvPr>
            <p:ph type="sldNum" sz="quarter" idx="12"/>
          </p:nvPr>
        </p:nvSpPr>
        <p:spPr/>
        <p:txBody>
          <a:bodyPr/>
          <a:lstStyle/>
          <a:p>
            <a:fld id="{1B380CA8-D005-4374-9E21-56061D22F6FB}" type="slidenum">
              <a:rPr lang="en-GB" smtClean="0"/>
              <a:t>‹#›</a:t>
            </a:fld>
            <a:endParaRPr lang="en-GB"/>
          </a:p>
        </p:txBody>
      </p:sp>
    </p:spTree>
    <p:extLst>
      <p:ext uri="{BB962C8B-B14F-4D97-AF65-F5344CB8AC3E}">
        <p14:creationId xmlns:p14="http://schemas.microsoft.com/office/powerpoint/2010/main" val="1381518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430-7D6A-4F52-8910-B674111B88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4E6349-D722-4327-995E-9FC635AF2A9B}"/>
              </a:ext>
            </a:extLst>
          </p:cNvPr>
          <p:cNvSpPr>
            <a:spLocks noGrp="1"/>
          </p:cNvSpPr>
          <p:nvPr>
            <p:ph idx="1"/>
          </p:nvPr>
        </p:nvSpPr>
        <p:spPr>
          <a:xfrm>
            <a:off x="541338" y="1808163"/>
            <a:ext cx="11110912"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F57CA9C-6BF2-4317-86DD-2F86B73DECA4}"/>
              </a:ext>
            </a:extLst>
          </p:cNvPr>
          <p:cNvSpPr>
            <a:spLocks noGrp="1"/>
          </p:cNvSpPr>
          <p:nvPr>
            <p:ph type="dt" sz="half" idx="10"/>
          </p:nvPr>
        </p:nvSpPr>
        <p:spPr/>
        <p:txBody>
          <a:bodyPr/>
          <a:lstStyle/>
          <a:p>
            <a:fld id="{38F39985-355E-423E-B4D3-7758E879EAE1}" type="datetime1">
              <a:rPr lang="en-GB" smtClean="0"/>
              <a:t>06/08/2021</a:t>
            </a:fld>
            <a:endParaRPr lang="en-GB"/>
          </a:p>
        </p:txBody>
      </p:sp>
      <p:sp>
        <p:nvSpPr>
          <p:cNvPr id="5" name="Footer Placeholder 4">
            <a:extLst>
              <a:ext uri="{FF2B5EF4-FFF2-40B4-BE49-F238E27FC236}">
                <a16:creationId xmlns:a16="http://schemas.microsoft.com/office/drawing/2014/main" id="{3B6F5015-3D5D-4D96-B971-0AC587324C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3200E-6E3D-4877-A451-F953BD15CC25}"/>
              </a:ext>
            </a:extLst>
          </p:cNvPr>
          <p:cNvSpPr>
            <a:spLocks noGrp="1"/>
          </p:cNvSpPr>
          <p:nvPr>
            <p:ph type="sldNum" sz="quarter" idx="12"/>
          </p:nvPr>
        </p:nvSpPr>
        <p:spPr/>
        <p:txBody>
          <a:bodyPr/>
          <a:lstStyle/>
          <a:p>
            <a:fld id="{1B380CA8-D005-4374-9E21-56061D22F6FB}" type="slidenum">
              <a:rPr lang="en-GB" smtClean="0"/>
              <a:t>‹#›</a:t>
            </a:fld>
            <a:endParaRPr lang="en-GB"/>
          </a:p>
        </p:txBody>
      </p:sp>
    </p:spTree>
    <p:extLst>
      <p:ext uri="{BB962C8B-B14F-4D97-AF65-F5344CB8AC3E}">
        <p14:creationId xmlns:p14="http://schemas.microsoft.com/office/powerpoint/2010/main" val="34486306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ntro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430-7D6A-4F52-8910-B674111B88A9}"/>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34E6349-D722-4327-995E-9FC635AF2A9B}"/>
              </a:ext>
            </a:extLst>
          </p:cNvPr>
          <p:cNvSpPr>
            <a:spLocks noGrp="1"/>
          </p:cNvSpPr>
          <p:nvPr>
            <p:ph idx="1"/>
          </p:nvPr>
        </p:nvSpPr>
        <p:spPr>
          <a:xfrm>
            <a:off x="541338" y="3261600"/>
            <a:ext cx="7452000" cy="284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57CA9C-6BF2-4317-86DD-2F86B73DECA4}"/>
              </a:ext>
            </a:extLst>
          </p:cNvPr>
          <p:cNvSpPr>
            <a:spLocks noGrp="1"/>
          </p:cNvSpPr>
          <p:nvPr>
            <p:ph type="dt" sz="half" idx="10"/>
          </p:nvPr>
        </p:nvSpPr>
        <p:spPr/>
        <p:txBody>
          <a:bodyPr/>
          <a:lstStyle/>
          <a:p>
            <a:fld id="{F8F37498-6BEB-4FE5-A331-C650D0AE9F26}" type="datetime1">
              <a:rPr lang="en-GB" smtClean="0"/>
              <a:t>06/08/2021</a:t>
            </a:fld>
            <a:endParaRPr lang="en-GB"/>
          </a:p>
        </p:txBody>
      </p:sp>
      <p:sp>
        <p:nvSpPr>
          <p:cNvPr id="5" name="Footer Placeholder 4">
            <a:extLst>
              <a:ext uri="{FF2B5EF4-FFF2-40B4-BE49-F238E27FC236}">
                <a16:creationId xmlns:a16="http://schemas.microsoft.com/office/drawing/2014/main" id="{3B6F5015-3D5D-4D96-B971-0AC587324C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3200E-6E3D-4877-A451-F953BD15CC25}"/>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8" name="Text Placeholder 7">
            <a:extLst>
              <a:ext uri="{FF2B5EF4-FFF2-40B4-BE49-F238E27FC236}">
                <a16:creationId xmlns:a16="http://schemas.microsoft.com/office/drawing/2014/main" id="{BC4BB2DA-EDED-4626-A178-46DD7B1552D8}"/>
              </a:ext>
            </a:extLst>
          </p:cNvPr>
          <p:cNvSpPr>
            <a:spLocks noGrp="1"/>
          </p:cNvSpPr>
          <p:nvPr>
            <p:ph type="body" sz="quarter" idx="13"/>
          </p:nvPr>
        </p:nvSpPr>
        <p:spPr>
          <a:xfrm>
            <a:off x="541338" y="1808163"/>
            <a:ext cx="7452000" cy="504826"/>
          </a:xfrm>
        </p:spPr>
        <p:txBody>
          <a:bodyPr/>
          <a:lstStyle>
            <a:lvl1pPr>
              <a:defRPr sz="2200">
                <a:solidFill>
                  <a:schemeClr val="accent3"/>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id="{C8C988D8-6DCC-4338-9F76-41533CF42116}"/>
              </a:ext>
            </a:extLst>
          </p:cNvPr>
          <p:cNvSpPr>
            <a:spLocks noGrp="1"/>
          </p:cNvSpPr>
          <p:nvPr>
            <p:ph type="body" sz="quarter" idx="14"/>
          </p:nvPr>
        </p:nvSpPr>
        <p:spPr>
          <a:xfrm>
            <a:off x="541338" y="2312988"/>
            <a:ext cx="7452000" cy="949325"/>
          </a:xfrm>
        </p:spPr>
        <p:txBody>
          <a:bodyPr/>
          <a:lstStyle>
            <a:lvl1pPr>
              <a:spcAft>
                <a:spcPts val="0"/>
              </a:spcAft>
              <a:defRPr b="1"/>
            </a:lvl1pPr>
          </a:lstStyle>
          <a:p>
            <a:pPr lvl="0"/>
            <a:r>
              <a:rPr lang="en-US"/>
              <a:t>Click to edit Master text styles</a:t>
            </a:r>
          </a:p>
        </p:txBody>
      </p:sp>
      <p:pic>
        <p:nvPicPr>
          <p:cNvPr id="10" name="Picture 9" descr="Logo&#10;&#10;Description automatically generated">
            <a:extLst>
              <a:ext uri="{FF2B5EF4-FFF2-40B4-BE49-F238E27FC236}">
                <a16:creationId xmlns:a16="http://schemas.microsoft.com/office/drawing/2014/main" id="{8324FE21-5710-48BF-A05F-25B016401893}"/>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329949" y="44334"/>
            <a:ext cx="701357" cy="770312"/>
          </a:xfrm>
          <a:prstGeom prst="rect">
            <a:avLst/>
          </a:prstGeom>
        </p:spPr>
      </p:pic>
    </p:spTree>
    <p:extLst>
      <p:ext uri="{BB962C8B-B14F-4D97-AF65-F5344CB8AC3E}">
        <p14:creationId xmlns:p14="http://schemas.microsoft.com/office/powerpoint/2010/main" val="252926746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ntro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430-7D6A-4F52-8910-B674111B88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4E6349-D722-4327-995E-9FC635AF2A9B}"/>
              </a:ext>
            </a:extLst>
          </p:cNvPr>
          <p:cNvSpPr>
            <a:spLocks noGrp="1"/>
          </p:cNvSpPr>
          <p:nvPr>
            <p:ph idx="1"/>
          </p:nvPr>
        </p:nvSpPr>
        <p:spPr>
          <a:xfrm>
            <a:off x="541338" y="3261600"/>
            <a:ext cx="3618000" cy="284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57CA9C-6BF2-4317-86DD-2F86B73DECA4}"/>
              </a:ext>
            </a:extLst>
          </p:cNvPr>
          <p:cNvSpPr>
            <a:spLocks noGrp="1"/>
          </p:cNvSpPr>
          <p:nvPr>
            <p:ph type="dt" sz="half" idx="10"/>
          </p:nvPr>
        </p:nvSpPr>
        <p:spPr/>
        <p:txBody>
          <a:bodyPr/>
          <a:lstStyle/>
          <a:p>
            <a:fld id="{9A338FBE-9C4B-453C-A4D4-B1844751F40D}" type="datetime1">
              <a:rPr lang="en-GB" smtClean="0"/>
              <a:t>06/08/2021</a:t>
            </a:fld>
            <a:endParaRPr lang="en-GB"/>
          </a:p>
        </p:txBody>
      </p:sp>
      <p:sp>
        <p:nvSpPr>
          <p:cNvPr id="5" name="Footer Placeholder 4">
            <a:extLst>
              <a:ext uri="{FF2B5EF4-FFF2-40B4-BE49-F238E27FC236}">
                <a16:creationId xmlns:a16="http://schemas.microsoft.com/office/drawing/2014/main" id="{3B6F5015-3D5D-4D96-B971-0AC587324C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3200E-6E3D-4877-A451-F953BD15CC25}"/>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8" name="Text Placeholder 7">
            <a:extLst>
              <a:ext uri="{FF2B5EF4-FFF2-40B4-BE49-F238E27FC236}">
                <a16:creationId xmlns:a16="http://schemas.microsoft.com/office/drawing/2014/main" id="{BC4BB2DA-EDED-4626-A178-46DD7B1552D8}"/>
              </a:ext>
            </a:extLst>
          </p:cNvPr>
          <p:cNvSpPr>
            <a:spLocks noGrp="1"/>
          </p:cNvSpPr>
          <p:nvPr>
            <p:ph type="body" sz="quarter" idx="13"/>
          </p:nvPr>
        </p:nvSpPr>
        <p:spPr>
          <a:xfrm>
            <a:off x="541337" y="1808163"/>
            <a:ext cx="7363663" cy="504825"/>
          </a:xfrm>
        </p:spPr>
        <p:txBody>
          <a:bodyPr/>
          <a:lstStyle>
            <a:lvl1pPr>
              <a:defRPr sz="2200">
                <a:solidFill>
                  <a:schemeClr val="accent3"/>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id="{C8C988D8-6DCC-4338-9F76-41533CF42116}"/>
              </a:ext>
            </a:extLst>
          </p:cNvPr>
          <p:cNvSpPr>
            <a:spLocks noGrp="1"/>
          </p:cNvSpPr>
          <p:nvPr>
            <p:ph type="body" sz="quarter" idx="14"/>
          </p:nvPr>
        </p:nvSpPr>
        <p:spPr>
          <a:xfrm>
            <a:off x="541338" y="2312988"/>
            <a:ext cx="7363664" cy="949325"/>
          </a:xfrm>
        </p:spPr>
        <p:txBody>
          <a:bodyPr/>
          <a:lstStyle>
            <a:lvl1pPr>
              <a:spcAft>
                <a:spcPts val="0"/>
              </a:spcAft>
              <a:defRPr b="1"/>
            </a:lvl1pPr>
          </a:lstStyle>
          <a:p>
            <a:pPr lvl="0"/>
            <a:r>
              <a:rPr lang="en-US"/>
              <a:t>Click to edit Master text styles</a:t>
            </a:r>
          </a:p>
        </p:txBody>
      </p:sp>
      <p:sp>
        <p:nvSpPr>
          <p:cNvPr id="10" name="Content Placeholder 2">
            <a:extLst>
              <a:ext uri="{FF2B5EF4-FFF2-40B4-BE49-F238E27FC236}">
                <a16:creationId xmlns:a16="http://schemas.microsoft.com/office/drawing/2014/main" id="{44A08983-861F-4C00-A51C-30ED07118030}"/>
              </a:ext>
            </a:extLst>
          </p:cNvPr>
          <p:cNvSpPr>
            <a:spLocks noGrp="1"/>
          </p:cNvSpPr>
          <p:nvPr>
            <p:ph idx="15"/>
          </p:nvPr>
        </p:nvSpPr>
        <p:spPr>
          <a:xfrm>
            <a:off x="4287000" y="3261599"/>
            <a:ext cx="3618000" cy="284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descr="Logo&#10;&#10;Description automatically generated">
            <a:extLst>
              <a:ext uri="{FF2B5EF4-FFF2-40B4-BE49-F238E27FC236}">
                <a16:creationId xmlns:a16="http://schemas.microsoft.com/office/drawing/2014/main" id="{9A8FD652-3B7B-4031-AE14-B102075CF7E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329949" y="44334"/>
            <a:ext cx="701357" cy="770312"/>
          </a:xfrm>
          <a:prstGeom prst="rect">
            <a:avLst/>
          </a:prstGeom>
        </p:spPr>
      </p:pic>
    </p:spTree>
    <p:extLst>
      <p:ext uri="{BB962C8B-B14F-4D97-AF65-F5344CB8AC3E}">
        <p14:creationId xmlns:p14="http://schemas.microsoft.com/office/powerpoint/2010/main" val="28877922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2030F6D-492B-487D-8156-588C55ED2184}"/>
              </a:ext>
            </a:extLst>
          </p:cNvPr>
          <p:cNvSpPr>
            <a:spLocks noGrp="1"/>
          </p:cNvSpPr>
          <p:nvPr>
            <p:ph type="dt" sz="half" idx="10"/>
          </p:nvPr>
        </p:nvSpPr>
        <p:spPr/>
        <p:txBody>
          <a:bodyPr/>
          <a:lstStyle/>
          <a:p>
            <a:fld id="{4287F250-C0FF-47A3-86C3-FF83425B53A1}" type="datetime1">
              <a:rPr lang="en-GB" smtClean="0"/>
              <a:t>06/08/2021</a:t>
            </a:fld>
            <a:endParaRPr lang="en-GB"/>
          </a:p>
        </p:txBody>
      </p:sp>
      <p:sp>
        <p:nvSpPr>
          <p:cNvPr id="5" name="Footer Placeholder 4">
            <a:extLst>
              <a:ext uri="{FF2B5EF4-FFF2-40B4-BE49-F238E27FC236}">
                <a16:creationId xmlns:a16="http://schemas.microsoft.com/office/drawing/2014/main" id="{03A2DC54-EEA0-4BE5-A28F-E81E2AAD9C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543E08-2E6A-4D9B-8B06-BB5FBBC60BF7}"/>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10" name="Title 1">
            <a:extLst>
              <a:ext uri="{FF2B5EF4-FFF2-40B4-BE49-F238E27FC236}">
                <a16:creationId xmlns:a16="http://schemas.microsoft.com/office/drawing/2014/main" id="{C9870BC5-DD39-4389-BCDC-51493D87B44A}"/>
              </a:ext>
            </a:extLst>
          </p:cNvPr>
          <p:cNvSpPr>
            <a:spLocks noGrp="1"/>
          </p:cNvSpPr>
          <p:nvPr>
            <p:ph type="ctrTitle"/>
          </p:nvPr>
        </p:nvSpPr>
        <p:spPr>
          <a:xfrm>
            <a:off x="541337" y="1808163"/>
            <a:ext cx="3723588" cy="1035837"/>
          </a:xfrm>
        </p:spPr>
        <p:txBody>
          <a:bodyPr anchor="b"/>
          <a:lstStyle>
            <a:lvl1pPr algn="l">
              <a:defRPr sz="3400"/>
            </a:lvl1pPr>
          </a:lstStyle>
          <a:p>
            <a:r>
              <a:rPr lang="en-US"/>
              <a:t>Click to edit Master title style</a:t>
            </a:r>
            <a:endParaRPr lang="en-GB"/>
          </a:p>
        </p:txBody>
      </p:sp>
      <p:sp>
        <p:nvSpPr>
          <p:cNvPr id="11" name="Subtitle 2">
            <a:extLst>
              <a:ext uri="{FF2B5EF4-FFF2-40B4-BE49-F238E27FC236}">
                <a16:creationId xmlns:a16="http://schemas.microsoft.com/office/drawing/2014/main" id="{64EF588E-51FD-4F8D-B0E4-79AA6DAE05E0}"/>
              </a:ext>
            </a:extLst>
          </p:cNvPr>
          <p:cNvSpPr>
            <a:spLocks noGrp="1"/>
          </p:cNvSpPr>
          <p:nvPr>
            <p:ph type="subTitle" idx="1"/>
          </p:nvPr>
        </p:nvSpPr>
        <p:spPr>
          <a:xfrm>
            <a:off x="541337" y="3429000"/>
            <a:ext cx="3723588" cy="1655762"/>
          </a:xfrm>
        </p:spPr>
        <p:txBody>
          <a:bodyPr/>
          <a:lstStyle>
            <a:lvl1pPr marL="0" indent="0" algn="l">
              <a:buNone/>
              <a:defRPr sz="1600" b="1"/>
            </a:lvl1pPr>
            <a:lvl2pPr marL="0" indent="0" algn="l">
              <a:spcAft>
                <a:spcPts val="600"/>
              </a:spcAft>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US" dirty="0"/>
          </a:p>
        </p:txBody>
      </p:sp>
      <p:cxnSp>
        <p:nvCxnSpPr>
          <p:cNvPr id="12" name="Straight Connector 11">
            <a:extLst>
              <a:ext uri="{FF2B5EF4-FFF2-40B4-BE49-F238E27FC236}">
                <a16:creationId xmlns:a16="http://schemas.microsoft.com/office/drawing/2014/main" id="{DCD5B50E-527C-4D63-8F6A-1341F46D0838}"/>
              </a:ext>
            </a:extLst>
          </p:cNvPr>
          <p:cNvCxnSpPr/>
          <p:nvPr userDrawn="1"/>
        </p:nvCxnSpPr>
        <p:spPr>
          <a:xfrm flipV="1">
            <a:off x="541338" y="3157200"/>
            <a:ext cx="540000" cy="0"/>
          </a:xfrm>
          <a:prstGeom prst="line">
            <a:avLst/>
          </a:prstGeom>
          <a:ln w="18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Partial Circle 12">
            <a:extLst>
              <a:ext uri="{FF2B5EF4-FFF2-40B4-BE49-F238E27FC236}">
                <a16:creationId xmlns:a16="http://schemas.microsoft.com/office/drawing/2014/main" id="{7DC27501-4C35-41A3-A213-77ABD355866C}"/>
              </a:ext>
            </a:extLst>
          </p:cNvPr>
          <p:cNvSpPr>
            <a:spLocks noChangeAspect="1"/>
          </p:cNvSpPr>
          <p:nvPr userDrawn="1"/>
        </p:nvSpPr>
        <p:spPr>
          <a:xfrm>
            <a:off x="6612000" y="1279003"/>
            <a:ext cx="5651718" cy="5650701"/>
          </a:xfrm>
          <a:custGeom>
            <a:avLst/>
            <a:gdLst>
              <a:gd name="connsiteX0" fmla="*/ 1 w 6502767"/>
              <a:gd name="connsiteY0" fmla="*/ 3253461 h 6502767"/>
              <a:gd name="connsiteX1" fmla="*/ 951574 w 6502767"/>
              <a:gd name="connsiteY1" fmla="*/ 953042 h 6502767"/>
              <a:gd name="connsiteX2" fmla="*/ 3251385 w 6502767"/>
              <a:gd name="connsiteY2" fmla="*/ -1 h 6502767"/>
              <a:gd name="connsiteX3" fmla="*/ 3251384 w 6502767"/>
              <a:gd name="connsiteY3" fmla="*/ 3251384 h 6502767"/>
              <a:gd name="connsiteX4" fmla="*/ 1 w 6502767"/>
              <a:gd name="connsiteY4" fmla="*/ 3253461 h 6502767"/>
              <a:gd name="connsiteX0" fmla="*/ 1 w 3251385"/>
              <a:gd name="connsiteY0" fmla="*/ 3253462 h 3253462"/>
              <a:gd name="connsiteX1" fmla="*/ 951574 w 3251385"/>
              <a:gd name="connsiteY1" fmla="*/ 953043 h 3253462"/>
              <a:gd name="connsiteX2" fmla="*/ 3251385 w 3251385"/>
              <a:gd name="connsiteY2" fmla="*/ 0 h 3253462"/>
              <a:gd name="connsiteX3" fmla="*/ 3251384 w 3251385"/>
              <a:gd name="connsiteY3" fmla="*/ 3251385 h 3253462"/>
              <a:gd name="connsiteX4" fmla="*/ 1 w 3251385"/>
              <a:gd name="connsiteY4" fmla="*/ 3253462 h 3253462"/>
              <a:gd name="connsiteX0" fmla="*/ 1 w 3251385"/>
              <a:gd name="connsiteY0" fmla="*/ 3253462 h 3253462"/>
              <a:gd name="connsiteX1" fmla="*/ 951574 w 3251385"/>
              <a:gd name="connsiteY1" fmla="*/ 953043 h 3253462"/>
              <a:gd name="connsiteX2" fmla="*/ 3251385 w 3251385"/>
              <a:gd name="connsiteY2" fmla="*/ 0 h 3253462"/>
              <a:gd name="connsiteX3" fmla="*/ 3251384 w 3251385"/>
              <a:gd name="connsiteY3" fmla="*/ 3251385 h 3253462"/>
              <a:gd name="connsiteX4" fmla="*/ 1 w 3251385"/>
              <a:gd name="connsiteY4" fmla="*/ 3253462 h 325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385" h="3253462">
                <a:moveTo>
                  <a:pt x="1" y="3253462"/>
                </a:moveTo>
                <a:cubicBezTo>
                  <a:pt x="-550" y="2390781"/>
                  <a:pt x="341762" y="1563245"/>
                  <a:pt x="951574" y="953043"/>
                </a:cubicBezTo>
                <a:cubicBezTo>
                  <a:pt x="1561386" y="342841"/>
                  <a:pt x="2388704" y="0"/>
                  <a:pt x="3251385" y="0"/>
                </a:cubicBezTo>
                <a:cubicBezTo>
                  <a:pt x="3251385" y="1083795"/>
                  <a:pt x="3251384" y="2167590"/>
                  <a:pt x="3251384" y="3251385"/>
                </a:cubicBezTo>
                <a:lnTo>
                  <a:pt x="1" y="3253462"/>
                </a:lnTo>
                <a:close/>
              </a:path>
            </a:pathLst>
          </a:custGeom>
          <a:noFill/>
          <a:ln w="108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Picture Placeholder 14">
            <a:extLst>
              <a:ext uri="{FF2B5EF4-FFF2-40B4-BE49-F238E27FC236}">
                <a16:creationId xmlns:a16="http://schemas.microsoft.com/office/drawing/2014/main" id="{EFB63C4E-09AE-40E4-ADC8-ECD700488DBB}"/>
              </a:ext>
            </a:extLst>
          </p:cNvPr>
          <p:cNvSpPr>
            <a:spLocks noGrp="1" noChangeAspect="1"/>
          </p:cNvSpPr>
          <p:nvPr>
            <p:ph type="pic" sz="quarter" idx="13"/>
          </p:nvPr>
        </p:nvSpPr>
        <p:spPr>
          <a:xfrm>
            <a:off x="5536800" y="1029600"/>
            <a:ext cx="4636800" cy="4636800"/>
          </a:xfrm>
          <a:prstGeom prst="ellipse">
            <a:avLst/>
          </a:prstGeom>
          <a:solidFill>
            <a:schemeClr val="bg1">
              <a:lumMod val="85000"/>
            </a:schemeClr>
          </a:solidFill>
          <a:ln>
            <a:noFill/>
          </a:ln>
        </p:spPr>
        <p:txBody>
          <a:bodyPr/>
          <a:lstStyle/>
          <a:p>
            <a:r>
              <a:rPr lang="en-US"/>
              <a:t>Click icon to add picture</a:t>
            </a:r>
            <a:endParaRPr lang="en-GB"/>
          </a:p>
        </p:txBody>
      </p:sp>
      <p:pic>
        <p:nvPicPr>
          <p:cNvPr id="14" name="Picture 13" descr="Logo&#10;&#10;Description automatically generated">
            <a:extLst>
              <a:ext uri="{FF2B5EF4-FFF2-40B4-BE49-F238E27FC236}">
                <a16:creationId xmlns:a16="http://schemas.microsoft.com/office/drawing/2014/main" id="{BFC63EEF-407B-4471-992B-0367A50935D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329949" y="44334"/>
            <a:ext cx="701357" cy="770312"/>
          </a:xfrm>
          <a:prstGeom prst="rect">
            <a:avLst/>
          </a:prstGeom>
        </p:spPr>
      </p:pic>
    </p:spTree>
    <p:extLst>
      <p:ext uri="{BB962C8B-B14F-4D97-AF65-F5344CB8AC3E}">
        <p14:creationId xmlns:p14="http://schemas.microsoft.com/office/powerpoint/2010/main" val="25350332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430-7D6A-4F52-8910-B674111B88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4E6349-D722-4327-995E-9FC635AF2A9B}"/>
              </a:ext>
            </a:extLst>
          </p:cNvPr>
          <p:cNvSpPr>
            <a:spLocks noGrp="1"/>
          </p:cNvSpPr>
          <p:nvPr>
            <p:ph idx="1"/>
          </p:nvPr>
        </p:nvSpPr>
        <p:spPr>
          <a:xfrm>
            <a:off x="541338" y="2312988"/>
            <a:ext cx="6398549" cy="379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F57CA9C-6BF2-4317-86DD-2F86B73DECA4}"/>
              </a:ext>
            </a:extLst>
          </p:cNvPr>
          <p:cNvSpPr>
            <a:spLocks noGrp="1"/>
          </p:cNvSpPr>
          <p:nvPr>
            <p:ph type="dt" sz="half" idx="10"/>
          </p:nvPr>
        </p:nvSpPr>
        <p:spPr/>
        <p:txBody>
          <a:bodyPr/>
          <a:lstStyle/>
          <a:p>
            <a:fld id="{48A54589-316C-4ECA-809C-50D32632A12B}" type="datetime1">
              <a:rPr lang="en-GB" smtClean="0"/>
              <a:t>06/08/2021</a:t>
            </a:fld>
            <a:endParaRPr lang="en-GB"/>
          </a:p>
        </p:txBody>
      </p:sp>
      <p:sp>
        <p:nvSpPr>
          <p:cNvPr id="5" name="Footer Placeholder 4">
            <a:extLst>
              <a:ext uri="{FF2B5EF4-FFF2-40B4-BE49-F238E27FC236}">
                <a16:creationId xmlns:a16="http://schemas.microsoft.com/office/drawing/2014/main" id="{3B6F5015-3D5D-4D96-B971-0AC587324C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3200E-6E3D-4877-A451-F953BD15CC25}"/>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8" name="Text Placeholder 7">
            <a:extLst>
              <a:ext uri="{FF2B5EF4-FFF2-40B4-BE49-F238E27FC236}">
                <a16:creationId xmlns:a16="http://schemas.microsoft.com/office/drawing/2014/main" id="{BC4BB2DA-EDED-4626-A178-46DD7B1552D8}"/>
              </a:ext>
            </a:extLst>
          </p:cNvPr>
          <p:cNvSpPr>
            <a:spLocks noGrp="1"/>
          </p:cNvSpPr>
          <p:nvPr>
            <p:ph type="body" sz="quarter" idx="13"/>
          </p:nvPr>
        </p:nvSpPr>
        <p:spPr>
          <a:xfrm>
            <a:off x="541338" y="1808163"/>
            <a:ext cx="6398549" cy="504826"/>
          </a:xfrm>
        </p:spPr>
        <p:txBody>
          <a:bodyPr/>
          <a:lstStyle>
            <a:lvl1pPr>
              <a:defRPr sz="2200">
                <a:solidFill>
                  <a:schemeClr val="accent3"/>
                </a:solidFill>
              </a:defRPr>
            </a:lvl1pPr>
          </a:lstStyle>
          <a:p>
            <a:pPr lvl="0"/>
            <a:r>
              <a:rPr lang="en-US"/>
              <a:t>Click to edit Master text styles</a:t>
            </a:r>
          </a:p>
        </p:txBody>
      </p:sp>
      <p:sp>
        <p:nvSpPr>
          <p:cNvPr id="10" name="Partial Circle 12">
            <a:extLst>
              <a:ext uri="{FF2B5EF4-FFF2-40B4-BE49-F238E27FC236}">
                <a16:creationId xmlns:a16="http://schemas.microsoft.com/office/drawing/2014/main" id="{BF701FF0-13BF-4D28-91B5-F14A5403FD3F}"/>
              </a:ext>
            </a:extLst>
          </p:cNvPr>
          <p:cNvSpPr>
            <a:spLocks noChangeAspect="1"/>
          </p:cNvSpPr>
          <p:nvPr userDrawn="1"/>
        </p:nvSpPr>
        <p:spPr>
          <a:xfrm>
            <a:off x="7684799" y="2351611"/>
            <a:ext cx="4591361" cy="4590535"/>
          </a:xfrm>
          <a:custGeom>
            <a:avLst/>
            <a:gdLst>
              <a:gd name="connsiteX0" fmla="*/ 1 w 6502767"/>
              <a:gd name="connsiteY0" fmla="*/ 3253461 h 6502767"/>
              <a:gd name="connsiteX1" fmla="*/ 951574 w 6502767"/>
              <a:gd name="connsiteY1" fmla="*/ 953042 h 6502767"/>
              <a:gd name="connsiteX2" fmla="*/ 3251385 w 6502767"/>
              <a:gd name="connsiteY2" fmla="*/ -1 h 6502767"/>
              <a:gd name="connsiteX3" fmla="*/ 3251384 w 6502767"/>
              <a:gd name="connsiteY3" fmla="*/ 3251384 h 6502767"/>
              <a:gd name="connsiteX4" fmla="*/ 1 w 6502767"/>
              <a:gd name="connsiteY4" fmla="*/ 3253461 h 6502767"/>
              <a:gd name="connsiteX0" fmla="*/ 1 w 3251385"/>
              <a:gd name="connsiteY0" fmla="*/ 3253462 h 3253462"/>
              <a:gd name="connsiteX1" fmla="*/ 951574 w 3251385"/>
              <a:gd name="connsiteY1" fmla="*/ 953043 h 3253462"/>
              <a:gd name="connsiteX2" fmla="*/ 3251385 w 3251385"/>
              <a:gd name="connsiteY2" fmla="*/ 0 h 3253462"/>
              <a:gd name="connsiteX3" fmla="*/ 3251384 w 3251385"/>
              <a:gd name="connsiteY3" fmla="*/ 3251385 h 3253462"/>
              <a:gd name="connsiteX4" fmla="*/ 1 w 3251385"/>
              <a:gd name="connsiteY4" fmla="*/ 3253462 h 3253462"/>
              <a:gd name="connsiteX0" fmla="*/ 1 w 3251385"/>
              <a:gd name="connsiteY0" fmla="*/ 3253462 h 3253462"/>
              <a:gd name="connsiteX1" fmla="*/ 951574 w 3251385"/>
              <a:gd name="connsiteY1" fmla="*/ 953043 h 3253462"/>
              <a:gd name="connsiteX2" fmla="*/ 3251385 w 3251385"/>
              <a:gd name="connsiteY2" fmla="*/ 0 h 3253462"/>
              <a:gd name="connsiteX3" fmla="*/ 3251384 w 3251385"/>
              <a:gd name="connsiteY3" fmla="*/ 3251385 h 3253462"/>
              <a:gd name="connsiteX4" fmla="*/ 1 w 3251385"/>
              <a:gd name="connsiteY4" fmla="*/ 3253462 h 325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385" h="3253462">
                <a:moveTo>
                  <a:pt x="1" y="3253462"/>
                </a:moveTo>
                <a:cubicBezTo>
                  <a:pt x="-550" y="2390781"/>
                  <a:pt x="341762" y="1563245"/>
                  <a:pt x="951574" y="953043"/>
                </a:cubicBezTo>
                <a:cubicBezTo>
                  <a:pt x="1561386" y="342841"/>
                  <a:pt x="2388704" y="0"/>
                  <a:pt x="3251385" y="0"/>
                </a:cubicBezTo>
                <a:cubicBezTo>
                  <a:pt x="3251385" y="1083795"/>
                  <a:pt x="3251384" y="2167590"/>
                  <a:pt x="3251384" y="3251385"/>
                </a:cubicBezTo>
                <a:lnTo>
                  <a:pt x="1" y="3253462"/>
                </a:lnTo>
                <a:close/>
              </a:path>
            </a:pathLst>
          </a:custGeom>
          <a:noFill/>
          <a:ln w="108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Picture Placeholder 14">
            <a:extLst>
              <a:ext uri="{FF2B5EF4-FFF2-40B4-BE49-F238E27FC236}">
                <a16:creationId xmlns:a16="http://schemas.microsoft.com/office/drawing/2014/main" id="{2FF87537-DB09-43D3-923D-89511B208B95}"/>
              </a:ext>
            </a:extLst>
          </p:cNvPr>
          <p:cNvSpPr>
            <a:spLocks noGrp="1" noChangeAspect="1"/>
          </p:cNvSpPr>
          <p:nvPr>
            <p:ph type="pic" sz="quarter" idx="15"/>
          </p:nvPr>
        </p:nvSpPr>
        <p:spPr>
          <a:xfrm>
            <a:off x="7531200" y="2196000"/>
            <a:ext cx="3708000" cy="3708000"/>
          </a:xfrm>
          <a:prstGeom prst="ellipse">
            <a:avLst/>
          </a:prstGeom>
          <a:solidFill>
            <a:schemeClr val="bg1">
              <a:lumMod val="85000"/>
            </a:schemeClr>
          </a:solidFill>
          <a:ln>
            <a:noFill/>
          </a:ln>
        </p:spPr>
        <p:txBody>
          <a:bodyPr/>
          <a:lstStyle/>
          <a:p>
            <a:r>
              <a:rPr lang="en-US"/>
              <a:t>Click icon to add picture</a:t>
            </a:r>
            <a:endParaRPr lang="en-GB"/>
          </a:p>
        </p:txBody>
      </p:sp>
    </p:spTree>
    <p:extLst>
      <p:ext uri="{BB962C8B-B14F-4D97-AF65-F5344CB8AC3E}">
        <p14:creationId xmlns:p14="http://schemas.microsoft.com/office/powerpoint/2010/main" val="415616890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430-7D6A-4F52-8910-B674111B88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4E6349-D722-4327-995E-9FC635AF2A9B}"/>
              </a:ext>
            </a:extLst>
          </p:cNvPr>
          <p:cNvSpPr>
            <a:spLocks noGrp="1"/>
          </p:cNvSpPr>
          <p:nvPr>
            <p:ph idx="1"/>
          </p:nvPr>
        </p:nvSpPr>
        <p:spPr>
          <a:xfrm>
            <a:off x="541338" y="2312988"/>
            <a:ext cx="6398549" cy="379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F57CA9C-6BF2-4317-86DD-2F86B73DECA4}"/>
              </a:ext>
            </a:extLst>
          </p:cNvPr>
          <p:cNvSpPr>
            <a:spLocks noGrp="1"/>
          </p:cNvSpPr>
          <p:nvPr>
            <p:ph type="dt" sz="half" idx="10"/>
          </p:nvPr>
        </p:nvSpPr>
        <p:spPr/>
        <p:txBody>
          <a:bodyPr/>
          <a:lstStyle/>
          <a:p>
            <a:fld id="{A5CCF4B2-500C-49A5-9E94-5EC578A2C09B}" type="datetime1">
              <a:rPr lang="en-GB" smtClean="0"/>
              <a:t>06/08/2021</a:t>
            </a:fld>
            <a:endParaRPr lang="en-GB"/>
          </a:p>
        </p:txBody>
      </p:sp>
      <p:sp>
        <p:nvSpPr>
          <p:cNvPr id="5" name="Footer Placeholder 4">
            <a:extLst>
              <a:ext uri="{FF2B5EF4-FFF2-40B4-BE49-F238E27FC236}">
                <a16:creationId xmlns:a16="http://schemas.microsoft.com/office/drawing/2014/main" id="{3B6F5015-3D5D-4D96-B971-0AC587324C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3200E-6E3D-4877-A451-F953BD15CC25}"/>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8" name="Text Placeholder 7">
            <a:extLst>
              <a:ext uri="{FF2B5EF4-FFF2-40B4-BE49-F238E27FC236}">
                <a16:creationId xmlns:a16="http://schemas.microsoft.com/office/drawing/2014/main" id="{BC4BB2DA-EDED-4626-A178-46DD7B1552D8}"/>
              </a:ext>
            </a:extLst>
          </p:cNvPr>
          <p:cNvSpPr>
            <a:spLocks noGrp="1"/>
          </p:cNvSpPr>
          <p:nvPr>
            <p:ph type="body" sz="quarter" idx="13"/>
          </p:nvPr>
        </p:nvSpPr>
        <p:spPr>
          <a:xfrm>
            <a:off x="541338" y="1808163"/>
            <a:ext cx="6398549" cy="504826"/>
          </a:xfrm>
        </p:spPr>
        <p:txBody>
          <a:bodyPr/>
          <a:lstStyle>
            <a:lvl1pPr>
              <a:defRPr sz="2200">
                <a:solidFill>
                  <a:schemeClr val="accent3"/>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4D523108-A2C1-4EEE-9968-9C20D02EB309}"/>
              </a:ext>
            </a:extLst>
          </p:cNvPr>
          <p:cNvSpPr>
            <a:spLocks noGrp="1"/>
          </p:cNvSpPr>
          <p:nvPr>
            <p:ph type="pic" sz="quarter" idx="14"/>
          </p:nvPr>
        </p:nvSpPr>
        <p:spPr>
          <a:xfrm>
            <a:off x="8496000" y="3794400"/>
            <a:ext cx="2520000" cy="2520000"/>
          </a:xfrm>
        </p:spPr>
        <p:txBody>
          <a:bodyPr/>
          <a:lstStyle/>
          <a:p>
            <a:r>
              <a:rPr lang="en-US"/>
              <a:t>Click icon to add picture</a:t>
            </a:r>
            <a:endParaRPr lang="en-GB"/>
          </a:p>
        </p:txBody>
      </p:sp>
      <p:pic>
        <p:nvPicPr>
          <p:cNvPr id="10" name="Picture 9" descr="Logo&#10;&#10;Description automatically generated">
            <a:extLst>
              <a:ext uri="{FF2B5EF4-FFF2-40B4-BE49-F238E27FC236}">
                <a16:creationId xmlns:a16="http://schemas.microsoft.com/office/drawing/2014/main" id="{CC63B119-F0EF-425A-8537-B4AAA222F55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329949" y="44334"/>
            <a:ext cx="701357" cy="770312"/>
          </a:xfrm>
          <a:prstGeom prst="rect">
            <a:avLst/>
          </a:prstGeom>
        </p:spPr>
      </p:pic>
    </p:spTree>
    <p:extLst>
      <p:ext uri="{BB962C8B-B14F-4D97-AF65-F5344CB8AC3E}">
        <p14:creationId xmlns:p14="http://schemas.microsoft.com/office/powerpoint/2010/main" val="17094614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430-7D6A-4F52-8910-B674111B88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4E6349-D722-4327-995E-9FC635AF2A9B}"/>
              </a:ext>
            </a:extLst>
          </p:cNvPr>
          <p:cNvSpPr>
            <a:spLocks noGrp="1"/>
          </p:cNvSpPr>
          <p:nvPr>
            <p:ph idx="1"/>
          </p:nvPr>
        </p:nvSpPr>
        <p:spPr>
          <a:xfrm>
            <a:off x="541338" y="2312988"/>
            <a:ext cx="3618000" cy="379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57CA9C-6BF2-4317-86DD-2F86B73DECA4}"/>
              </a:ext>
            </a:extLst>
          </p:cNvPr>
          <p:cNvSpPr>
            <a:spLocks noGrp="1"/>
          </p:cNvSpPr>
          <p:nvPr>
            <p:ph type="dt" sz="half" idx="10"/>
          </p:nvPr>
        </p:nvSpPr>
        <p:spPr/>
        <p:txBody>
          <a:bodyPr/>
          <a:lstStyle/>
          <a:p>
            <a:fld id="{06EA8BAD-841F-48AB-A618-F871AD76F2D3}" type="datetime1">
              <a:rPr lang="en-GB" smtClean="0"/>
              <a:t>06/08/2021</a:t>
            </a:fld>
            <a:endParaRPr lang="en-GB"/>
          </a:p>
        </p:txBody>
      </p:sp>
      <p:sp>
        <p:nvSpPr>
          <p:cNvPr id="5" name="Footer Placeholder 4">
            <a:extLst>
              <a:ext uri="{FF2B5EF4-FFF2-40B4-BE49-F238E27FC236}">
                <a16:creationId xmlns:a16="http://schemas.microsoft.com/office/drawing/2014/main" id="{3B6F5015-3D5D-4D96-B971-0AC587324C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3200E-6E3D-4877-A451-F953BD15CC25}"/>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8" name="Text Placeholder 7">
            <a:extLst>
              <a:ext uri="{FF2B5EF4-FFF2-40B4-BE49-F238E27FC236}">
                <a16:creationId xmlns:a16="http://schemas.microsoft.com/office/drawing/2014/main" id="{BC4BB2DA-EDED-4626-A178-46DD7B1552D8}"/>
              </a:ext>
            </a:extLst>
          </p:cNvPr>
          <p:cNvSpPr>
            <a:spLocks noGrp="1"/>
          </p:cNvSpPr>
          <p:nvPr>
            <p:ph type="body" sz="quarter" idx="13"/>
          </p:nvPr>
        </p:nvSpPr>
        <p:spPr>
          <a:xfrm>
            <a:off x="541337" y="1808163"/>
            <a:ext cx="7363663" cy="504825"/>
          </a:xfrm>
        </p:spPr>
        <p:txBody>
          <a:bodyPr/>
          <a:lstStyle>
            <a:lvl1pPr>
              <a:defRPr sz="2200">
                <a:solidFill>
                  <a:schemeClr val="accent3"/>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44A08983-861F-4C00-A51C-30ED07118030}"/>
              </a:ext>
            </a:extLst>
          </p:cNvPr>
          <p:cNvSpPr>
            <a:spLocks noGrp="1"/>
          </p:cNvSpPr>
          <p:nvPr>
            <p:ph idx="15"/>
          </p:nvPr>
        </p:nvSpPr>
        <p:spPr>
          <a:xfrm>
            <a:off x="4287000" y="2312987"/>
            <a:ext cx="3618000" cy="379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descr="Logo&#10;&#10;Description automatically generated">
            <a:extLst>
              <a:ext uri="{FF2B5EF4-FFF2-40B4-BE49-F238E27FC236}">
                <a16:creationId xmlns:a16="http://schemas.microsoft.com/office/drawing/2014/main" id="{2AD74EAD-0AF7-4BF1-B755-E21AC0B5987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329949" y="44334"/>
            <a:ext cx="701357" cy="770312"/>
          </a:xfrm>
          <a:prstGeom prst="rect">
            <a:avLst/>
          </a:prstGeom>
        </p:spPr>
      </p:pic>
    </p:spTree>
    <p:extLst>
      <p:ext uri="{BB962C8B-B14F-4D97-AF65-F5344CB8AC3E}">
        <p14:creationId xmlns:p14="http://schemas.microsoft.com/office/powerpoint/2010/main" val="14873928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430-7D6A-4F52-8910-B674111B88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4E6349-D722-4327-995E-9FC635AF2A9B}"/>
              </a:ext>
            </a:extLst>
          </p:cNvPr>
          <p:cNvSpPr>
            <a:spLocks noGrp="1"/>
          </p:cNvSpPr>
          <p:nvPr>
            <p:ph idx="1"/>
          </p:nvPr>
        </p:nvSpPr>
        <p:spPr>
          <a:xfrm>
            <a:off x="541338" y="2312988"/>
            <a:ext cx="3618000" cy="379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F57CA9C-6BF2-4317-86DD-2F86B73DECA4}"/>
              </a:ext>
            </a:extLst>
          </p:cNvPr>
          <p:cNvSpPr>
            <a:spLocks noGrp="1"/>
          </p:cNvSpPr>
          <p:nvPr>
            <p:ph type="dt" sz="half" idx="10"/>
          </p:nvPr>
        </p:nvSpPr>
        <p:spPr/>
        <p:txBody>
          <a:bodyPr/>
          <a:lstStyle/>
          <a:p>
            <a:fld id="{014FB585-99B0-4970-944E-EA4C0B894447}" type="datetime1">
              <a:rPr lang="en-GB" smtClean="0"/>
              <a:t>06/08/2021</a:t>
            </a:fld>
            <a:endParaRPr lang="en-GB"/>
          </a:p>
        </p:txBody>
      </p:sp>
      <p:sp>
        <p:nvSpPr>
          <p:cNvPr id="5" name="Footer Placeholder 4">
            <a:extLst>
              <a:ext uri="{FF2B5EF4-FFF2-40B4-BE49-F238E27FC236}">
                <a16:creationId xmlns:a16="http://schemas.microsoft.com/office/drawing/2014/main" id="{3B6F5015-3D5D-4D96-B971-0AC587324C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3200E-6E3D-4877-A451-F953BD15CC25}"/>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8" name="Text Placeholder 7">
            <a:extLst>
              <a:ext uri="{FF2B5EF4-FFF2-40B4-BE49-F238E27FC236}">
                <a16:creationId xmlns:a16="http://schemas.microsoft.com/office/drawing/2014/main" id="{BC4BB2DA-EDED-4626-A178-46DD7B1552D8}"/>
              </a:ext>
            </a:extLst>
          </p:cNvPr>
          <p:cNvSpPr>
            <a:spLocks noGrp="1"/>
          </p:cNvSpPr>
          <p:nvPr>
            <p:ph type="body" sz="quarter" idx="13"/>
          </p:nvPr>
        </p:nvSpPr>
        <p:spPr>
          <a:xfrm>
            <a:off x="541337" y="1808163"/>
            <a:ext cx="7364457" cy="504825"/>
          </a:xfrm>
        </p:spPr>
        <p:txBody>
          <a:bodyPr/>
          <a:lstStyle>
            <a:lvl1pPr>
              <a:defRPr sz="2200">
                <a:solidFill>
                  <a:schemeClr val="accent3"/>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44A08983-861F-4C00-A51C-30ED07118030}"/>
              </a:ext>
            </a:extLst>
          </p:cNvPr>
          <p:cNvSpPr>
            <a:spLocks noGrp="1"/>
          </p:cNvSpPr>
          <p:nvPr>
            <p:ph idx="15"/>
          </p:nvPr>
        </p:nvSpPr>
        <p:spPr>
          <a:xfrm>
            <a:off x="4287794" y="2312987"/>
            <a:ext cx="3618000" cy="379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346E6422-175E-4D57-81A3-647B6084F638}"/>
              </a:ext>
            </a:extLst>
          </p:cNvPr>
          <p:cNvSpPr>
            <a:spLocks noGrp="1"/>
          </p:cNvSpPr>
          <p:nvPr>
            <p:ph idx="16"/>
          </p:nvPr>
        </p:nvSpPr>
        <p:spPr>
          <a:xfrm>
            <a:off x="8034250" y="2312988"/>
            <a:ext cx="3618000" cy="379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descr="Logo&#10;&#10;Description automatically generated">
            <a:extLst>
              <a:ext uri="{FF2B5EF4-FFF2-40B4-BE49-F238E27FC236}">
                <a16:creationId xmlns:a16="http://schemas.microsoft.com/office/drawing/2014/main" id="{6818137B-D81F-436C-A49D-E6472A34F25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329949" y="44334"/>
            <a:ext cx="701357" cy="770312"/>
          </a:xfrm>
          <a:prstGeom prst="rect">
            <a:avLst/>
          </a:prstGeom>
        </p:spPr>
      </p:pic>
    </p:spTree>
    <p:extLst>
      <p:ext uri="{BB962C8B-B14F-4D97-AF65-F5344CB8AC3E}">
        <p14:creationId xmlns:p14="http://schemas.microsoft.com/office/powerpoint/2010/main" val="32970105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151510-CB30-465B-8615-D5989F7169BD}"/>
              </a:ext>
            </a:extLst>
          </p:cNvPr>
          <p:cNvSpPr>
            <a:spLocks noGrp="1"/>
          </p:cNvSpPr>
          <p:nvPr>
            <p:ph type="title"/>
          </p:nvPr>
        </p:nvSpPr>
        <p:spPr>
          <a:xfrm>
            <a:off x="541338" y="747713"/>
            <a:ext cx="11110912" cy="1060450"/>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A06EAE7-2797-4C87-B0FD-AC4825C4580E}"/>
              </a:ext>
            </a:extLst>
          </p:cNvPr>
          <p:cNvSpPr>
            <a:spLocks noGrp="1"/>
          </p:cNvSpPr>
          <p:nvPr>
            <p:ph type="body" idx="1"/>
          </p:nvPr>
        </p:nvSpPr>
        <p:spPr>
          <a:xfrm>
            <a:off x="541338" y="2312988"/>
            <a:ext cx="11110912" cy="37973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747297F-72AF-44C4-BAAB-30591D1E1447}"/>
              </a:ext>
            </a:extLst>
          </p:cNvPr>
          <p:cNvSpPr>
            <a:spLocks noGrp="1"/>
          </p:cNvSpPr>
          <p:nvPr>
            <p:ph type="dt" sz="half" idx="2"/>
          </p:nvPr>
        </p:nvSpPr>
        <p:spPr>
          <a:xfrm>
            <a:off x="9735671" y="6526801"/>
            <a:ext cx="1550894" cy="223623"/>
          </a:xfrm>
          <a:prstGeom prst="rect">
            <a:avLst/>
          </a:prstGeom>
        </p:spPr>
        <p:txBody>
          <a:bodyPr vert="horz" lIns="0" tIns="0" rIns="0" bIns="0" rtlCol="0" anchor="t">
            <a:noAutofit/>
          </a:bodyPr>
          <a:lstStyle>
            <a:lvl1pPr algn="r">
              <a:defRPr sz="1200">
                <a:solidFill>
                  <a:schemeClr val="accent5"/>
                </a:solidFill>
              </a:defRPr>
            </a:lvl1pPr>
          </a:lstStyle>
          <a:p>
            <a:fld id="{5821FA18-3236-4D38-8803-06554AD8EBA2}" type="datetime1">
              <a:rPr lang="en-GB" smtClean="0"/>
              <a:t>06/08/2021</a:t>
            </a:fld>
            <a:endParaRPr lang="en-GB"/>
          </a:p>
        </p:txBody>
      </p:sp>
      <p:sp>
        <p:nvSpPr>
          <p:cNvPr id="5" name="Footer Placeholder 4">
            <a:extLst>
              <a:ext uri="{FF2B5EF4-FFF2-40B4-BE49-F238E27FC236}">
                <a16:creationId xmlns:a16="http://schemas.microsoft.com/office/drawing/2014/main" id="{5DBD77C3-12BA-4DA0-9C0C-B519F58332F9}"/>
              </a:ext>
            </a:extLst>
          </p:cNvPr>
          <p:cNvSpPr>
            <a:spLocks noGrp="1"/>
          </p:cNvSpPr>
          <p:nvPr>
            <p:ph type="ftr" sz="quarter" idx="3"/>
          </p:nvPr>
        </p:nvSpPr>
        <p:spPr>
          <a:xfrm>
            <a:off x="541337" y="133201"/>
            <a:ext cx="5832475" cy="198000"/>
          </a:xfrm>
          <a:prstGeom prst="rect">
            <a:avLst/>
          </a:prstGeom>
        </p:spPr>
        <p:txBody>
          <a:bodyPr vert="horz" lIns="0" tIns="0" rIns="0" bIns="0" rtlCol="0" anchor="t">
            <a:noAutofit/>
          </a:bodyPr>
          <a:lstStyle>
            <a:lvl1pPr algn="l">
              <a:defRPr sz="12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CFE872ED-240A-4576-9CBB-7C1E1897DB1F}"/>
              </a:ext>
            </a:extLst>
          </p:cNvPr>
          <p:cNvSpPr>
            <a:spLocks noGrp="1"/>
          </p:cNvSpPr>
          <p:nvPr>
            <p:ph type="sldNum" sz="quarter" idx="4"/>
          </p:nvPr>
        </p:nvSpPr>
        <p:spPr>
          <a:xfrm>
            <a:off x="11389658" y="6526801"/>
            <a:ext cx="262591" cy="223623"/>
          </a:xfrm>
          <a:prstGeom prst="rect">
            <a:avLst/>
          </a:prstGeom>
        </p:spPr>
        <p:txBody>
          <a:bodyPr vert="horz" lIns="0" tIns="0" rIns="0" bIns="0" rtlCol="0" anchor="t">
            <a:noAutofit/>
          </a:bodyPr>
          <a:lstStyle>
            <a:lvl1pPr algn="r">
              <a:defRPr sz="1200" b="1">
                <a:solidFill>
                  <a:schemeClr val="accent5"/>
                </a:solidFill>
              </a:defRPr>
            </a:lvl1pPr>
          </a:lstStyle>
          <a:p>
            <a:fld id="{1B380CA8-D005-4374-9E21-56061D22F6FB}" type="slidenum">
              <a:rPr lang="en-GB" smtClean="0"/>
              <a:pPr/>
              <a:t>‹#›</a:t>
            </a:fld>
            <a:endParaRPr lang="en-GB"/>
          </a:p>
        </p:txBody>
      </p:sp>
      <p:sp>
        <p:nvSpPr>
          <p:cNvPr id="7" name="TextBox 6">
            <a:extLst>
              <a:ext uri="{FF2B5EF4-FFF2-40B4-BE49-F238E27FC236}">
                <a16:creationId xmlns:a16="http://schemas.microsoft.com/office/drawing/2014/main" id="{305691F3-77A5-4427-B545-6769DBA80CF0}"/>
              </a:ext>
            </a:extLst>
          </p:cNvPr>
          <p:cNvSpPr txBox="1"/>
          <p:nvPr userDrawn="1"/>
        </p:nvSpPr>
        <p:spPr>
          <a:xfrm>
            <a:off x="683999" y="6526801"/>
            <a:ext cx="6003047" cy="331200"/>
          </a:xfrm>
          <a:prstGeom prst="rect">
            <a:avLst/>
          </a:prstGeom>
          <a:noFill/>
        </p:spPr>
        <p:txBody>
          <a:bodyPr wrap="square" lIns="0" tIns="0" rIns="0" bIns="0" rtlCol="0">
            <a:noAutofit/>
          </a:bodyPr>
          <a:lstStyle/>
          <a:p>
            <a:r>
              <a:rPr lang="en-GB" sz="1200" b="1" dirty="0">
                <a:solidFill>
                  <a:schemeClr val="accent1"/>
                </a:solidFill>
              </a:rPr>
              <a:t>biggareconomics.co.uk &amp; forthenvironmentlink.org </a:t>
            </a:r>
            <a:r>
              <a:rPr lang="en-GB" sz="1200" dirty="0">
                <a:solidFill>
                  <a:schemeClr val="accent3"/>
                </a:solidFill>
              </a:rPr>
              <a:t> © Forth Environment Link</a:t>
            </a:r>
          </a:p>
        </p:txBody>
      </p:sp>
      <p:pic>
        <p:nvPicPr>
          <p:cNvPr id="9" name="Picture 8">
            <a:extLst>
              <a:ext uri="{FF2B5EF4-FFF2-40B4-BE49-F238E27FC236}">
                <a16:creationId xmlns:a16="http://schemas.microsoft.com/office/drawing/2014/main" id="{92A962D3-08A2-41D8-B277-CC5475EB324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124639" y="213412"/>
            <a:ext cx="323851" cy="374985"/>
          </a:xfrm>
          <a:prstGeom prst="rect">
            <a:avLst/>
          </a:prstGeom>
        </p:spPr>
      </p:pic>
      <p:cxnSp>
        <p:nvCxnSpPr>
          <p:cNvPr id="10" name="Straight Connector 9">
            <a:extLst>
              <a:ext uri="{FF2B5EF4-FFF2-40B4-BE49-F238E27FC236}">
                <a16:creationId xmlns:a16="http://schemas.microsoft.com/office/drawing/2014/main" id="{88B78A32-4892-427F-918B-373736309C6B}"/>
              </a:ext>
            </a:extLst>
          </p:cNvPr>
          <p:cNvCxnSpPr/>
          <p:nvPr userDrawn="1"/>
        </p:nvCxnSpPr>
        <p:spPr>
          <a:xfrm>
            <a:off x="541338" y="439200"/>
            <a:ext cx="576000" cy="0"/>
          </a:xfrm>
          <a:prstGeom prst="line">
            <a:avLst/>
          </a:prstGeom>
          <a:ln w="18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40D173-BE4C-4BC1-AA7A-ECB433F57CE2}"/>
              </a:ext>
            </a:extLst>
          </p:cNvPr>
          <p:cNvCxnSpPr/>
          <p:nvPr userDrawn="1"/>
        </p:nvCxnSpPr>
        <p:spPr>
          <a:xfrm flipV="1">
            <a:off x="541338" y="6555600"/>
            <a:ext cx="0" cy="302400"/>
          </a:xfrm>
          <a:prstGeom prst="line">
            <a:avLst/>
          </a:prstGeom>
          <a:ln w="180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A791D90-EF42-466E-B33D-D0EFABAF769C}"/>
              </a:ext>
            </a:extLst>
          </p:cNvPr>
          <p:cNvPicPr/>
          <p:nvPr userDrawn="1"/>
        </p:nvPicPr>
        <p:blipFill>
          <a:blip r:embed="rId17" cstate="print"/>
          <a:stretch>
            <a:fillRect/>
          </a:stretch>
        </p:blipFill>
        <p:spPr>
          <a:xfrm>
            <a:off x="11489635" y="72732"/>
            <a:ext cx="646094" cy="515665"/>
          </a:xfrm>
          <a:prstGeom prst="rect">
            <a:avLst/>
          </a:prstGeom>
        </p:spPr>
      </p:pic>
    </p:spTree>
    <p:extLst>
      <p:ext uri="{BB962C8B-B14F-4D97-AF65-F5344CB8AC3E}">
        <p14:creationId xmlns:p14="http://schemas.microsoft.com/office/powerpoint/2010/main" val="3578365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3" r:id="rId6"/>
    <p:sldLayoutId id="2147483664" r:id="rId7"/>
    <p:sldLayoutId id="2147483662" r:id="rId8"/>
    <p:sldLayoutId id="2147483665" r:id="rId9"/>
    <p:sldLayoutId id="2147483652" r:id="rId10"/>
    <p:sldLayoutId id="2147483666" r:id="rId11"/>
    <p:sldLayoutId id="2147483667" r:id="rId12"/>
    <p:sldLayoutId id="2147483654" r:id="rId13"/>
    <p:sldLayoutId id="2147483655" r:id="rId14"/>
  </p:sldLayoutIdLst>
  <p:transition>
    <p:fade/>
  </p:transition>
  <p:hf hdr="0" ftr="0" dt="0"/>
  <p:txStyles>
    <p:title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2pPr>
      <a:lvl3pPr marL="180000" indent="-180000" algn="l" defTabSz="914400" rtl="0" eaLnBrk="1" latinLnBrk="0" hangingPunct="1">
        <a:lnSpc>
          <a:spcPct val="110000"/>
        </a:lnSpc>
        <a:spcBef>
          <a:spcPts val="0"/>
        </a:spcBef>
        <a:spcAft>
          <a:spcPts val="600"/>
        </a:spcAft>
        <a:buClr>
          <a:schemeClr val="accent3"/>
        </a:buClr>
        <a:buFont typeface="Arial" panose="020B0604020202020204" pitchFamily="34" charset="0"/>
        <a:buChar char="•"/>
        <a:defRPr sz="1600" b="1" kern="1200">
          <a:solidFill>
            <a:schemeClr val="tx2"/>
          </a:solidFill>
          <a:latin typeface="+mn-lt"/>
          <a:ea typeface="+mn-ea"/>
          <a:cs typeface="+mn-cs"/>
        </a:defRPr>
      </a:lvl3pPr>
      <a:lvl4pPr marL="360000" indent="-180000" algn="l" defTabSz="914400" rtl="0" eaLnBrk="1" latinLnBrk="0" hangingPunct="1">
        <a:lnSpc>
          <a:spcPct val="110000"/>
        </a:lnSpc>
        <a:spcBef>
          <a:spcPts val="0"/>
        </a:spcBef>
        <a:spcAft>
          <a:spcPts val="600"/>
        </a:spcAft>
        <a:buClr>
          <a:schemeClr val="accent1"/>
        </a:buClr>
        <a:buFont typeface="Heebo" panose="00000500000000000000" pitchFamily="2" charset="-79"/>
        <a:buChar char="–"/>
        <a:defRPr sz="1600" kern="1200">
          <a:solidFill>
            <a:schemeClr val="tx2"/>
          </a:solidFill>
          <a:latin typeface="+mn-lt"/>
          <a:ea typeface="+mn-ea"/>
          <a:cs typeface="+mn-cs"/>
        </a:defRPr>
      </a:lvl4pPr>
      <a:lvl5pPr marL="540000" indent="-180000" algn="l" defTabSz="914400" rtl="0" eaLnBrk="1" latinLnBrk="0" hangingPunct="1">
        <a:lnSpc>
          <a:spcPct val="110000"/>
        </a:lnSpc>
        <a:spcBef>
          <a:spcPts val="0"/>
        </a:spcBef>
        <a:spcAft>
          <a:spcPts val="600"/>
        </a:spcAft>
        <a:buClr>
          <a:schemeClr val="accent1"/>
        </a:buClr>
        <a:buFont typeface="Heebo" panose="00000500000000000000" pitchFamily="2" charset="-79"/>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41" userDrawn="1">
          <p15:clr>
            <a:srgbClr val="F26B43"/>
          </p15:clr>
        </p15:guide>
        <p15:guide id="4" pos="7340" userDrawn="1">
          <p15:clr>
            <a:srgbClr val="F26B43"/>
          </p15:clr>
        </p15:guide>
        <p15:guide id="5" pos="4015" userDrawn="1">
          <p15:clr>
            <a:srgbClr val="F26B43"/>
          </p15:clr>
        </p15:guide>
        <p15:guide id="6" pos="3665" userDrawn="1">
          <p15:clr>
            <a:srgbClr val="F26B43"/>
          </p15:clr>
        </p15:guide>
        <p15:guide id="7" orient="horz" pos="471" userDrawn="1">
          <p15:clr>
            <a:srgbClr val="F26B43"/>
          </p15:clr>
        </p15:guide>
        <p15:guide id="8" orient="horz" pos="1139" userDrawn="1">
          <p15:clr>
            <a:srgbClr val="F26B43"/>
          </p15:clr>
        </p15:guide>
        <p15:guide id="9" orient="horz" pos="1457" userDrawn="1">
          <p15:clr>
            <a:srgbClr val="F26B43"/>
          </p15:clr>
        </p15:guide>
        <p15:guide id="10" orient="horz" pos="38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mailto:mary@biggareconomics.co.uk" TargetMode="External"/><Relationship Id="rId2" Type="http://schemas.openxmlformats.org/officeDocument/2006/relationships/hyperlink" Target="mailto:emily@forthenvironmentlink.org" TargetMode="Externa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A440FE-9EEF-4379-8D8D-CCDDC3891AA9}"/>
              </a:ext>
            </a:extLst>
          </p:cNvPr>
          <p:cNvSpPr>
            <a:spLocks noGrp="1"/>
          </p:cNvSpPr>
          <p:nvPr>
            <p:ph type="ctrTitle"/>
          </p:nvPr>
        </p:nvSpPr>
        <p:spPr>
          <a:xfrm>
            <a:off x="541337" y="1808163"/>
            <a:ext cx="7680311" cy="1035837"/>
          </a:xfrm>
        </p:spPr>
        <p:txBody>
          <a:bodyPr/>
          <a:lstStyle/>
          <a:p>
            <a:r>
              <a:rPr lang="en-GB" sz="2800" dirty="0"/>
              <a:t>Sustainable and Dignified Solutions to Food Insecurity in Forth Valley: A Food System Needs Assessment</a:t>
            </a:r>
          </a:p>
        </p:txBody>
      </p:sp>
      <p:sp>
        <p:nvSpPr>
          <p:cNvPr id="5" name="Subtitle 4">
            <a:extLst>
              <a:ext uri="{FF2B5EF4-FFF2-40B4-BE49-F238E27FC236}">
                <a16:creationId xmlns:a16="http://schemas.microsoft.com/office/drawing/2014/main" id="{CB97DE71-3D86-462C-8CF7-204B2AD4C12F}"/>
              </a:ext>
            </a:extLst>
          </p:cNvPr>
          <p:cNvSpPr>
            <a:spLocks noGrp="1"/>
          </p:cNvSpPr>
          <p:nvPr>
            <p:ph type="subTitle" idx="1"/>
          </p:nvPr>
        </p:nvSpPr>
        <p:spPr>
          <a:xfrm>
            <a:off x="541338" y="3429000"/>
            <a:ext cx="4788000" cy="728133"/>
          </a:xfrm>
        </p:spPr>
        <p:txBody>
          <a:bodyPr/>
          <a:lstStyle/>
          <a:p>
            <a:r>
              <a:rPr lang="en-GB" dirty="0"/>
              <a:t>Report Slide Deck</a:t>
            </a:r>
          </a:p>
          <a:p>
            <a:r>
              <a:rPr lang="en-GB"/>
              <a:t>3</a:t>
            </a:r>
            <a:r>
              <a:rPr lang="en-GB" baseline="30000"/>
              <a:t>rd</a:t>
            </a:r>
            <a:r>
              <a:rPr lang="en-GB"/>
              <a:t> August 2021</a:t>
            </a:r>
            <a:endParaRPr lang="en-GB" sz="2000" dirty="0"/>
          </a:p>
        </p:txBody>
      </p:sp>
      <p:pic>
        <p:nvPicPr>
          <p:cNvPr id="3" name="Picture Placeholder 2" descr="Map&#10;&#10;Description automatically generated">
            <a:extLst>
              <a:ext uri="{FF2B5EF4-FFF2-40B4-BE49-F238E27FC236}">
                <a16:creationId xmlns:a16="http://schemas.microsoft.com/office/drawing/2014/main" id="{9A0D3FED-C47A-413D-9B34-356018C5564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369" r="5369"/>
          <a:stretch>
            <a:fillRect/>
          </a:stretch>
        </p:blipFill>
        <p:spPr/>
      </p:pic>
    </p:spTree>
    <p:extLst>
      <p:ext uri="{BB962C8B-B14F-4D97-AF65-F5344CB8AC3E}">
        <p14:creationId xmlns:p14="http://schemas.microsoft.com/office/powerpoint/2010/main" val="319112342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p:txBody>
          <a:bodyPr/>
          <a:lstStyle/>
          <a:p>
            <a:r>
              <a:rPr lang="en-GB" dirty="0"/>
              <a:t>Voluntary and Community Sector Organisations</a:t>
            </a:r>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p:txBody>
          <a:bodyPr/>
          <a:lstStyle/>
          <a:p>
            <a:fld id="{1B380CA8-D005-4374-9E21-56061D22F6FB}" type="slidenum">
              <a:rPr lang="en-GB" smtClean="0"/>
              <a:t>10</a:t>
            </a:fld>
            <a:endParaRPr lang="en-GB"/>
          </a:p>
        </p:txBody>
      </p:sp>
      <p:graphicFrame>
        <p:nvGraphicFramePr>
          <p:cNvPr id="6" name="Chart 5">
            <a:extLst>
              <a:ext uri="{FF2B5EF4-FFF2-40B4-BE49-F238E27FC236}">
                <a16:creationId xmlns:a16="http://schemas.microsoft.com/office/drawing/2014/main" id="{BD93EDAC-C3DC-48AB-92B7-52E1B0D590C6}"/>
              </a:ext>
            </a:extLst>
          </p:cNvPr>
          <p:cNvGraphicFramePr/>
          <p:nvPr>
            <p:extLst>
              <p:ext uri="{D42A27DB-BD31-4B8C-83A1-F6EECF244321}">
                <p14:modId xmlns:p14="http://schemas.microsoft.com/office/powerpoint/2010/main" val="374692588"/>
              </p:ext>
            </p:extLst>
          </p:nvPr>
        </p:nvGraphicFramePr>
        <p:xfrm>
          <a:off x="332508" y="2697923"/>
          <a:ext cx="4682837" cy="21042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5EE60291-43DE-4F2F-8454-D55486BAF365}"/>
              </a:ext>
            </a:extLst>
          </p:cNvPr>
          <p:cNvGraphicFramePr/>
          <p:nvPr>
            <p:extLst>
              <p:ext uri="{D42A27DB-BD31-4B8C-83A1-F6EECF244321}">
                <p14:modId xmlns:p14="http://schemas.microsoft.com/office/powerpoint/2010/main" val="1320550285"/>
              </p:ext>
            </p:extLst>
          </p:nvPr>
        </p:nvGraphicFramePr>
        <p:xfrm>
          <a:off x="5167745" y="1656963"/>
          <a:ext cx="5902037" cy="469804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77992FD-85BB-4657-BBF8-701E7BBFAF80}"/>
              </a:ext>
            </a:extLst>
          </p:cNvPr>
          <p:cNvSpPr txBox="1"/>
          <p:nvPr/>
        </p:nvSpPr>
        <p:spPr>
          <a:xfrm>
            <a:off x="635722" y="2390146"/>
            <a:ext cx="3963987" cy="307777"/>
          </a:xfrm>
          <a:prstGeom prst="rect">
            <a:avLst/>
          </a:prstGeom>
          <a:noFill/>
        </p:spPr>
        <p:txBody>
          <a:bodyPr wrap="square">
            <a:spAutoFit/>
          </a:bodyPr>
          <a:lstStyle/>
          <a:p>
            <a:r>
              <a:rPr lang="en-GB" sz="1400" dirty="0">
                <a:solidFill>
                  <a:srgbClr val="202721"/>
                </a:solidFill>
                <a:effectLst/>
                <a:latin typeface="Heebo" panose="00000500000000000000" pitchFamily="2" charset="-79"/>
                <a:ea typeface="SimHei" panose="02010609060101010101" pitchFamily="49" charset="-122"/>
                <a:cs typeface="Times New Roman" panose="02020603050405020304" pitchFamily="18" charset="0"/>
              </a:rPr>
              <a:t>VCSO Profile by Local Authority Area: </a:t>
            </a:r>
            <a:endParaRPr lang="en-GB" sz="1400" dirty="0"/>
          </a:p>
        </p:txBody>
      </p:sp>
      <p:sp>
        <p:nvSpPr>
          <p:cNvPr id="10" name="TextBox 9">
            <a:extLst>
              <a:ext uri="{FF2B5EF4-FFF2-40B4-BE49-F238E27FC236}">
                <a16:creationId xmlns:a16="http://schemas.microsoft.com/office/drawing/2014/main" id="{6D31720F-791C-4749-9ED1-2AC4437E9638}"/>
              </a:ext>
            </a:extLst>
          </p:cNvPr>
          <p:cNvSpPr txBox="1"/>
          <p:nvPr/>
        </p:nvSpPr>
        <p:spPr>
          <a:xfrm>
            <a:off x="5167745" y="1349186"/>
            <a:ext cx="3963987" cy="307777"/>
          </a:xfrm>
          <a:prstGeom prst="rect">
            <a:avLst/>
          </a:prstGeom>
          <a:noFill/>
        </p:spPr>
        <p:txBody>
          <a:bodyPr wrap="square">
            <a:spAutoFit/>
          </a:bodyPr>
          <a:lstStyle/>
          <a:p>
            <a:r>
              <a:rPr lang="en-GB" sz="1400" dirty="0">
                <a:solidFill>
                  <a:srgbClr val="202721"/>
                </a:solidFill>
                <a:effectLst/>
                <a:latin typeface="Heebo" panose="00000500000000000000" pitchFamily="2" charset="-79"/>
                <a:ea typeface="SimHei" panose="02010609060101010101" pitchFamily="49" charset="-122"/>
                <a:cs typeface="Times New Roman" panose="02020603050405020304" pitchFamily="18" charset="0"/>
              </a:rPr>
              <a:t>VCSO Activity by Local Authority Area: </a:t>
            </a:r>
            <a:endParaRPr lang="en-GB" sz="1400" dirty="0"/>
          </a:p>
        </p:txBody>
      </p:sp>
    </p:spTree>
    <p:extLst>
      <p:ext uri="{BB962C8B-B14F-4D97-AF65-F5344CB8AC3E}">
        <p14:creationId xmlns:p14="http://schemas.microsoft.com/office/powerpoint/2010/main" val="201681757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09E5-D1D0-4DD8-B8E7-76787DCF7F6E}"/>
              </a:ext>
            </a:extLst>
          </p:cNvPr>
          <p:cNvSpPr>
            <a:spLocks noGrp="1"/>
          </p:cNvSpPr>
          <p:nvPr>
            <p:ph type="ctrTitle"/>
          </p:nvPr>
        </p:nvSpPr>
        <p:spPr/>
        <p:txBody>
          <a:bodyPr/>
          <a:lstStyle/>
          <a:p>
            <a:r>
              <a:rPr lang="en-GB" dirty="0"/>
              <a:t>Food Issues in Forth Valley</a:t>
            </a:r>
          </a:p>
        </p:txBody>
      </p:sp>
      <p:sp>
        <p:nvSpPr>
          <p:cNvPr id="3" name="Subtitle 2">
            <a:extLst>
              <a:ext uri="{FF2B5EF4-FFF2-40B4-BE49-F238E27FC236}">
                <a16:creationId xmlns:a16="http://schemas.microsoft.com/office/drawing/2014/main" id="{8AE5946E-EF10-4682-BBBF-0979AC263E47}"/>
              </a:ext>
            </a:extLst>
          </p:cNvPr>
          <p:cNvSpPr>
            <a:spLocks noGrp="1"/>
          </p:cNvSpPr>
          <p:nvPr>
            <p:ph type="subTitle" idx="1"/>
          </p:nvPr>
        </p:nvSpPr>
        <p:spPr>
          <a:xfrm>
            <a:off x="541336" y="3429000"/>
            <a:ext cx="4749121" cy="1655762"/>
          </a:xfrm>
        </p:spPr>
        <p:txBody>
          <a:bodyPr/>
          <a:lstStyle/>
          <a:p>
            <a:r>
              <a:rPr lang="en-GB" dirty="0"/>
              <a:t>People using services of a community food bank</a:t>
            </a:r>
          </a:p>
          <a:p>
            <a:r>
              <a:rPr lang="en-GB" dirty="0"/>
              <a:t>People in the Voluntary and Community Sector</a:t>
            </a:r>
          </a:p>
          <a:p>
            <a:r>
              <a:rPr lang="en-GB" dirty="0"/>
              <a:t>People working in the Public Sector </a:t>
            </a:r>
          </a:p>
        </p:txBody>
      </p:sp>
      <p:pic>
        <p:nvPicPr>
          <p:cNvPr id="9" name="Picture Placeholder 8" descr="A picture containing indoor, blue&#10;&#10;Description automatically generated">
            <a:extLst>
              <a:ext uri="{FF2B5EF4-FFF2-40B4-BE49-F238E27FC236}">
                <a16:creationId xmlns:a16="http://schemas.microsoft.com/office/drawing/2014/main" id="{548C1D0C-7959-429D-8239-2A2D04B5D9C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87" r="12487"/>
          <a:stretch>
            <a:fillRect/>
          </a:stretch>
        </p:blipFill>
        <p:spPr/>
      </p:pic>
      <p:sp>
        <p:nvSpPr>
          <p:cNvPr id="5" name="Slide Number Placeholder 4">
            <a:extLst>
              <a:ext uri="{FF2B5EF4-FFF2-40B4-BE49-F238E27FC236}">
                <a16:creationId xmlns:a16="http://schemas.microsoft.com/office/drawing/2014/main" id="{619928A7-4454-4798-8A9A-8CA942448C07}"/>
              </a:ext>
            </a:extLst>
          </p:cNvPr>
          <p:cNvSpPr>
            <a:spLocks noGrp="1"/>
          </p:cNvSpPr>
          <p:nvPr>
            <p:ph type="sldNum" sz="quarter" idx="12"/>
          </p:nvPr>
        </p:nvSpPr>
        <p:spPr/>
        <p:txBody>
          <a:bodyPr/>
          <a:lstStyle/>
          <a:p>
            <a:fld id="{1B380CA8-D005-4374-9E21-56061D22F6FB}" type="slidenum">
              <a:rPr lang="en-GB" smtClean="0"/>
              <a:t>11</a:t>
            </a:fld>
            <a:endParaRPr lang="en-GB"/>
          </a:p>
        </p:txBody>
      </p:sp>
    </p:spTree>
    <p:extLst>
      <p:ext uri="{BB962C8B-B14F-4D97-AF65-F5344CB8AC3E}">
        <p14:creationId xmlns:p14="http://schemas.microsoft.com/office/powerpoint/2010/main" val="36144866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p:txBody>
          <a:bodyPr/>
          <a:lstStyle/>
          <a:p>
            <a:r>
              <a:rPr lang="en-GB" dirty="0"/>
              <a:t>Emergency Food Service Users - Fundamentals</a:t>
            </a:r>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p:txBody>
          <a:bodyPr/>
          <a:lstStyle/>
          <a:p>
            <a:fld id="{1B380CA8-D005-4374-9E21-56061D22F6FB}" type="slidenum">
              <a:rPr lang="en-GB" smtClean="0"/>
              <a:t>12</a:t>
            </a:fld>
            <a:endParaRPr lang="en-GB"/>
          </a:p>
        </p:txBody>
      </p:sp>
      <p:sp>
        <p:nvSpPr>
          <p:cNvPr id="6" name="Content Placeholder 5">
            <a:extLst>
              <a:ext uri="{FF2B5EF4-FFF2-40B4-BE49-F238E27FC236}">
                <a16:creationId xmlns:a16="http://schemas.microsoft.com/office/drawing/2014/main" id="{FF5E607A-F86D-4EE3-A643-7BF5992DFA5E}"/>
              </a:ext>
            </a:extLst>
          </p:cNvPr>
          <p:cNvSpPr>
            <a:spLocks noGrp="1"/>
          </p:cNvSpPr>
          <p:nvPr>
            <p:ph sz="half" idx="1"/>
          </p:nvPr>
        </p:nvSpPr>
        <p:spPr>
          <a:xfrm>
            <a:off x="467704" y="2191036"/>
            <a:ext cx="9645823" cy="3530892"/>
          </a:xfrm>
        </p:spPr>
        <p:txBody>
          <a:bodyPr/>
          <a:lstStyle/>
          <a:p>
            <a:pPr lvl="1">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All conversations focussed on the fundamental issue, poverty</a:t>
            </a:r>
          </a:p>
          <a:p>
            <a:pPr lvl="3">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 people are working and some are not working. </a:t>
            </a:r>
            <a:r>
              <a:rPr lang="en-GB" sz="1800" dirty="0">
                <a:latin typeface="Calibri" panose="020F0502020204030204" pitchFamily="34" charset="0"/>
                <a:ea typeface="Calibri" panose="020F0502020204030204" pitchFamily="34" charset="0"/>
                <a:cs typeface="Times New Roman" panose="02020603050405020304" pitchFamily="18" charset="0"/>
              </a:rPr>
              <a:t>F</a:t>
            </a:r>
            <a:r>
              <a:rPr lang="en-GB" sz="1800" dirty="0">
                <a:effectLst/>
                <a:latin typeface="Calibri" panose="020F0502020204030204" pitchFamily="34" charset="0"/>
                <a:ea typeface="Calibri" panose="020F0502020204030204" pitchFamily="34" charset="0"/>
                <a:cs typeface="Times New Roman" panose="02020603050405020304" pitchFamily="18" charset="0"/>
              </a:rPr>
              <a:t>or those on universal credit, it simply isn’t enough and frequency of payment is an issue. For those working, low wages, unsecure contracts, and gaps in income mean </a:t>
            </a:r>
            <a:r>
              <a:rPr lang="en-GB" sz="1800" dirty="0">
                <a:latin typeface="Calibri" panose="020F0502020204030204" pitchFamily="34" charset="0"/>
                <a:ea typeface="Calibri" panose="020F0502020204030204" pitchFamily="34" charset="0"/>
                <a:cs typeface="Times New Roman" panose="02020603050405020304" pitchFamily="18" charset="0"/>
              </a:rPr>
              <a:t>they </a:t>
            </a:r>
            <a:r>
              <a:rPr lang="en-GB" sz="1800" dirty="0">
                <a:effectLst/>
                <a:latin typeface="Calibri" panose="020F0502020204030204" pitchFamily="34" charset="0"/>
                <a:ea typeface="Calibri" panose="020F0502020204030204" pitchFamily="34" charset="0"/>
                <a:cs typeface="Times New Roman" panose="02020603050405020304" pitchFamily="18" charset="0"/>
              </a:rPr>
              <a:t>struggle to make money go far enough for food</a:t>
            </a:r>
          </a:p>
          <a:p>
            <a:pPr lvl="1">
              <a:lnSpc>
                <a:spcPct val="107000"/>
              </a:lnSpc>
              <a:spcAft>
                <a:spcPts val="0"/>
              </a:spcAft>
            </a:pPr>
            <a:r>
              <a:rPr lang="en-GB" sz="1800" dirty="0">
                <a:latin typeface="Calibri" panose="020F0502020204030204" pitchFamily="34" charset="0"/>
                <a:cs typeface="Times New Roman" panose="02020603050405020304" pitchFamily="18" charset="0"/>
              </a:rPr>
              <a:t>Mental</a:t>
            </a:r>
            <a:r>
              <a:rPr lang="en-GB" sz="1800" dirty="0">
                <a:latin typeface="Calibri" panose="020F0502020204030204" pitchFamily="34" charset="0"/>
                <a:ea typeface="Calibri" panose="020F0502020204030204" pitchFamily="34" charset="0"/>
                <a:cs typeface="Times New Roman" panose="02020603050405020304" pitchFamily="18" charset="0"/>
              </a:rPr>
              <a:t> ill-health</a:t>
            </a:r>
          </a:p>
          <a:p>
            <a:pPr lvl="3">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People have needed emergency mental health help and couldn’t get it. Consultees have witnessed an increase in suicide. </a:t>
            </a:r>
          </a:p>
          <a:p>
            <a:pPr lvl="1">
              <a:lnSpc>
                <a:spcPct val="107000"/>
              </a:lnSpc>
              <a:spcAft>
                <a:spcPts val="0"/>
              </a:spcAft>
            </a:pPr>
            <a:r>
              <a:rPr lang="en-GB" sz="1800" dirty="0">
                <a:latin typeface="Calibri" panose="020F0502020204030204" pitchFamily="34" charset="0"/>
                <a:ea typeface="Calibri" panose="020F0502020204030204" pitchFamily="34" charset="0"/>
                <a:cs typeface="Times New Roman" panose="02020603050405020304" pitchFamily="18" charset="0"/>
              </a:rPr>
              <a:t>Loneliness</a:t>
            </a:r>
          </a:p>
          <a:p>
            <a:pPr lvl="3">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Especially amongst elderly and those shielding due to ill health</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lvl="3">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p>
        </p:txBody>
      </p:sp>
      <p:sp>
        <p:nvSpPr>
          <p:cNvPr id="7" name="TextBox 6">
            <a:extLst>
              <a:ext uri="{FF2B5EF4-FFF2-40B4-BE49-F238E27FC236}">
                <a16:creationId xmlns:a16="http://schemas.microsoft.com/office/drawing/2014/main" id="{D6A1D081-CF2C-49C5-BB92-775E509DB5D9}"/>
              </a:ext>
            </a:extLst>
          </p:cNvPr>
          <p:cNvSpPr txBox="1"/>
          <p:nvPr/>
        </p:nvSpPr>
        <p:spPr>
          <a:xfrm>
            <a:off x="1375794" y="1360038"/>
            <a:ext cx="8196044" cy="923330"/>
          </a:xfrm>
          <a:prstGeom prst="rect">
            <a:avLst/>
          </a:prstGeom>
          <a:noFill/>
        </p:spPr>
        <p:txBody>
          <a:bodyPr wrap="square">
            <a:spAutoFit/>
          </a:bodyPr>
          <a:lstStyle>
            <a:defPPr>
              <a:defRPr lang="en-US"/>
            </a:defPPr>
            <a:lvl1pPr algn="ctr">
              <a:defRPr sz="16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GB" sz="1800" dirty="0"/>
              <a:t>“Its really about having enough money. For me personally if I could work more, but childcare is so expensive, there is no balance.”</a:t>
            </a:r>
          </a:p>
          <a:p>
            <a:endParaRPr lang="en-GB" sz="1800" dirty="0"/>
          </a:p>
        </p:txBody>
      </p:sp>
    </p:spTree>
    <p:extLst>
      <p:ext uri="{BB962C8B-B14F-4D97-AF65-F5344CB8AC3E}">
        <p14:creationId xmlns:p14="http://schemas.microsoft.com/office/powerpoint/2010/main" val="169100517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p:txBody>
          <a:bodyPr/>
          <a:lstStyle/>
          <a:p>
            <a:r>
              <a:rPr lang="en-GB" dirty="0"/>
              <a:t>Emergency Food Service Users - Community</a:t>
            </a:r>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p:txBody>
          <a:bodyPr/>
          <a:lstStyle/>
          <a:p>
            <a:fld id="{1B380CA8-D005-4374-9E21-56061D22F6FB}" type="slidenum">
              <a:rPr lang="en-GB" smtClean="0"/>
              <a:t>13</a:t>
            </a:fld>
            <a:endParaRPr lang="en-GB"/>
          </a:p>
        </p:txBody>
      </p:sp>
      <p:sp>
        <p:nvSpPr>
          <p:cNvPr id="6" name="Content Placeholder 5">
            <a:extLst>
              <a:ext uri="{FF2B5EF4-FFF2-40B4-BE49-F238E27FC236}">
                <a16:creationId xmlns:a16="http://schemas.microsoft.com/office/drawing/2014/main" id="{FF5E607A-F86D-4EE3-A643-7BF5992DFA5E}"/>
              </a:ext>
            </a:extLst>
          </p:cNvPr>
          <p:cNvSpPr>
            <a:spLocks noGrp="1"/>
          </p:cNvSpPr>
          <p:nvPr>
            <p:ph sz="half" idx="1"/>
          </p:nvPr>
        </p:nvSpPr>
        <p:spPr>
          <a:xfrm>
            <a:off x="541338" y="2984106"/>
            <a:ext cx="9645823" cy="2837511"/>
          </a:xfrm>
        </p:spPr>
        <p:txBody>
          <a:bodyPr/>
          <a:lstStyle/>
          <a:p>
            <a:pPr lvl="1">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People that run the service</a:t>
            </a:r>
          </a:p>
          <a:p>
            <a:pPr lvl="1">
              <a:lnSpc>
                <a:spcPct val="107000"/>
              </a:lnSpc>
              <a:spcAft>
                <a:spcPts val="800"/>
              </a:spcAft>
            </a:pPr>
            <a:r>
              <a:rPr lang="en-GB" sz="1800" b="0" dirty="0">
                <a:latin typeface="Calibri" panose="020F0502020204030204" pitchFamily="34" charset="0"/>
                <a:ea typeface="Calibri" panose="020F0502020204030204" pitchFamily="34" charset="0"/>
                <a:cs typeface="Times New Roman" panose="02020603050405020304" pitchFamily="18" charset="0"/>
              </a:rPr>
              <a:t>T</a:t>
            </a:r>
            <a:r>
              <a:rPr lang="en-GB" sz="1800" b="0" dirty="0">
                <a:effectLst/>
                <a:latin typeface="Calibri" panose="020F0502020204030204" pitchFamily="34" charset="0"/>
                <a:ea typeface="Calibri" panose="020F0502020204030204" pitchFamily="34" charset="0"/>
                <a:cs typeface="Times New Roman" panose="02020603050405020304" pitchFamily="18" charset="0"/>
              </a:rPr>
              <a:t>his is key, because the </a:t>
            </a:r>
            <a:r>
              <a:rPr lang="en-GB" sz="1800" dirty="0">
                <a:effectLst/>
                <a:latin typeface="Calibri" panose="020F0502020204030204" pitchFamily="34" charset="0"/>
                <a:ea typeface="Calibri" panose="020F0502020204030204" pitchFamily="34" charset="0"/>
                <a:cs typeface="Times New Roman" panose="02020603050405020304" pitchFamily="18" charset="0"/>
              </a:rPr>
              <a:t>community</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runs the food bank, and the main volunteers are </a:t>
            </a:r>
            <a:r>
              <a:rPr lang="en-GB" sz="1800" dirty="0">
                <a:effectLst/>
                <a:latin typeface="Calibri" panose="020F0502020204030204" pitchFamily="34" charset="0"/>
                <a:ea typeface="Calibri" panose="020F0502020204030204" pitchFamily="34" charset="0"/>
                <a:cs typeface="Times New Roman" panose="02020603050405020304" pitchFamily="18" charset="0"/>
              </a:rPr>
              <a:t>trusted and well known</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they know how to communicate, who needs help, how to help create a social experience that isn’t overwhelming and makes people feel safe. </a:t>
            </a:r>
          </a:p>
          <a:p>
            <a:pPr lvl="1">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They use social media to advertise the service and availability of food, but also </a:t>
            </a:r>
            <a:r>
              <a:rPr lang="en-GB" sz="1800" dirty="0">
                <a:effectLst/>
                <a:latin typeface="Calibri" panose="020F0502020204030204" pitchFamily="34" charset="0"/>
                <a:ea typeface="Calibri" panose="020F0502020204030204" pitchFamily="34" charset="0"/>
                <a:cs typeface="Times New Roman" panose="02020603050405020304" pitchFamily="18" charset="0"/>
              </a:rPr>
              <a:t>word of mouth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is key. In particular for older people and people that are digitally excluded.  </a:t>
            </a:r>
          </a:p>
          <a:p>
            <a:pPr lvl="1">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Sense of place, history and local culture is absolutely important here.</a:t>
            </a:r>
            <a:endParaRPr lang="en-GB" dirty="0"/>
          </a:p>
        </p:txBody>
      </p:sp>
      <p:sp>
        <p:nvSpPr>
          <p:cNvPr id="7" name="TextBox 6">
            <a:extLst>
              <a:ext uri="{FF2B5EF4-FFF2-40B4-BE49-F238E27FC236}">
                <a16:creationId xmlns:a16="http://schemas.microsoft.com/office/drawing/2014/main" id="{7C8B22EC-1634-4D4B-AE1B-01C8BA9ACB86}"/>
              </a:ext>
            </a:extLst>
          </p:cNvPr>
          <p:cNvSpPr txBox="1"/>
          <p:nvPr/>
        </p:nvSpPr>
        <p:spPr>
          <a:xfrm>
            <a:off x="1629560" y="1560498"/>
            <a:ext cx="9007338" cy="369332"/>
          </a:xfrm>
          <a:prstGeom prst="rect">
            <a:avLst/>
          </a:prstGeom>
          <a:noFill/>
        </p:spPr>
        <p:txBody>
          <a:bodyPr wrap="square">
            <a:spAutoFit/>
          </a:bodyPr>
          <a:lstStyle/>
          <a:p>
            <a:pPr algn="ctr"/>
            <a:r>
              <a:rPr lang="en-GB" dirty="0">
                <a:solidFill>
                  <a:schemeClr val="accent1"/>
                </a:solidFill>
                <a:latin typeface="Calibri" panose="020F0502020204030204" pitchFamily="34" charset="0"/>
                <a:cs typeface="Times New Roman" panose="02020603050405020304" pitchFamily="18" charset="0"/>
              </a:rPr>
              <a:t>“It’s about the social fabric this small community has, which enabled it to respond this way.”</a:t>
            </a:r>
          </a:p>
        </p:txBody>
      </p:sp>
    </p:spTree>
    <p:extLst>
      <p:ext uri="{BB962C8B-B14F-4D97-AF65-F5344CB8AC3E}">
        <p14:creationId xmlns:p14="http://schemas.microsoft.com/office/powerpoint/2010/main" val="25275668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p:txBody>
          <a:bodyPr/>
          <a:lstStyle/>
          <a:p>
            <a:r>
              <a:rPr lang="en-GB" dirty="0"/>
              <a:t>Emergency Food Service Users - Dignity</a:t>
            </a:r>
          </a:p>
        </p:txBody>
      </p:sp>
      <p:sp>
        <p:nvSpPr>
          <p:cNvPr id="3" name="Content Placeholder 2">
            <a:extLst>
              <a:ext uri="{FF2B5EF4-FFF2-40B4-BE49-F238E27FC236}">
                <a16:creationId xmlns:a16="http://schemas.microsoft.com/office/drawing/2014/main" id="{BAD799E1-C2DC-40BA-A265-E4EE009F6A5B}"/>
              </a:ext>
            </a:extLst>
          </p:cNvPr>
          <p:cNvSpPr>
            <a:spLocks noGrp="1"/>
          </p:cNvSpPr>
          <p:nvPr>
            <p:ph sz="half" idx="1"/>
          </p:nvPr>
        </p:nvSpPr>
        <p:spPr>
          <a:xfrm>
            <a:off x="2978495" y="1995746"/>
            <a:ext cx="5274982" cy="3797299"/>
          </a:xfrm>
        </p:spPr>
        <p:txBody>
          <a:bodyPr/>
          <a:lstStyle/>
          <a:p>
            <a:pPr algn="ctr"/>
            <a:r>
              <a:rPr lang="en-GB"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“ashamed” </a:t>
            </a:r>
          </a:p>
          <a:p>
            <a:pPr algn="ctr"/>
            <a:r>
              <a:rPr lang="en-GB"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“disbelief at my circumstances” </a:t>
            </a:r>
          </a:p>
          <a:p>
            <a:pPr algn="ctr"/>
            <a:r>
              <a:rPr lang="en-GB"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“embarrassed” “</a:t>
            </a:r>
          </a:p>
          <a:p>
            <a:pPr algn="ctr"/>
            <a:r>
              <a:rPr lang="en-GB"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“anxious” </a:t>
            </a:r>
          </a:p>
          <a:p>
            <a:pPr algn="ctr"/>
            <a:r>
              <a:rPr lang="en-GB"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“bad”  </a:t>
            </a:r>
          </a:p>
          <a:p>
            <a:pPr algn="ctr"/>
            <a:r>
              <a:rPr lang="en-GB"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“scared” </a:t>
            </a:r>
          </a:p>
          <a:p>
            <a:pPr algn="ctr"/>
            <a:r>
              <a:rPr lang="en-GB"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“r</a:t>
            </a:r>
            <a:r>
              <a:rPr lang="en-GB"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ock </a:t>
            </a:r>
            <a:r>
              <a:rPr lang="en-GB"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a:t>
            </a:r>
            <a:r>
              <a:rPr lang="en-GB"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ottom”</a:t>
            </a:r>
          </a:p>
          <a:p>
            <a:endParaRPr lang="en-GB" dirty="0"/>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p:txBody>
          <a:bodyPr/>
          <a:lstStyle/>
          <a:p>
            <a:fld id="{1B380CA8-D005-4374-9E21-56061D22F6FB}" type="slidenum">
              <a:rPr lang="en-GB" smtClean="0"/>
              <a:t>14</a:t>
            </a:fld>
            <a:endParaRPr lang="en-GB"/>
          </a:p>
        </p:txBody>
      </p:sp>
    </p:spTree>
    <p:extLst>
      <p:ext uri="{BB962C8B-B14F-4D97-AF65-F5344CB8AC3E}">
        <p14:creationId xmlns:p14="http://schemas.microsoft.com/office/powerpoint/2010/main" val="1557337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p:txBody>
          <a:bodyPr/>
          <a:lstStyle/>
          <a:p>
            <a:r>
              <a:rPr lang="en-GB" dirty="0"/>
              <a:t>Emergency Food Service Users –Dignity</a:t>
            </a:r>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p:txBody>
          <a:bodyPr/>
          <a:lstStyle/>
          <a:p>
            <a:fld id="{1B380CA8-D005-4374-9E21-56061D22F6FB}" type="slidenum">
              <a:rPr lang="en-GB" smtClean="0"/>
              <a:t>15</a:t>
            </a:fld>
            <a:endParaRPr lang="en-GB"/>
          </a:p>
        </p:txBody>
      </p:sp>
      <p:sp>
        <p:nvSpPr>
          <p:cNvPr id="6" name="Content Placeholder 5">
            <a:extLst>
              <a:ext uri="{FF2B5EF4-FFF2-40B4-BE49-F238E27FC236}">
                <a16:creationId xmlns:a16="http://schemas.microsoft.com/office/drawing/2014/main" id="{FF5E607A-F86D-4EE3-A643-7BF5992DFA5E}"/>
              </a:ext>
            </a:extLst>
          </p:cNvPr>
          <p:cNvSpPr>
            <a:spLocks noGrp="1"/>
          </p:cNvSpPr>
          <p:nvPr>
            <p:ph sz="half" idx="1"/>
          </p:nvPr>
        </p:nvSpPr>
        <p:spPr>
          <a:xfrm>
            <a:off x="541338" y="2577634"/>
            <a:ext cx="9645823" cy="3532653"/>
          </a:xfrm>
        </p:spPr>
        <p:txBody>
          <a:bodyPr/>
          <a:lstStyle/>
          <a:p>
            <a:pPr lvl="1"/>
            <a:r>
              <a:rPr lang="en-GB" sz="1800" dirty="0">
                <a:effectLst/>
                <a:latin typeface="Calibri" panose="020F0502020204030204" pitchFamily="34" charset="0"/>
                <a:ea typeface="Calibri" panose="020F0502020204030204" pitchFamily="34" charset="0"/>
                <a:cs typeface="Times New Roman" panose="02020603050405020304" pitchFamily="18" charset="0"/>
              </a:rPr>
              <a:t>Agency:</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Users want to be involved in service design and to get involved in delivery. It is important that there is dialogue between users, services and funding organisations about how to improve the process to maximise a feeling of dignity. Service users often volunteer so they can give back to the community which has supported them in times of need. This means volunteers have direct and current experience of the issues facing service users.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800" dirty="0">
                <a:effectLst/>
                <a:latin typeface="Calibri" panose="020F0502020204030204" pitchFamily="34" charset="0"/>
                <a:ea typeface="Calibri" panose="020F0502020204030204" pitchFamily="34" charset="0"/>
                <a:cs typeface="Times New Roman" panose="02020603050405020304" pitchFamily="18" charset="0"/>
              </a:rPr>
              <a:t>Referral Systems: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Users told us that because the service is open to anyone, this reduces the stress for people, the referral system had made people anxious, ashamed and they didn’t want to use it, particularly when they had to explain their circumstances more than once to get help.</a:t>
            </a:r>
          </a:p>
          <a:p>
            <a:pPr lvl="1"/>
            <a:r>
              <a:rPr lang="en-GB" sz="1800" dirty="0">
                <a:latin typeface="Calibri" panose="020F0502020204030204" pitchFamily="34" charset="0"/>
                <a:ea typeface="Calibri" panose="020F0502020204030204" pitchFamily="34" charset="0"/>
                <a:cs typeface="Times New Roman" panose="02020603050405020304" pitchFamily="18" charset="0"/>
              </a:rPr>
              <a:t>Choice:</a:t>
            </a:r>
            <a:r>
              <a:rPr lang="en-GB" sz="1800" b="0" dirty="0">
                <a:latin typeface="Calibri" panose="020F0502020204030204" pitchFamily="34" charset="0"/>
                <a:ea typeface="Calibri" panose="020F0502020204030204" pitchFamily="34" charset="0"/>
                <a:cs typeface="Times New Roman" panose="02020603050405020304" pitchFamily="18" charset="0"/>
              </a:rPr>
              <a:t> Having some level of choice about the type of food available would help. For example, if the emergency food provider asked people for a list of things they like to eat or can cook with. Study participants told us this would help with meal planning.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p>
          <a:p>
            <a:pPr lvl="1"/>
            <a:endParaRPr lang="en-GB" sz="1800" b="0" dirty="0">
              <a:latin typeface="Calibri" panose="020F0502020204030204" pitchFamily="34" charset="0"/>
              <a:ea typeface="Calibri" panose="020F0502020204030204" pitchFamily="34" charset="0"/>
              <a:cs typeface="Times New Roman" panose="02020603050405020304" pitchFamily="18" charset="0"/>
            </a:endParaRPr>
          </a:p>
          <a:p>
            <a:pPr lvl="1"/>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8" name="TextBox 7">
            <a:extLst>
              <a:ext uri="{FF2B5EF4-FFF2-40B4-BE49-F238E27FC236}">
                <a16:creationId xmlns:a16="http://schemas.microsoft.com/office/drawing/2014/main" id="{DE31C998-7541-496D-96CD-8C732A7D603E}"/>
              </a:ext>
            </a:extLst>
          </p:cNvPr>
          <p:cNvSpPr txBox="1"/>
          <p:nvPr/>
        </p:nvSpPr>
        <p:spPr>
          <a:xfrm>
            <a:off x="1661558" y="1517184"/>
            <a:ext cx="7405382" cy="923330"/>
          </a:xfrm>
          <a:prstGeom prst="rect">
            <a:avLst/>
          </a:prstGeom>
          <a:noFill/>
        </p:spPr>
        <p:txBody>
          <a:bodyPr wrap="square">
            <a:spAutoFit/>
          </a:bodyPr>
          <a:lstStyle/>
          <a:p>
            <a:pPr lvl="1" algn="ct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 was afraid I would be seen, and that people would know. Why should I have to prove that my life is so hard and that I don’t have means to get enough food for my family? It’s harrowing.”</a:t>
            </a:r>
          </a:p>
        </p:txBody>
      </p:sp>
    </p:spTree>
    <p:extLst>
      <p:ext uri="{BB962C8B-B14F-4D97-AF65-F5344CB8AC3E}">
        <p14:creationId xmlns:p14="http://schemas.microsoft.com/office/powerpoint/2010/main" val="415896258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p:txBody>
          <a:bodyPr/>
          <a:lstStyle/>
          <a:p>
            <a:r>
              <a:rPr lang="en-GB" dirty="0"/>
              <a:t>Voluntary and Community Organisations – Food Issues</a:t>
            </a:r>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p:txBody>
          <a:bodyPr/>
          <a:lstStyle/>
          <a:p>
            <a:fld id="{1B380CA8-D005-4374-9E21-56061D22F6FB}" type="slidenum">
              <a:rPr lang="en-GB" smtClean="0"/>
              <a:t>16</a:t>
            </a:fld>
            <a:endParaRPr lang="en-GB"/>
          </a:p>
        </p:txBody>
      </p:sp>
      <p:graphicFrame>
        <p:nvGraphicFramePr>
          <p:cNvPr id="6" name="Table 5">
            <a:extLst>
              <a:ext uri="{FF2B5EF4-FFF2-40B4-BE49-F238E27FC236}">
                <a16:creationId xmlns:a16="http://schemas.microsoft.com/office/drawing/2014/main" id="{1B042984-8710-4B3D-9859-747D794590C7}"/>
              </a:ext>
            </a:extLst>
          </p:cNvPr>
          <p:cNvGraphicFramePr>
            <a:graphicFrameLocks noGrp="1"/>
          </p:cNvGraphicFramePr>
          <p:nvPr>
            <p:extLst>
              <p:ext uri="{D42A27DB-BD31-4B8C-83A1-F6EECF244321}">
                <p14:modId xmlns:p14="http://schemas.microsoft.com/office/powerpoint/2010/main" val="358599110"/>
              </p:ext>
            </p:extLst>
          </p:nvPr>
        </p:nvGraphicFramePr>
        <p:xfrm>
          <a:off x="539750" y="1330036"/>
          <a:ext cx="11402868" cy="4943325"/>
        </p:xfrm>
        <a:graphic>
          <a:graphicData uri="http://schemas.openxmlformats.org/drawingml/2006/table">
            <a:tbl>
              <a:tblPr firstRow="1" firstCol="1" bandRow="1"/>
              <a:tblGrid>
                <a:gridCol w="10437041">
                  <a:extLst>
                    <a:ext uri="{9D8B030D-6E8A-4147-A177-3AD203B41FA5}">
                      <a16:colId xmlns:a16="http://schemas.microsoft.com/office/drawing/2014/main" val="3007832703"/>
                    </a:ext>
                  </a:extLst>
                </a:gridCol>
                <a:gridCol w="965827">
                  <a:extLst>
                    <a:ext uri="{9D8B030D-6E8A-4147-A177-3AD203B41FA5}">
                      <a16:colId xmlns:a16="http://schemas.microsoft.com/office/drawing/2014/main" val="2940440036"/>
                    </a:ext>
                  </a:extLst>
                </a:gridCol>
              </a:tblGrid>
              <a:tr h="415637">
                <a:tc>
                  <a:txBody>
                    <a:bodyPr/>
                    <a:lstStyle/>
                    <a:p>
                      <a:pPr>
                        <a:lnSpc>
                          <a:spcPts val="1200"/>
                        </a:lnSpc>
                      </a:pPr>
                      <a:r>
                        <a:rPr lang="en-GB" sz="1200" dirty="0">
                          <a:solidFill>
                            <a:srgbClr val="FFFFFF"/>
                          </a:solidFill>
                          <a:effectLst/>
                          <a:latin typeface="Heebo ExtraBold" panose="00000900000000000000" pitchFamily="2" charset="-79"/>
                          <a:ea typeface="SimHei" panose="02010609060101010101" pitchFamily="49" charset="-122"/>
                          <a:cs typeface="Heebo ExtraBold" panose="00000900000000000000" pitchFamily="2" charset="-79"/>
                        </a:rPr>
                        <a:t>Issue</a:t>
                      </a: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solidFill>
                      <a:srgbClr val="871555"/>
                    </a:solidFill>
                  </a:tcPr>
                </a:tc>
                <a:tc>
                  <a:txBody>
                    <a:bodyPr/>
                    <a:lstStyle/>
                    <a:p>
                      <a:pPr>
                        <a:lnSpc>
                          <a:spcPts val="1200"/>
                        </a:lnSpc>
                      </a:pPr>
                      <a:r>
                        <a:rPr lang="en-GB" sz="1200" dirty="0">
                          <a:solidFill>
                            <a:srgbClr val="FFFFFF"/>
                          </a:solidFill>
                          <a:effectLst/>
                          <a:latin typeface="Heebo ExtraBold" panose="00000900000000000000" pitchFamily="2" charset="-79"/>
                          <a:ea typeface="SimHei" panose="02010609060101010101" pitchFamily="49" charset="-122"/>
                          <a:cs typeface="Heebo ExtraBold" panose="00000900000000000000" pitchFamily="2" charset="-79"/>
                        </a:rPr>
                        <a:t>No. of consultees (%)</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solidFill>
                      <a:srgbClr val="871555"/>
                    </a:solidFill>
                  </a:tcPr>
                </a:tc>
                <a:extLst>
                  <a:ext uri="{0D108BD9-81ED-4DB2-BD59-A6C34878D82A}">
                    <a16:rowId xmlns:a16="http://schemas.microsoft.com/office/drawing/2014/main" val="835083946"/>
                  </a:ext>
                </a:extLst>
              </a:tr>
              <a:tr h="1212386">
                <a:tc>
                  <a:txBody>
                    <a:bodyPr/>
                    <a:lstStyle/>
                    <a:p>
                      <a:pPr>
                        <a:lnSpc>
                          <a:spcPct val="100000"/>
                        </a:lnSpc>
                        <a:spcAft>
                          <a:spcPts val="600"/>
                        </a:spcAft>
                      </a:pPr>
                      <a:r>
                        <a:rPr lang="en-GB" sz="1200" b="1" dirty="0">
                          <a:solidFill>
                            <a:srgbClr val="202721"/>
                          </a:solidFill>
                          <a:effectLst/>
                          <a:latin typeface="Heebo" panose="00000500000000000000" pitchFamily="2" charset="-79"/>
                          <a:ea typeface="SimHei" panose="02010609060101010101" pitchFamily="49" charset="-122"/>
                          <a:cs typeface="Heebo" panose="00000500000000000000" pitchFamily="2" charset="-79"/>
                        </a:rPr>
                        <a:t>Access to food (availability of food and cost)</a:t>
                      </a:r>
                    </a:p>
                    <a:p>
                      <a:pPr marL="171450" indent="-171450">
                        <a:lnSpc>
                          <a:spcPct val="100000"/>
                        </a:lnSpc>
                        <a:spcAft>
                          <a:spcPts val="600"/>
                        </a:spcAft>
                        <a:buFont typeface="Arial" panose="020B0604020202020204" pitchFamily="34" charset="0"/>
                        <a:buChar char="•"/>
                      </a:pP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no </a:t>
                      </a:r>
                      <a:r>
                        <a:rPr lang="en-GB" sz="1200" b="0"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pattern</a:t>
                      </a: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 of type or geographical reach of organisations raising this as an issue</a:t>
                      </a:r>
                    </a:p>
                    <a:p>
                      <a:pPr marL="171450" indent="-171450">
                        <a:lnSpc>
                          <a:spcPct val="100000"/>
                        </a:lnSpc>
                        <a:spcAft>
                          <a:spcPts val="600"/>
                        </a:spcAft>
                        <a:buFont typeface="Arial" panose="020B0604020202020204" pitchFamily="34" charset="0"/>
                        <a:buChar char="•"/>
                      </a:pP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issues include the prohibitive cost of healthy food, lack of healthy food availability in many communities, lack or cost of transport to get to places where food is affordable, and access issues for specific groups with older people highlighted in particular.</a:t>
                      </a:r>
                    </a:p>
                  </a:txBody>
                  <a:tcPr marL="45720" marR="4572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18 (53%)</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1918728592"/>
                  </a:ext>
                </a:extLst>
              </a:tr>
              <a:tr h="1352864">
                <a:tc>
                  <a:txBody>
                    <a:bodyPr/>
                    <a:lstStyle/>
                    <a:p>
                      <a:pPr>
                        <a:lnSpc>
                          <a:spcPct val="100000"/>
                        </a:lnSpc>
                        <a:spcAft>
                          <a:spcPts val="600"/>
                        </a:spcAft>
                      </a:pPr>
                      <a:r>
                        <a:rPr lang="en-GB" sz="1200" b="1" dirty="0">
                          <a:solidFill>
                            <a:srgbClr val="202721"/>
                          </a:solidFill>
                          <a:effectLst/>
                          <a:latin typeface="Heebo" panose="00000500000000000000" pitchFamily="2" charset="-79"/>
                          <a:ea typeface="SimHei" panose="02010609060101010101" pitchFamily="49" charset="-122"/>
                          <a:cs typeface="Heebo" panose="00000500000000000000" pitchFamily="2" charset="-79"/>
                        </a:rPr>
                        <a:t>Knowledge and skills:</a:t>
                      </a:r>
                    </a:p>
                    <a:p>
                      <a:pPr marL="171450" indent="-171450">
                        <a:lnSpc>
                          <a:spcPct val="100000"/>
                        </a:lnSpc>
                        <a:spcAft>
                          <a:spcPts val="600"/>
                        </a:spcAft>
                        <a:buFont typeface="Arial" panose="020B0604020202020204" pitchFamily="34" charset="0"/>
                        <a:buChar char="•"/>
                      </a:pP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a perceived a lack of skills and confidence among their communities about how to grow food</a:t>
                      </a:r>
                    </a:p>
                    <a:p>
                      <a:pPr marL="171450" indent="-171450">
                        <a:lnSpc>
                          <a:spcPct val="100000"/>
                        </a:lnSpc>
                        <a:spcAft>
                          <a:spcPts val="600"/>
                        </a:spcAft>
                        <a:buFont typeface="Arial" panose="020B0604020202020204" pitchFamily="34" charset="0"/>
                        <a:buChar char="•"/>
                      </a:pP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in emergency food, challenges for people in being provided with random and often changing collections of ingredients</a:t>
                      </a:r>
                    </a:p>
                    <a:p>
                      <a:pPr marL="171450" indent="-171450">
                        <a:lnSpc>
                          <a:spcPct val="100000"/>
                        </a:lnSpc>
                        <a:spcAft>
                          <a:spcPts val="600"/>
                        </a:spcAft>
                        <a:buFont typeface="Arial" panose="020B0604020202020204" pitchFamily="34" charset="0"/>
                        <a:buChar char="•"/>
                      </a:pP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while there is a recognised demand for communal cooking sessions, this demand appears to be for expanding people’s repertoire of recipes, for social connections, and for facilities for batch cooking. There is no sense that very basic cooking skills are lacking</a:t>
                      </a:r>
                    </a:p>
                  </a:txBody>
                  <a:tcPr marL="45720" marR="4572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14 (41%)</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1292157318"/>
                  </a:ext>
                </a:extLst>
              </a:tr>
              <a:tr h="1696779">
                <a:tc>
                  <a:txBody>
                    <a:bodyPr/>
                    <a:lstStyle/>
                    <a:p>
                      <a:pPr>
                        <a:lnSpc>
                          <a:spcPct val="100000"/>
                        </a:lnSpc>
                        <a:spcAft>
                          <a:spcPts val="600"/>
                        </a:spcAft>
                      </a:pPr>
                      <a:r>
                        <a:rPr lang="en-GB" sz="1200" b="1" dirty="0">
                          <a:solidFill>
                            <a:srgbClr val="202721"/>
                          </a:solidFill>
                          <a:effectLst/>
                          <a:latin typeface="Heebo" panose="00000500000000000000" pitchFamily="2" charset="-79"/>
                          <a:ea typeface="SimHei" panose="02010609060101010101" pitchFamily="49" charset="-122"/>
                          <a:cs typeface="Heebo" panose="00000500000000000000" pitchFamily="2" charset="-79"/>
                        </a:rPr>
                        <a:t>Poverty (benefits, in work poverty, lack of employment)</a:t>
                      </a:r>
                    </a:p>
                    <a:p>
                      <a:pPr marL="171450" indent="-171450">
                        <a:lnSpc>
                          <a:spcPct val="100000"/>
                        </a:lnSpc>
                        <a:spcAft>
                          <a:spcPts val="600"/>
                        </a:spcAft>
                        <a:buFont typeface="Arial" panose="020B0604020202020204" pitchFamily="34" charset="0"/>
                        <a:buChar char="•"/>
                      </a:pP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this issue was raised by the full range of types of organisations, including those operating within and outside areas of deprivation</a:t>
                      </a:r>
                    </a:p>
                    <a:p>
                      <a:pPr marL="171450" indent="-171450">
                        <a:lnSpc>
                          <a:spcPct val="100000"/>
                        </a:lnSpc>
                        <a:spcAft>
                          <a:spcPts val="600"/>
                        </a:spcAft>
                        <a:buFont typeface="Arial" panose="020B0604020202020204" pitchFamily="34" charset="0"/>
                        <a:buChar char="•"/>
                      </a:pP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for working people who are just getting by on low wages and/or insecure or zero hours contracts, the additional burdens of access to food tip them into a need for emergency food</a:t>
                      </a:r>
                    </a:p>
                    <a:p>
                      <a:pPr marL="171450" indent="-171450">
                        <a:lnSpc>
                          <a:spcPct val="100000"/>
                        </a:lnSpc>
                        <a:spcAft>
                          <a:spcPts val="600"/>
                        </a:spcAft>
                        <a:buFont typeface="Arial" panose="020B0604020202020204" pitchFamily="34" charset="0"/>
                        <a:buChar char="•"/>
                      </a:pP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there is stress on families that can lead to a spiral of complex issues, with emergency food providers struggling to provide support for problems that go far beyond food issues</a:t>
                      </a:r>
                    </a:p>
                    <a:p>
                      <a:pPr marL="171450" indent="-171450">
                        <a:lnSpc>
                          <a:spcPct val="100000"/>
                        </a:lnSpc>
                        <a:spcAft>
                          <a:spcPts val="600"/>
                        </a:spcAft>
                        <a:buFont typeface="Arial" panose="020B0604020202020204" pitchFamily="34" charset="0"/>
                        <a:buChar char="•"/>
                      </a:pP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for those not in work, the benefits system causes pressure on emergency food providers who again find themselves at the sharp end, often without the means to advise their service users on benefits issues</a:t>
                      </a:r>
                    </a:p>
                  </a:txBody>
                  <a:tcPr marL="45720" marR="4572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13 (38%)</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3492472105"/>
                  </a:ext>
                </a:extLst>
              </a:tr>
            </a:tbl>
          </a:graphicData>
        </a:graphic>
      </p:graphicFrame>
    </p:spTree>
    <p:extLst>
      <p:ext uri="{BB962C8B-B14F-4D97-AF65-F5344CB8AC3E}">
        <p14:creationId xmlns:p14="http://schemas.microsoft.com/office/powerpoint/2010/main" val="4985474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p:txBody>
          <a:bodyPr/>
          <a:lstStyle/>
          <a:p>
            <a:r>
              <a:rPr lang="en-GB" dirty="0"/>
              <a:t>Voluntary and Community Organisations – Food Issues</a:t>
            </a:r>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p:txBody>
          <a:bodyPr/>
          <a:lstStyle/>
          <a:p>
            <a:fld id="{1B380CA8-D005-4374-9E21-56061D22F6FB}" type="slidenum">
              <a:rPr lang="en-GB" smtClean="0"/>
              <a:t>17</a:t>
            </a:fld>
            <a:endParaRPr lang="en-GB"/>
          </a:p>
        </p:txBody>
      </p:sp>
      <p:sp>
        <p:nvSpPr>
          <p:cNvPr id="12" name="Content Placeholder 5">
            <a:extLst>
              <a:ext uri="{FF2B5EF4-FFF2-40B4-BE49-F238E27FC236}">
                <a16:creationId xmlns:a16="http://schemas.microsoft.com/office/drawing/2014/main" id="{91475C65-AFC7-4271-B5E9-9A8EC7188F50}"/>
              </a:ext>
            </a:extLst>
          </p:cNvPr>
          <p:cNvSpPr txBox="1">
            <a:spLocks/>
          </p:cNvSpPr>
          <p:nvPr/>
        </p:nvSpPr>
        <p:spPr>
          <a:xfrm>
            <a:off x="748144" y="1378841"/>
            <a:ext cx="10238511" cy="4980395"/>
          </a:xfrm>
          <a:prstGeom prst="rect">
            <a:avLst/>
          </a:prstGeom>
        </p:spPr>
        <p:txBody>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2pPr>
            <a:lvl3pPr marL="180000" indent="-180000" algn="l" defTabSz="914400" rtl="0" eaLnBrk="1" latinLnBrk="0" hangingPunct="1">
              <a:lnSpc>
                <a:spcPct val="110000"/>
              </a:lnSpc>
              <a:spcBef>
                <a:spcPts val="0"/>
              </a:spcBef>
              <a:spcAft>
                <a:spcPts val="600"/>
              </a:spcAft>
              <a:buClr>
                <a:schemeClr val="accent3"/>
              </a:buClr>
              <a:buFont typeface="Arial" panose="020B0604020202020204" pitchFamily="34" charset="0"/>
              <a:buChar char="•"/>
              <a:defRPr sz="1600" b="1" kern="1200">
                <a:solidFill>
                  <a:schemeClr val="tx2"/>
                </a:solidFill>
                <a:latin typeface="+mn-lt"/>
                <a:ea typeface="+mn-ea"/>
                <a:cs typeface="+mn-cs"/>
              </a:defRPr>
            </a:lvl3pPr>
            <a:lvl4pPr marL="360000" indent="-180000" algn="l" defTabSz="914400" rtl="0" eaLnBrk="1" latinLnBrk="0" hangingPunct="1">
              <a:lnSpc>
                <a:spcPct val="110000"/>
              </a:lnSpc>
              <a:spcBef>
                <a:spcPts val="0"/>
              </a:spcBef>
              <a:spcAft>
                <a:spcPts val="600"/>
              </a:spcAft>
              <a:buClr>
                <a:schemeClr val="accent1"/>
              </a:buClr>
              <a:buFont typeface="Heebo" panose="00000500000000000000" pitchFamily="2" charset="-79"/>
              <a:buChar char="–"/>
              <a:defRPr sz="1600" kern="1200">
                <a:solidFill>
                  <a:schemeClr val="tx2"/>
                </a:solidFill>
                <a:latin typeface="+mn-lt"/>
                <a:ea typeface="+mn-ea"/>
                <a:cs typeface="+mn-cs"/>
              </a:defRPr>
            </a:lvl4pPr>
            <a:lvl5pPr marL="540000" indent="-180000" algn="l" defTabSz="914400" rtl="0" eaLnBrk="1" latinLnBrk="0" hangingPunct="1">
              <a:lnSpc>
                <a:spcPct val="110000"/>
              </a:lnSpc>
              <a:spcBef>
                <a:spcPts val="0"/>
              </a:spcBef>
              <a:spcAft>
                <a:spcPts val="600"/>
              </a:spcAft>
              <a:buClr>
                <a:schemeClr val="accent1"/>
              </a:buClr>
              <a:buFont typeface="Heebo" panose="00000500000000000000" pitchFamily="2" charset="-79"/>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Other issues:</a:t>
            </a:r>
          </a:p>
          <a:p>
            <a:pPr lvl="3"/>
            <a:r>
              <a:rPr lang="en-GB" dirty="0"/>
              <a:t>Older people scared to go out</a:t>
            </a:r>
          </a:p>
          <a:p>
            <a:pPr lvl="3"/>
            <a:r>
              <a:rPr lang="en-GB" dirty="0"/>
              <a:t>Dignity</a:t>
            </a:r>
          </a:p>
          <a:p>
            <a:pPr lvl="3"/>
            <a:r>
              <a:rPr lang="en-GB" dirty="0"/>
              <a:t>Capability (for older people)</a:t>
            </a:r>
          </a:p>
          <a:p>
            <a:pPr lvl="3"/>
            <a:r>
              <a:rPr lang="en-GB" dirty="0"/>
              <a:t>Maintaining and supporting volunteers</a:t>
            </a:r>
          </a:p>
          <a:p>
            <a:pPr lvl="3"/>
            <a:r>
              <a:rPr lang="en-GB" dirty="0"/>
              <a:t>Addiction</a:t>
            </a:r>
          </a:p>
          <a:p>
            <a:pPr lvl="3"/>
            <a:r>
              <a:rPr lang="en-GB" dirty="0"/>
              <a:t>Cultural barriers </a:t>
            </a:r>
          </a:p>
          <a:p>
            <a:pPr lvl="3"/>
            <a:r>
              <a:rPr lang="en-GB" dirty="0"/>
              <a:t>Loss of community development worker</a:t>
            </a:r>
          </a:p>
          <a:p>
            <a:pPr lvl="3"/>
            <a:r>
              <a:rPr lang="en-GB" dirty="0"/>
              <a:t>Hidden rural poverty</a:t>
            </a:r>
          </a:p>
          <a:p>
            <a:pPr lvl="3"/>
            <a:r>
              <a:rPr lang="en-GB" dirty="0"/>
              <a:t>Time to cook</a:t>
            </a:r>
          </a:p>
          <a:p>
            <a:pPr lvl="3"/>
            <a:r>
              <a:rPr lang="en-GB" dirty="0"/>
              <a:t>Lack of resilience (not enough food growing) </a:t>
            </a:r>
          </a:p>
          <a:p>
            <a:pPr lvl="3"/>
            <a:r>
              <a:rPr lang="en-GB" dirty="0"/>
              <a:t>Waste</a:t>
            </a:r>
          </a:p>
          <a:p>
            <a:pPr lvl="3"/>
            <a:r>
              <a:rPr lang="en-GB" dirty="0"/>
              <a:t>Isolation and loneliness</a:t>
            </a:r>
          </a:p>
          <a:p>
            <a:pPr lvl="3"/>
            <a:r>
              <a:rPr lang="en-GB" dirty="0"/>
              <a:t>Mental ill-health</a:t>
            </a:r>
          </a:p>
          <a:p>
            <a:pPr lvl="1"/>
            <a:endParaRPr lang="en-GB" sz="2000" dirty="0"/>
          </a:p>
          <a:p>
            <a:endParaRPr lang="en-GB" sz="2000" dirty="0"/>
          </a:p>
        </p:txBody>
      </p:sp>
    </p:spTree>
    <p:extLst>
      <p:ext uri="{BB962C8B-B14F-4D97-AF65-F5344CB8AC3E}">
        <p14:creationId xmlns:p14="http://schemas.microsoft.com/office/powerpoint/2010/main" val="280470482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p:txBody>
          <a:bodyPr/>
          <a:lstStyle/>
          <a:p>
            <a:r>
              <a:rPr lang="en-GB" dirty="0"/>
              <a:t>People Working in Public Sector – Food Issues</a:t>
            </a:r>
          </a:p>
        </p:txBody>
      </p:sp>
      <p:sp>
        <p:nvSpPr>
          <p:cNvPr id="3" name="Content Placeholder 2">
            <a:extLst>
              <a:ext uri="{FF2B5EF4-FFF2-40B4-BE49-F238E27FC236}">
                <a16:creationId xmlns:a16="http://schemas.microsoft.com/office/drawing/2014/main" id="{BAD799E1-C2DC-40BA-A265-E4EE009F6A5B}"/>
              </a:ext>
            </a:extLst>
          </p:cNvPr>
          <p:cNvSpPr>
            <a:spLocks noGrp="1"/>
          </p:cNvSpPr>
          <p:nvPr>
            <p:ph sz="half" idx="1"/>
          </p:nvPr>
        </p:nvSpPr>
        <p:spPr>
          <a:xfrm>
            <a:off x="543204" y="1807388"/>
            <a:ext cx="7313171" cy="3797299"/>
          </a:xfrm>
        </p:spPr>
        <p:txBody>
          <a:bodyPr/>
          <a:lstStyle/>
          <a:p>
            <a:r>
              <a:rPr lang="en-GB" dirty="0"/>
              <a:t>Consultees included workers in councils, NHS and education</a:t>
            </a:r>
          </a:p>
          <a:p>
            <a:endParaRPr lang="en-GB" dirty="0"/>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p:txBody>
          <a:bodyPr/>
          <a:lstStyle/>
          <a:p>
            <a:fld id="{1B380CA8-D005-4374-9E21-56061D22F6FB}" type="slidenum">
              <a:rPr lang="en-GB" smtClean="0"/>
              <a:t>18</a:t>
            </a:fld>
            <a:endParaRPr lang="en-GB"/>
          </a:p>
        </p:txBody>
      </p:sp>
      <p:graphicFrame>
        <p:nvGraphicFramePr>
          <p:cNvPr id="11" name="Table 10">
            <a:extLst>
              <a:ext uri="{FF2B5EF4-FFF2-40B4-BE49-F238E27FC236}">
                <a16:creationId xmlns:a16="http://schemas.microsoft.com/office/drawing/2014/main" id="{EDA0F8D4-7D44-462B-9778-9B37D9B702BA}"/>
              </a:ext>
            </a:extLst>
          </p:cNvPr>
          <p:cNvGraphicFramePr>
            <a:graphicFrameLocks noGrp="1"/>
          </p:cNvGraphicFramePr>
          <p:nvPr>
            <p:extLst>
              <p:ext uri="{D42A27DB-BD31-4B8C-83A1-F6EECF244321}">
                <p14:modId xmlns:p14="http://schemas.microsoft.com/office/powerpoint/2010/main" val="3486016"/>
              </p:ext>
            </p:extLst>
          </p:nvPr>
        </p:nvGraphicFramePr>
        <p:xfrm>
          <a:off x="541338" y="2654559"/>
          <a:ext cx="7147086" cy="2580888"/>
        </p:xfrm>
        <a:graphic>
          <a:graphicData uri="http://schemas.openxmlformats.org/drawingml/2006/table">
            <a:tbl>
              <a:tblPr>
                <a:tableStyleId>{2D5ABB26-0587-4C30-8999-92F81FD0307C}</a:tableStyleId>
              </a:tblPr>
              <a:tblGrid>
                <a:gridCol w="7147086">
                  <a:extLst>
                    <a:ext uri="{9D8B030D-6E8A-4147-A177-3AD203B41FA5}">
                      <a16:colId xmlns:a16="http://schemas.microsoft.com/office/drawing/2014/main" val="3623959844"/>
                    </a:ext>
                  </a:extLst>
                </a:gridCol>
              </a:tblGrid>
              <a:tr h="430148">
                <a:tc>
                  <a:txBody>
                    <a:bodyPr/>
                    <a:lstStyle/>
                    <a:p>
                      <a:pPr algn="l" fontAlgn="b"/>
                      <a:r>
                        <a:rPr lang="en-GB" sz="1200" b="0" u="none" strike="noStrike" dirty="0">
                          <a:solidFill>
                            <a:schemeClr val="bg1"/>
                          </a:solidFill>
                          <a:effectLst/>
                        </a:rPr>
                        <a:t>Issue</a:t>
                      </a:r>
                      <a:endParaRPr lang="en-GB" sz="1200" b="0" i="0" u="none" strike="noStrike" dirty="0">
                        <a:solidFill>
                          <a:schemeClr val="bg1"/>
                        </a:solidFill>
                        <a:effectLst/>
                        <a:latin typeface="Arial" panose="020B0604020202020204" pitchFamily="34" charset="0"/>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066273506"/>
                  </a:ext>
                </a:extLst>
              </a:tr>
              <a:tr h="430148">
                <a:tc>
                  <a:txBody>
                    <a:bodyPr/>
                    <a:lstStyle/>
                    <a:p>
                      <a:pPr algn="l" fontAlgn="b"/>
                      <a:r>
                        <a:rPr lang="en-GB" sz="1200" u="none" strike="noStrike" dirty="0">
                          <a:effectLst/>
                        </a:rPr>
                        <a:t>Access to food </a:t>
                      </a:r>
                      <a:endParaRPr lang="en-GB" sz="1200" b="0" i="0" u="none" strike="noStrike" dirty="0">
                        <a:solidFill>
                          <a:srgbClr val="333333"/>
                        </a:solidFill>
                        <a:effectLst/>
                        <a:latin typeface="Arial" panose="020B0604020202020204" pitchFamily="34" charset="0"/>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631597307"/>
                  </a:ext>
                </a:extLst>
              </a:tr>
              <a:tr h="430148">
                <a:tc>
                  <a:txBody>
                    <a:bodyPr/>
                    <a:lstStyle/>
                    <a:p>
                      <a:pPr algn="l" fontAlgn="b"/>
                      <a:r>
                        <a:rPr lang="en-GB" sz="1200" u="none" strike="noStrike" dirty="0">
                          <a:effectLst/>
                        </a:rPr>
                        <a:t>Knowledge and skills</a:t>
                      </a:r>
                      <a:endParaRPr lang="en-GB" sz="1200" b="0" i="0" u="none" strike="noStrike" dirty="0">
                        <a:solidFill>
                          <a:srgbClr val="333333"/>
                        </a:solidFill>
                        <a:effectLst/>
                        <a:latin typeface="Arial" panose="020B0604020202020204" pitchFamily="34" charset="0"/>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3234757594"/>
                  </a:ext>
                </a:extLst>
              </a:tr>
              <a:tr h="430148">
                <a:tc>
                  <a:txBody>
                    <a:bodyPr/>
                    <a:lstStyle/>
                    <a:p>
                      <a:pPr algn="l" fontAlgn="b"/>
                      <a:r>
                        <a:rPr lang="en-GB" sz="1200" u="none" strike="noStrike" dirty="0">
                          <a:effectLst/>
                        </a:rPr>
                        <a:t>Poverty</a:t>
                      </a:r>
                      <a:endParaRPr lang="en-GB" sz="1200" b="0" i="0" u="none" strike="noStrike" dirty="0">
                        <a:solidFill>
                          <a:srgbClr val="333333"/>
                        </a:solidFill>
                        <a:effectLst/>
                        <a:latin typeface="Arial" panose="020B0604020202020204" pitchFamily="34" charset="0"/>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4277166024"/>
                  </a:ext>
                </a:extLst>
              </a:tr>
              <a:tr h="430148">
                <a:tc>
                  <a:txBody>
                    <a:bodyPr/>
                    <a:lstStyle/>
                    <a:p>
                      <a:pPr algn="l" fontAlgn="b"/>
                      <a:r>
                        <a:rPr lang="en-GB" sz="1200" u="none" strike="noStrike" dirty="0">
                          <a:effectLst/>
                        </a:rPr>
                        <a:t>Lack of co-ordination in the 'system'</a:t>
                      </a:r>
                      <a:endParaRPr lang="en-GB" sz="1200" b="0" i="0" u="none" strike="noStrike" dirty="0">
                        <a:solidFill>
                          <a:srgbClr val="333333"/>
                        </a:solidFill>
                        <a:effectLst/>
                        <a:latin typeface="Arial" panose="020B0604020202020204" pitchFamily="34" charset="0"/>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1214629108"/>
                  </a:ext>
                </a:extLst>
              </a:tr>
              <a:tr h="430148">
                <a:tc>
                  <a:txBody>
                    <a:bodyPr/>
                    <a:lstStyle/>
                    <a:p>
                      <a:pPr algn="l" fontAlgn="b"/>
                      <a:r>
                        <a:rPr lang="en-GB" sz="1200" b="0" i="0" u="none" strike="noStrike" dirty="0">
                          <a:solidFill>
                            <a:srgbClr val="333333"/>
                          </a:solidFill>
                          <a:effectLst/>
                          <a:latin typeface="Arial" panose="020B0604020202020204" pitchFamily="34" charset="0"/>
                        </a:rPr>
                        <a:t>Providing dignity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1754552139"/>
                  </a:ext>
                </a:extLst>
              </a:tr>
            </a:tbl>
          </a:graphicData>
        </a:graphic>
      </p:graphicFrame>
    </p:spTree>
    <p:extLst>
      <p:ext uri="{BB962C8B-B14F-4D97-AF65-F5344CB8AC3E}">
        <p14:creationId xmlns:p14="http://schemas.microsoft.com/office/powerpoint/2010/main" val="96767460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09E5-D1D0-4DD8-B8E7-76787DCF7F6E}"/>
              </a:ext>
            </a:extLst>
          </p:cNvPr>
          <p:cNvSpPr>
            <a:spLocks noGrp="1"/>
          </p:cNvSpPr>
          <p:nvPr>
            <p:ph type="ctrTitle"/>
          </p:nvPr>
        </p:nvSpPr>
        <p:spPr/>
        <p:txBody>
          <a:bodyPr/>
          <a:lstStyle/>
          <a:p>
            <a:r>
              <a:rPr lang="en-GB" dirty="0"/>
              <a:t>Challenges and Needs</a:t>
            </a:r>
          </a:p>
        </p:txBody>
      </p:sp>
      <p:sp>
        <p:nvSpPr>
          <p:cNvPr id="3" name="Subtitle 2">
            <a:extLst>
              <a:ext uri="{FF2B5EF4-FFF2-40B4-BE49-F238E27FC236}">
                <a16:creationId xmlns:a16="http://schemas.microsoft.com/office/drawing/2014/main" id="{8AE5946E-EF10-4682-BBBF-0979AC263E47}"/>
              </a:ext>
            </a:extLst>
          </p:cNvPr>
          <p:cNvSpPr>
            <a:spLocks noGrp="1"/>
          </p:cNvSpPr>
          <p:nvPr>
            <p:ph type="subTitle" idx="1"/>
          </p:nvPr>
        </p:nvSpPr>
        <p:spPr>
          <a:xfrm>
            <a:off x="541337" y="3429000"/>
            <a:ext cx="4173276" cy="1655762"/>
          </a:xfrm>
        </p:spPr>
        <p:txBody>
          <a:bodyPr/>
          <a:lstStyle/>
          <a:p>
            <a:r>
              <a:rPr lang="en-GB" dirty="0"/>
              <a:t>For voluntary and community organisations and local authorities</a:t>
            </a:r>
          </a:p>
        </p:txBody>
      </p:sp>
      <p:pic>
        <p:nvPicPr>
          <p:cNvPr id="7" name="Picture Placeholder 6" descr="A picture containing outdoor, hydrant, fire, red&#10;&#10;Description automatically generated">
            <a:extLst>
              <a:ext uri="{FF2B5EF4-FFF2-40B4-BE49-F238E27FC236}">
                <a16:creationId xmlns:a16="http://schemas.microsoft.com/office/drawing/2014/main" id="{81565A59-2125-4D66-AA54-B652E87109F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817" r="21817"/>
          <a:stretch>
            <a:fillRect/>
          </a:stretch>
        </p:blipFill>
        <p:spPr/>
      </p:pic>
      <p:sp>
        <p:nvSpPr>
          <p:cNvPr id="5" name="Slide Number Placeholder 4">
            <a:extLst>
              <a:ext uri="{FF2B5EF4-FFF2-40B4-BE49-F238E27FC236}">
                <a16:creationId xmlns:a16="http://schemas.microsoft.com/office/drawing/2014/main" id="{619928A7-4454-4798-8A9A-8CA942448C07}"/>
              </a:ext>
            </a:extLst>
          </p:cNvPr>
          <p:cNvSpPr>
            <a:spLocks noGrp="1"/>
          </p:cNvSpPr>
          <p:nvPr>
            <p:ph type="sldNum" sz="quarter" idx="12"/>
          </p:nvPr>
        </p:nvSpPr>
        <p:spPr/>
        <p:txBody>
          <a:bodyPr/>
          <a:lstStyle/>
          <a:p>
            <a:fld id="{1B380CA8-D005-4374-9E21-56061D22F6FB}" type="slidenum">
              <a:rPr lang="en-GB" smtClean="0"/>
              <a:t>19</a:t>
            </a:fld>
            <a:endParaRPr lang="en-GB"/>
          </a:p>
        </p:txBody>
      </p:sp>
    </p:spTree>
    <p:extLst>
      <p:ext uri="{BB962C8B-B14F-4D97-AF65-F5344CB8AC3E}">
        <p14:creationId xmlns:p14="http://schemas.microsoft.com/office/powerpoint/2010/main" val="21048192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09E5-D1D0-4DD8-B8E7-76787DCF7F6E}"/>
              </a:ext>
            </a:extLst>
          </p:cNvPr>
          <p:cNvSpPr>
            <a:spLocks noGrp="1"/>
          </p:cNvSpPr>
          <p:nvPr>
            <p:ph type="ctrTitle"/>
          </p:nvPr>
        </p:nvSpPr>
        <p:spPr/>
        <p:txBody>
          <a:bodyPr/>
          <a:lstStyle/>
          <a:p>
            <a:r>
              <a:rPr lang="en-GB" dirty="0"/>
              <a:t>Study Aims and Objectives</a:t>
            </a:r>
          </a:p>
        </p:txBody>
      </p:sp>
      <p:sp>
        <p:nvSpPr>
          <p:cNvPr id="3" name="Subtitle 2">
            <a:extLst>
              <a:ext uri="{FF2B5EF4-FFF2-40B4-BE49-F238E27FC236}">
                <a16:creationId xmlns:a16="http://schemas.microsoft.com/office/drawing/2014/main" id="{8AE5946E-EF10-4682-BBBF-0979AC263E47}"/>
              </a:ext>
            </a:extLst>
          </p:cNvPr>
          <p:cNvSpPr>
            <a:spLocks noGrp="1"/>
          </p:cNvSpPr>
          <p:nvPr>
            <p:ph type="subTitle" idx="1"/>
          </p:nvPr>
        </p:nvSpPr>
        <p:spPr>
          <a:xfrm>
            <a:off x="541336" y="3429000"/>
            <a:ext cx="3959101" cy="1655762"/>
          </a:xfrm>
        </p:spPr>
        <p:txBody>
          <a:bodyPr/>
          <a:lstStyle/>
          <a:p>
            <a:r>
              <a:rPr lang="en-GB" dirty="0"/>
              <a:t>Commissioned by </a:t>
            </a:r>
            <a:r>
              <a:rPr lang="en-GB" sz="1600" kern="1200" dirty="0">
                <a:effectLst/>
                <a:latin typeface="Arial" panose="020B0604020202020204" pitchFamily="34" charset="0"/>
                <a:ea typeface="Times New Roman" panose="02020603050405020304" pitchFamily="18" charset="0"/>
              </a:rPr>
              <a:t>NHS Forth Valley Health Improvement Programme Board</a:t>
            </a:r>
            <a:endParaRPr lang="en-GB" dirty="0"/>
          </a:p>
          <a:p>
            <a:endParaRPr lang="en-GB" dirty="0"/>
          </a:p>
        </p:txBody>
      </p:sp>
      <p:pic>
        <p:nvPicPr>
          <p:cNvPr id="11" name="Picture Placeholder 10" descr="A table full of food&#10;&#10;Description automatically generated with low confidence">
            <a:extLst>
              <a:ext uri="{FF2B5EF4-FFF2-40B4-BE49-F238E27FC236}">
                <a16:creationId xmlns:a16="http://schemas.microsoft.com/office/drawing/2014/main" id="{840DDB35-6338-43F3-AE62-F0BD4594C10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331" r="12331"/>
          <a:stretch>
            <a:fillRect/>
          </a:stretch>
        </p:blipFill>
        <p:spPr/>
      </p:pic>
      <p:sp>
        <p:nvSpPr>
          <p:cNvPr id="5" name="Slide Number Placeholder 4">
            <a:extLst>
              <a:ext uri="{FF2B5EF4-FFF2-40B4-BE49-F238E27FC236}">
                <a16:creationId xmlns:a16="http://schemas.microsoft.com/office/drawing/2014/main" id="{619928A7-4454-4798-8A9A-8CA942448C07}"/>
              </a:ext>
            </a:extLst>
          </p:cNvPr>
          <p:cNvSpPr>
            <a:spLocks noGrp="1"/>
          </p:cNvSpPr>
          <p:nvPr>
            <p:ph type="sldNum" sz="quarter" idx="12"/>
          </p:nvPr>
        </p:nvSpPr>
        <p:spPr/>
        <p:txBody>
          <a:bodyPr/>
          <a:lstStyle/>
          <a:p>
            <a:fld id="{1B380CA8-D005-4374-9E21-56061D22F6FB}" type="slidenum">
              <a:rPr lang="en-GB" smtClean="0"/>
              <a:t>2</a:t>
            </a:fld>
            <a:endParaRPr lang="en-GB"/>
          </a:p>
        </p:txBody>
      </p:sp>
      <p:pic>
        <p:nvPicPr>
          <p:cNvPr id="6" name="Picture 5" descr="Logo&#10;&#10;Description automatically generated">
            <a:extLst>
              <a:ext uri="{FF2B5EF4-FFF2-40B4-BE49-F238E27FC236}">
                <a16:creationId xmlns:a16="http://schemas.microsoft.com/office/drawing/2014/main" id="{42657603-524A-4052-AAC3-C0DED9AD8D93}"/>
              </a:ext>
            </a:extLst>
          </p:cNvPr>
          <p:cNvPicPr/>
          <p:nvPr/>
        </p:nvPicPr>
        <p:blipFill>
          <a:blip r:embed="rId3">
            <a:extLst>
              <a:ext uri="{28A0092B-C50C-407E-A947-70E740481C1C}">
                <a14:useLocalDpi xmlns:a14="http://schemas.microsoft.com/office/drawing/2010/main" val="0"/>
              </a:ext>
            </a:extLst>
          </a:blip>
          <a:stretch>
            <a:fillRect/>
          </a:stretch>
        </p:blipFill>
        <p:spPr>
          <a:xfrm>
            <a:off x="1424568" y="4200256"/>
            <a:ext cx="1754731" cy="1769012"/>
          </a:xfrm>
          <a:prstGeom prst="rect">
            <a:avLst/>
          </a:prstGeom>
        </p:spPr>
      </p:pic>
    </p:spTree>
    <p:extLst>
      <p:ext uri="{BB962C8B-B14F-4D97-AF65-F5344CB8AC3E}">
        <p14:creationId xmlns:p14="http://schemas.microsoft.com/office/powerpoint/2010/main" val="215327688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a:xfrm>
            <a:off x="541338" y="747713"/>
            <a:ext cx="11110912" cy="1060450"/>
          </a:xfrm>
        </p:spPr>
        <p:txBody>
          <a:bodyPr vert="horz" lIns="0" tIns="0" rIns="0" bIns="0" rtlCol="0" anchor="t">
            <a:normAutofit/>
          </a:bodyPr>
          <a:lstStyle/>
          <a:p>
            <a:r>
              <a:rPr lang="en-GB" dirty="0"/>
              <a:t>Emergency Food Service Users - Needs</a:t>
            </a:r>
          </a:p>
        </p:txBody>
      </p:sp>
      <p:sp>
        <p:nvSpPr>
          <p:cNvPr id="3" name="Content Placeholder 2">
            <a:extLst>
              <a:ext uri="{FF2B5EF4-FFF2-40B4-BE49-F238E27FC236}">
                <a16:creationId xmlns:a16="http://schemas.microsoft.com/office/drawing/2014/main" id="{BAD799E1-C2DC-40BA-A265-E4EE009F6A5B}"/>
              </a:ext>
            </a:extLst>
          </p:cNvPr>
          <p:cNvSpPr>
            <a:spLocks noGrp="1"/>
          </p:cNvSpPr>
          <p:nvPr>
            <p:ph idx="1"/>
          </p:nvPr>
        </p:nvSpPr>
        <p:spPr>
          <a:xfrm>
            <a:off x="541338" y="1952262"/>
            <a:ext cx="4458501" cy="3797300"/>
          </a:xfrm>
        </p:spPr>
        <p:txBody>
          <a:bodyPr vert="horz" lIns="0" tIns="0" rIns="0" bIns="0" rtlCol="0">
            <a:normAutofit/>
          </a:bodyPr>
          <a:lstStyle/>
          <a:p>
            <a:pPr lvl="2"/>
            <a:r>
              <a:rPr lang="en-GB" dirty="0">
                <a:effectLst/>
              </a:rPr>
              <a:t>Income</a:t>
            </a:r>
          </a:p>
          <a:p>
            <a:pPr lvl="2"/>
            <a:r>
              <a:rPr lang="en-GB" dirty="0">
                <a:effectLst/>
              </a:rPr>
              <a:t>Access to healthy food</a:t>
            </a:r>
          </a:p>
          <a:p>
            <a:pPr lvl="2"/>
            <a:r>
              <a:rPr lang="en-GB" dirty="0"/>
              <a:t>Access to affordable food</a:t>
            </a:r>
            <a:endParaRPr lang="en-GB" dirty="0">
              <a:effectLst/>
            </a:endParaRPr>
          </a:p>
          <a:p>
            <a:pPr lvl="2"/>
            <a:r>
              <a:rPr lang="en-GB" dirty="0"/>
              <a:t>Skills (for some)</a:t>
            </a:r>
          </a:p>
          <a:p>
            <a:pPr lvl="2"/>
            <a:r>
              <a:rPr lang="en-GB" dirty="0"/>
              <a:t>Digital inclusion</a:t>
            </a:r>
          </a:p>
          <a:p>
            <a:pPr lvl="2"/>
            <a:r>
              <a:rPr lang="en-GB" dirty="0"/>
              <a:t>Support for food growing</a:t>
            </a:r>
          </a:p>
          <a:p>
            <a:endParaRPr lang="en-GB" dirty="0"/>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a:xfrm>
            <a:off x="11389658" y="6526801"/>
            <a:ext cx="262591" cy="223623"/>
          </a:xfrm>
        </p:spPr>
        <p:txBody>
          <a:bodyPr vert="horz" lIns="0" tIns="0" rIns="0" bIns="0" rtlCol="0" anchor="t">
            <a:normAutofit/>
          </a:bodyPr>
          <a:lstStyle/>
          <a:p>
            <a:pPr>
              <a:spcAft>
                <a:spcPts val="600"/>
              </a:spcAft>
            </a:pPr>
            <a:fld id="{1B380CA8-D005-4374-9E21-56061D22F6FB}" type="slidenum">
              <a:rPr lang="en-GB" smtClean="0"/>
              <a:pPr>
                <a:spcAft>
                  <a:spcPts val="600"/>
                </a:spcAft>
              </a:pPr>
              <a:t>20</a:t>
            </a:fld>
            <a:endParaRPr lang="en-GB"/>
          </a:p>
        </p:txBody>
      </p:sp>
      <p:sp>
        <p:nvSpPr>
          <p:cNvPr id="12" name="TextBox 11">
            <a:extLst>
              <a:ext uri="{FF2B5EF4-FFF2-40B4-BE49-F238E27FC236}">
                <a16:creationId xmlns:a16="http://schemas.microsoft.com/office/drawing/2014/main" id="{A0AE269E-83CF-413F-9399-D3EA54EB3469}"/>
              </a:ext>
            </a:extLst>
          </p:cNvPr>
          <p:cNvSpPr txBox="1"/>
          <p:nvPr/>
        </p:nvSpPr>
        <p:spPr>
          <a:xfrm>
            <a:off x="4660454" y="1702880"/>
            <a:ext cx="6525544" cy="3797300"/>
          </a:xfrm>
          <a:prstGeom prst="rect">
            <a:avLst/>
          </a:prstGeom>
        </p:spPr>
        <p:txBody>
          <a:bodyPr vert="horz" lIns="0" tIns="0" rIns="0" bIns="0" rtlCol="0">
            <a:normAutofit lnSpcReduction="10000"/>
          </a:bodyPr>
          <a:lstStyle/>
          <a:p>
            <a:pPr algn="ctr">
              <a:spcBef>
                <a:spcPts val="600"/>
              </a:spcBef>
              <a:spcAft>
                <a:spcPts val="600"/>
              </a:spcAft>
            </a:pPr>
            <a:r>
              <a:rPr lang="en-GB" sz="1600" dirty="0">
                <a:solidFill>
                  <a:schemeClr val="accent1"/>
                </a:solidFill>
                <a:latin typeface="Calibri" panose="020F0502020204030204" pitchFamily="34" charset="0"/>
                <a:cs typeface="Calibri" panose="020F0502020204030204" pitchFamily="34" charset="0"/>
              </a:rPr>
              <a:t>“If Universal Credit was weekly that would be better, as I could manage it a bit better.” </a:t>
            </a:r>
          </a:p>
          <a:p>
            <a:pPr algn="ctr">
              <a:spcBef>
                <a:spcPts val="600"/>
              </a:spcBef>
              <a:spcAft>
                <a:spcPts val="600"/>
              </a:spcAft>
            </a:pPr>
            <a:r>
              <a:rPr lang="en-GB" sz="1600" dirty="0">
                <a:solidFill>
                  <a:schemeClr val="accent1"/>
                </a:solidFill>
                <a:effectLst/>
                <a:latin typeface="Calibri" panose="020F0502020204030204" pitchFamily="34" charset="0"/>
                <a:cs typeface="Calibri" panose="020F0502020204030204" pitchFamily="34" charset="0"/>
              </a:rPr>
              <a:t>“I am trying to lose weight so more vegetables would be good, more salad”</a:t>
            </a:r>
          </a:p>
          <a:p>
            <a:pPr algn="ctr">
              <a:spcBef>
                <a:spcPts val="600"/>
              </a:spcBef>
              <a:spcAft>
                <a:spcPts val="600"/>
              </a:spcAft>
            </a:pPr>
            <a:r>
              <a:rPr lang="en-GB" sz="1600" dirty="0">
                <a:solidFill>
                  <a:schemeClr val="accent1"/>
                </a:solidFill>
                <a:latin typeface="Calibri" panose="020F0502020204030204" pitchFamily="34" charset="0"/>
                <a:cs typeface="Calibri" panose="020F0502020204030204" pitchFamily="34" charset="0"/>
              </a:rPr>
              <a:t>“A</a:t>
            </a:r>
            <a:r>
              <a:rPr lang="en-GB" sz="1600" dirty="0">
                <a:solidFill>
                  <a:schemeClr val="accent1"/>
                </a:solidFill>
                <a:effectLst/>
                <a:latin typeface="Calibri" panose="020F0502020204030204" pitchFamily="34" charset="0"/>
                <a:cs typeface="Calibri" panose="020F0502020204030204" pitchFamily="34" charset="0"/>
              </a:rPr>
              <a:t> lot of people can’t drive or can’t travel”</a:t>
            </a:r>
            <a:endParaRPr lang="en-GB" sz="1600" dirty="0">
              <a:solidFill>
                <a:schemeClr val="accent1"/>
              </a:solidFill>
              <a:latin typeface="Calibri" panose="020F0502020204030204" pitchFamily="34" charset="0"/>
              <a:cs typeface="Calibri" panose="020F0502020204030204" pitchFamily="34" charset="0"/>
            </a:endParaRPr>
          </a:p>
          <a:p>
            <a:pPr algn="ctr">
              <a:spcBef>
                <a:spcPts val="600"/>
              </a:spcBef>
              <a:spcAft>
                <a:spcPts val="600"/>
              </a:spcAft>
            </a:pPr>
            <a:r>
              <a:rPr lang="en-GB" sz="1600" dirty="0">
                <a:solidFill>
                  <a:schemeClr val="accent1"/>
                </a:solidFill>
                <a:effectLst/>
                <a:latin typeface="Calibri" panose="020F0502020204030204" pitchFamily="34" charset="0"/>
                <a:cs typeface="Calibri" panose="020F0502020204030204" pitchFamily="34" charset="0"/>
              </a:rPr>
              <a:t>“For my mum she can’t make it up the hill to get this help, and I don’t do computers neither does she so we sometimes don’t see the reminders”</a:t>
            </a:r>
            <a:endParaRPr lang="en-GB" sz="1600" dirty="0">
              <a:solidFill>
                <a:schemeClr val="accent1"/>
              </a:solidFill>
              <a:latin typeface="Calibri" panose="020F0502020204030204" pitchFamily="34" charset="0"/>
              <a:cs typeface="Calibri" panose="020F0502020204030204" pitchFamily="34" charset="0"/>
            </a:endParaRPr>
          </a:p>
          <a:p>
            <a:pPr algn="ctr">
              <a:spcBef>
                <a:spcPts val="600"/>
              </a:spcBef>
              <a:spcAft>
                <a:spcPts val="600"/>
              </a:spcAft>
            </a:pPr>
            <a:r>
              <a:rPr lang="en-GB" sz="1600" dirty="0">
                <a:solidFill>
                  <a:schemeClr val="accent1"/>
                </a:solidFill>
                <a:latin typeface="Calibri" panose="020F0502020204030204" pitchFamily="34" charset="0"/>
                <a:cs typeface="Calibri" panose="020F0502020204030204" pitchFamily="34" charset="0"/>
              </a:rPr>
              <a:t>“I think basic skills might help other people, I can cook, for me its time pressure to cook and having money” </a:t>
            </a:r>
          </a:p>
          <a:p>
            <a:pPr algn="ctr">
              <a:spcBef>
                <a:spcPts val="600"/>
              </a:spcBef>
              <a:spcAft>
                <a:spcPts val="600"/>
              </a:spcAft>
            </a:pPr>
            <a:r>
              <a:rPr lang="en-GB" sz="1600" dirty="0">
                <a:solidFill>
                  <a:schemeClr val="accent1"/>
                </a:solidFill>
                <a:effectLst/>
                <a:latin typeface="Calibri" panose="020F0502020204030204" pitchFamily="34" charset="0"/>
                <a:cs typeface="Calibri" panose="020F0502020204030204" pitchFamily="34" charset="0"/>
              </a:rPr>
              <a:t>“A lot of people don’t have access to the internet so its hard to know when its on, particularly the elderly” </a:t>
            </a:r>
          </a:p>
          <a:p>
            <a:pPr algn="ctr">
              <a:spcBef>
                <a:spcPts val="600"/>
              </a:spcBef>
              <a:spcAft>
                <a:spcPts val="600"/>
              </a:spcAft>
            </a:pPr>
            <a:r>
              <a:rPr lang="en-GB" sz="1600" dirty="0">
                <a:solidFill>
                  <a:schemeClr val="accent1"/>
                </a:solidFill>
                <a:latin typeface="Calibri" panose="020F0502020204030204" pitchFamily="34" charset="0"/>
                <a:cs typeface="Calibri" panose="020F0502020204030204" pitchFamily="34" charset="0"/>
              </a:rPr>
              <a:t>“I think the community garden should be really brought back into use, and get people out gardening growing food, we just need folk to help us”</a:t>
            </a:r>
          </a:p>
          <a:p>
            <a:pPr algn="ctr">
              <a:spcBef>
                <a:spcPts val="600"/>
              </a:spcBef>
              <a:spcAft>
                <a:spcPts val="600"/>
              </a:spcAft>
            </a:pPr>
            <a:endParaRPr lang="en-GB" sz="1600" dirty="0">
              <a:solidFill>
                <a:schemeClr val="accent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7869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p:txBody>
          <a:bodyPr/>
          <a:lstStyle/>
          <a:p>
            <a:r>
              <a:rPr lang="en-GB" dirty="0"/>
              <a:t>Voluntary and Community Organisations - Challenges</a:t>
            </a:r>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p:txBody>
          <a:bodyPr/>
          <a:lstStyle/>
          <a:p>
            <a:fld id="{1B380CA8-D005-4374-9E21-56061D22F6FB}" type="slidenum">
              <a:rPr lang="en-GB" smtClean="0"/>
              <a:t>21</a:t>
            </a:fld>
            <a:endParaRPr lang="en-GB"/>
          </a:p>
        </p:txBody>
      </p:sp>
      <p:graphicFrame>
        <p:nvGraphicFramePr>
          <p:cNvPr id="9" name="Table 8">
            <a:extLst>
              <a:ext uri="{FF2B5EF4-FFF2-40B4-BE49-F238E27FC236}">
                <a16:creationId xmlns:a16="http://schemas.microsoft.com/office/drawing/2014/main" id="{1CBFFC18-B146-4143-A0BE-9A6DD2865D96}"/>
              </a:ext>
            </a:extLst>
          </p:cNvPr>
          <p:cNvGraphicFramePr>
            <a:graphicFrameLocks noGrp="1"/>
          </p:cNvGraphicFramePr>
          <p:nvPr>
            <p:extLst>
              <p:ext uri="{D42A27DB-BD31-4B8C-83A1-F6EECF244321}">
                <p14:modId xmlns:p14="http://schemas.microsoft.com/office/powerpoint/2010/main" val="17249174"/>
              </p:ext>
            </p:extLst>
          </p:nvPr>
        </p:nvGraphicFramePr>
        <p:xfrm>
          <a:off x="539750" y="1389663"/>
          <a:ext cx="11110912" cy="4720625"/>
        </p:xfrm>
        <a:graphic>
          <a:graphicData uri="http://schemas.openxmlformats.org/drawingml/2006/table">
            <a:tbl>
              <a:tblPr firstRow="1" firstCol="1" bandRow="1"/>
              <a:tblGrid>
                <a:gridCol w="9934286">
                  <a:extLst>
                    <a:ext uri="{9D8B030D-6E8A-4147-A177-3AD203B41FA5}">
                      <a16:colId xmlns:a16="http://schemas.microsoft.com/office/drawing/2014/main" val="3271620588"/>
                    </a:ext>
                  </a:extLst>
                </a:gridCol>
                <a:gridCol w="1176626">
                  <a:extLst>
                    <a:ext uri="{9D8B030D-6E8A-4147-A177-3AD203B41FA5}">
                      <a16:colId xmlns:a16="http://schemas.microsoft.com/office/drawing/2014/main" val="1789324957"/>
                    </a:ext>
                  </a:extLst>
                </a:gridCol>
              </a:tblGrid>
              <a:tr h="479532">
                <a:tc>
                  <a:txBody>
                    <a:bodyPr/>
                    <a:lstStyle/>
                    <a:p>
                      <a:pPr>
                        <a:lnSpc>
                          <a:spcPts val="1200"/>
                        </a:lnSpc>
                      </a:pPr>
                      <a:r>
                        <a:rPr lang="en-GB" sz="1200" dirty="0">
                          <a:solidFill>
                            <a:srgbClr val="FFFFFF"/>
                          </a:solidFill>
                          <a:effectLst/>
                          <a:latin typeface="Heebo ExtraBold" panose="00000900000000000000" pitchFamily="2" charset="-79"/>
                          <a:ea typeface="SimHei" panose="02010609060101010101" pitchFamily="49" charset="-122"/>
                          <a:cs typeface="Heebo ExtraBold" panose="00000900000000000000" pitchFamily="2" charset="-79"/>
                        </a:rPr>
                        <a:t>Challenge</a:t>
                      </a:r>
                    </a:p>
                  </a:txBody>
                  <a:tcPr marL="71755" marR="71755" marT="36195" marB="17780">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solidFill>
                      <a:srgbClr val="871555"/>
                    </a:solidFill>
                  </a:tcPr>
                </a:tc>
                <a:tc>
                  <a:txBody>
                    <a:bodyPr/>
                    <a:lstStyle/>
                    <a:p>
                      <a:pPr>
                        <a:lnSpc>
                          <a:spcPts val="1200"/>
                        </a:lnSpc>
                      </a:pPr>
                      <a:r>
                        <a:rPr lang="en-GB" sz="1200">
                          <a:solidFill>
                            <a:srgbClr val="FFFFFF"/>
                          </a:solidFill>
                          <a:effectLst/>
                          <a:latin typeface="Heebo ExtraBold" panose="00000900000000000000" pitchFamily="2" charset="-79"/>
                          <a:ea typeface="SimHei" panose="02010609060101010101" pitchFamily="49" charset="-122"/>
                          <a:cs typeface="Heebo ExtraBold" panose="00000900000000000000" pitchFamily="2" charset="-79"/>
                        </a:rPr>
                        <a:t>No. of consultees (%)</a:t>
                      </a:r>
                    </a:p>
                  </a:txBody>
                  <a:tcPr marL="71755" marR="71755" marT="36195" marB="17780">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solidFill>
                      <a:srgbClr val="871555"/>
                    </a:solidFill>
                  </a:tcPr>
                </a:tc>
                <a:extLst>
                  <a:ext uri="{0D108BD9-81ED-4DB2-BD59-A6C34878D82A}">
                    <a16:rowId xmlns:a16="http://schemas.microsoft.com/office/drawing/2014/main" val="385313019"/>
                  </a:ext>
                </a:extLst>
              </a:tr>
              <a:tr h="1310337">
                <a:tc>
                  <a:txBody>
                    <a:bodyPr/>
                    <a:lstStyle/>
                    <a:p>
                      <a:pPr marL="0" algn="l" defTabSz="914400" rtl="0" eaLnBrk="1" latinLnBrk="0" hangingPunct="1">
                        <a:lnSpc>
                          <a:spcPct val="100000"/>
                        </a:lnSpc>
                        <a:spcAft>
                          <a:spcPts val="600"/>
                        </a:spcAft>
                      </a:pPr>
                      <a:r>
                        <a:rPr lang="en-GB" sz="1200" b="1"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Resources - funding, people, transportation, equipment</a:t>
                      </a:r>
                    </a:p>
                    <a:p>
                      <a:pPr marL="171450" indent="-171450" algn="l" defTabSz="914400" rtl="0" eaLnBrk="1" latinLnBrk="0" hangingPunct="1">
                        <a:lnSpc>
                          <a:spcPct val="100000"/>
                        </a:lnSpc>
                        <a:spcAft>
                          <a:spcPts val="600"/>
                        </a:spcAft>
                        <a:buFont typeface="Arial" panose="020B0604020202020204" pitchFamily="34" charset="0"/>
                        <a:buChar char="•"/>
                      </a:pP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no </a:t>
                      </a:r>
                      <a:r>
                        <a:rPr lang="en-GB" sz="1200"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pattern in the type or location of organisations struggling with resources </a:t>
                      </a:r>
                    </a:p>
                    <a:p>
                      <a:pPr marL="171450" indent="-171450" algn="l" defTabSz="914400" rtl="0" eaLnBrk="1" latinLnBrk="0" hangingPunct="1">
                        <a:lnSpc>
                          <a:spcPct val="100000"/>
                        </a:lnSpc>
                        <a:spcAft>
                          <a:spcPts val="600"/>
                        </a:spcAft>
                        <a:buFont typeface="Arial" panose="020B0604020202020204" pitchFamily="34" charset="0"/>
                        <a:buChar char="•"/>
                      </a:pPr>
                      <a:r>
                        <a:rPr lang="en-GB" sz="1200"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Funding is the overwhelming challenge </a:t>
                      </a:r>
                    </a:p>
                    <a:p>
                      <a:pPr marL="171450" indent="-171450" algn="l" defTabSz="914400" rtl="0" eaLnBrk="1" latinLnBrk="0" hangingPunct="1">
                        <a:lnSpc>
                          <a:spcPct val="100000"/>
                        </a:lnSpc>
                        <a:spcAft>
                          <a:spcPts val="600"/>
                        </a:spcAft>
                        <a:buFont typeface="Arial" panose="020B0604020202020204" pitchFamily="34" charset="0"/>
                        <a:buChar char="•"/>
                      </a:pPr>
                      <a:r>
                        <a:rPr lang="en-GB" sz="1200"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Often, the challenge is around very small amounts of money simply to keep operating with no paid staff resource</a:t>
                      </a:r>
                    </a:p>
                    <a:p>
                      <a:pPr marL="171450" indent="-171450" algn="l" defTabSz="914400" rtl="0" eaLnBrk="1" latinLnBrk="0" hangingPunct="1">
                        <a:lnSpc>
                          <a:spcPct val="100000"/>
                        </a:lnSpc>
                        <a:spcAft>
                          <a:spcPts val="600"/>
                        </a:spcAft>
                        <a:buFont typeface="Arial" panose="020B0604020202020204" pitchFamily="34" charset="0"/>
                        <a:buChar char="•"/>
                      </a:pPr>
                      <a:r>
                        <a:rPr lang="en-GB" sz="1200"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Other resource challenges include finding </a:t>
                      </a: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people to support activity, affording and maintaining vehicles and transport, and equipment</a:t>
                      </a:r>
                    </a:p>
                  </a:txBody>
                  <a:tcPr marL="71755" marR="71755" marT="36195" marB="17780">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200">
                          <a:solidFill>
                            <a:srgbClr val="202721"/>
                          </a:solidFill>
                          <a:effectLst/>
                          <a:latin typeface="Heebo" panose="00000500000000000000" pitchFamily="2" charset="-79"/>
                          <a:ea typeface="SimHei" panose="02010609060101010101" pitchFamily="49" charset="-122"/>
                          <a:cs typeface="Heebo" panose="00000500000000000000" pitchFamily="2" charset="-79"/>
                        </a:rPr>
                        <a:t>24 (70%)</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1316015255"/>
                  </a:ext>
                </a:extLst>
              </a:tr>
              <a:tr h="777053">
                <a:tc>
                  <a:txBody>
                    <a:bodyPr/>
                    <a:lstStyle/>
                    <a:p>
                      <a:pPr marL="0" algn="l" defTabSz="914400" rtl="0" eaLnBrk="1" latinLnBrk="0" hangingPunct="1">
                        <a:lnSpc>
                          <a:spcPct val="100000"/>
                        </a:lnSpc>
                        <a:spcAft>
                          <a:spcPts val="600"/>
                        </a:spcAft>
                      </a:pPr>
                      <a:r>
                        <a:rPr lang="en-GB" sz="1200" b="1"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Maintaining and supporting volunteers</a:t>
                      </a:r>
                    </a:p>
                    <a:p>
                      <a:pPr marL="171450" indent="-171450" algn="l" defTabSz="914400" rtl="0" eaLnBrk="1" latinLnBrk="0" hangingPunct="1">
                        <a:lnSpc>
                          <a:spcPct val="100000"/>
                        </a:lnSpc>
                        <a:spcAft>
                          <a:spcPts val="600"/>
                        </a:spcAft>
                        <a:buFont typeface="Arial" panose="020B0604020202020204" pitchFamily="34" charset="0"/>
                        <a:buChar char="•"/>
                      </a:pPr>
                      <a:r>
                        <a:rPr lang="en-GB" sz="1200"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particularly for organisations providing emergency food, along with two organisations focussed on community growing</a:t>
                      </a:r>
                    </a:p>
                    <a:p>
                      <a:pPr marL="171450" indent="-171450" algn="l" defTabSz="914400" rtl="0" eaLnBrk="1" latinLnBrk="0" hangingPunct="1">
                        <a:lnSpc>
                          <a:spcPct val="100000"/>
                        </a:lnSpc>
                        <a:spcAft>
                          <a:spcPts val="600"/>
                        </a:spcAft>
                        <a:buFont typeface="Arial" panose="020B0604020202020204" pitchFamily="34" charset="0"/>
                        <a:buChar char="•"/>
                      </a:pPr>
                      <a:r>
                        <a:rPr lang="en-GB" sz="1200"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level of volunteer </a:t>
                      </a: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fatigue experienced by emergency food providers is stark</a:t>
                      </a:r>
                    </a:p>
                  </a:txBody>
                  <a:tcPr marL="71755" marR="71755" marT="36195" marB="17780">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200">
                          <a:solidFill>
                            <a:srgbClr val="202721"/>
                          </a:solidFill>
                          <a:effectLst/>
                          <a:latin typeface="Heebo" panose="00000500000000000000" pitchFamily="2" charset="-79"/>
                          <a:ea typeface="SimHei" panose="02010609060101010101" pitchFamily="49" charset="-122"/>
                          <a:cs typeface="Heebo" panose="00000500000000000000" pitchFamily="2" charset="-79"/>
                        </a:rPr>
                        <a:t>8 (23%)</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2271654266"/>
                  </a:ext>
                </a:extLst>
              </a:tr>
              <a:tr h="965271">
                <a:tc>
                  <a:txBody>
                    <a:bodyPr/>
                    <a:lstStyle/>
                    <a:p>
                      <a:pPr marL="0" algn="l" defTabSz="914400" rtl="0" eaLnBrk="1" latinLnBrk="0" hangingPunct="1">
                        <a:lnSpc>
                          <a:spcPct val="100000"/>
                        </a:lnSpc>
                        <a:spcAft>
                          <a:spcPts val="600"/>
                        </a:spcAft>
                      </a:pPr>
                      <a:r>
                        <a:rPr lang="en-GB" sz="1200" b="1"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Lack of operational coordination (logistics, food supply, communications, etc)</a:t>
                      </a:r>
                    </a:p>
                    <a:p>
                      <a:pPr marL="171450" indent="-171450" algn="l" defTabSz="914400" rtl="0" eaLnBrk="1" latinLnBrk="0" hangingPunct="1">
                        <a:lnSpc>
                          <a:spcPct val="100000"/>
                        </a:lnSpc>
                        <a:spcAft>
                          <a:spcPts val="600"/>
                        </a:spcAft>
                        <a:buFont typeface="Arial" panose="020B0604020202020204" pitchFamily="34" charset="0"/>
                        <a:buChar char="•"/>
                      </a:pPr>
                      <a:r>
                        <a:rPr lang="en-GB" sz="1200"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recognised as a challenge among the larger and more mature organisations within our sample </a:t>
                      </a:r>
                    </a:p>
                    <a:p>
                      <a:pPr marL="171450" indent="-171450" algn="l" defTabSz="914400" rtl="0" eaLnBrk="1" latinLnBrk="0" hangingPunct="1">
                        <a:lnSpc>
                          <a:spcPct val="100000"/>
                        </a:lnSpc>
                        <a:spcAft>
                          <a:spcPts val="600"/>
                        </a:spcAft>
                        <a:buFont typeface="Arial" panose="020B0604020202020204" pitchFamily="34" charset="0"/>
                        <a:buChar char="•"/>
                      </a:pPr>
                      <a:r>
                        <a:rPr lang="en-GB" sz="1200"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Challenges </a:t>
                      </a: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include finding who to refer people on to for other types of support, addressing issues of food supply and finding people within the sector and in anchor institutions with whom to collaborate on specific issues</a:t>
                      </a:r>
                    </a:p>
                  </a:txBody>
                  <a:tcPr marL="71755" marR="71755" marT="36195" marB="17780">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200">
                          <a:solidFill>
                            <a:srgbClr val="202721"/>
                          </a:solidFill>
                          <a:effectLst/>
                          <a:latin typeface="Heebo" panose="00000500000000000000" pitchFamily="2" charset="-79"/>
                          <a:ea typeface="SimHei" panose="02010609060101010101" pitchFamily="49" charset="-122"/>
                          <a:cs typeface="Heebo" panose="00000500000000000000" pitchFamily="2" charset="-79"/>
                        </a:rPr>
                        <a:t>7 (21%)</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4186151329"/>
                  </a:ext>
                </a:extLst>
              </a:tr>
              <a:tr h="1188432">
                <a:tc>
                  <a:txBody>
                    <a:bodyPr/>
                    <a:lstStyle/>
                    <a:p>
                      <a:pPr marL="0" algn="l" defTabSz="914400" rtl="0" eaLnBrk="1" latinLnBrk="0" hangingPunct="1">
                        <a:lnSpc>
                          <a:spcPct val="100000"/>
                        </a:lnSpc>
                        <a:spcAft>
                          <a:spcPts val="600"/>
                        </a:spcAft>
                      </a:pPr>
                      <a:r>
                        <a:rPr lang="en-GB" sz="1200" b="1"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Wider support to people using services</a:t>
                      </a:r>
                    </a:p>
                    <a:p>
                      <a:pPr marL="171450" indent="-171450" algn="l" defTabSz="914400" rtl="0" eaLnBrk="1" latinLnBrk="0" hangingPunct="1">
                        <a:lnSpc>
                          <a:spcPct val="100000"/>
                        </a:lnSpc>
                        <a:spcAft>
                          <a:spcPts val="600"/>
                        </a:spcAft>
                        <a:buFont typeface="Arial" panose="020B0604020202020204" pitchFamily="34" charset="0"/>
                        <a:buChar char="•"/>
                      </a:pPr>
                      <a:r>
                        <a:rPr lang="en-GB" sz="1200"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Services are overwhelmingly delivered by volunteers, who feel ill equipped to help</a:t>
                      </a:r>
                    </a:p>
                    <a:p>
                      <a:pPr marL="171450" indent="-171450" algn="l" defTabSz="914400" rtl="0" eaLnBrk="1" latinLnBrk="0" hangingPunct="1">
                        <a:lnSpc>
                          <a:spcPct val="100000"/>
                        </a:lnSpc>
                        <a:spcAft>
                          <a:spcPts val="600"/>
                        </a:spcAft>
                        <a:buFont typeface="Arial" panose="020B0604020202020204" pitchFamily="34" charset="0"/>
                        <a:buChar char="•"/>
                      </a:pPr>
                      <a:r>
                        <a:rPr lang="en-GB" sz="1200" kern="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Organisations </a:t>
                      </a: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seek but cannot secure the support required by people coming to them for emergency food. In some cases, these are people that statutory agencies label as “hard to reach” – emergency food providers have this reach, but work in isolation.</a:t>
                      </a:r>
                    </a:p>
                  </a:txBody>
                  <a:tcPr marL="71755" marR="71755" marT="36195" marB="17780">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200" dirty="0">
                          <a:solidFill>
                            <a:srgbClr val="202721"/>
                          </a:solidFill>
                          <a:effectLst/>
                          <a:latin typeface="Heebo" panose="00000500000000000000" pitchFamily="2" charset="-79"/>
                          <a:ea typeface="SimHei" panose="02010609060101010101" pitchFamily="49" charset="-122"/>
                          <a:cs typeface="Heebo" panose="00000500000000000000" pitchFamily="2" charset="-79"/>
                        </a:rPr>
                        <a:t>7 (21%)</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592421879"/>
                  </a:ext>
                </a:extLst>
              </a:tr>
            </a:tbl>
          </a:graphicData>
        </a:graphic>
      </p:graphicFrame>
    </p:spTree>
    <p:extLst>
      <p:ext uri="{BB962C8B-B14F-4D97-AF65-F5344CB8AC3E}">
        <p14:creationId xmlns:p14="http://schemas.microsoft.com/office/powerpoint/2010/main" val="219865313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p:txBody>
          <a:bodyPr/>
          <a:lstStyle/>
          <a:p>
            <a:r>
              <a:rPr lang="en-GB" dirty="0"/>
              <a:t>Voluntary and Community Organisations - Challenges</a:t>
            </a:r>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p:txBody>
          <a:bodyPr/>
          <a:lstStyle/>
          <a:p>
            <a:fld id="{1B380CA8-D005-4374-9E21-56061D22F6FB}" type="slidenum">
              <a:rPr lang="en-GB" smtClean="0"/>
              <a:t>22</a:t>
            </a:fld>
            <a:endParaRPr lang="en-GB"/>
          </a:p>
        </p:txBody>
      </p:sp>
      <p:sp>
        <p:nvSpPr>
          <p:cNvPr id="6" name="TextBox 5">
            <a:extLst>
              <a:ext uri="{FF2B5EF4-FFF2-40B4-BE49-F238E27FC236}">
                <a16:creationId xmlns:a16="http://schemas.microsoft.com/office/drawing/2014/main" id="{187DA283-E7D8-43A8-827A-9461B2CD1245}"/>
              </a:ext>
            </a:extLst>
          </p:cNvPr>
          <p:cNvSpPr txBox="1"/>
          <p:nvPr/>
        </p:nvSpPr>
        <p:spPr>
          <a:xfrm>
            <a:off x="942109" y="1808163"/>
            <a:ext cx="10058400" cy="3608360"/>
          </a:xfrm>
          <a:prstGeom prst="rect">
            <a:avLst/>
          </a:prstGeom>
          <a:noFill/>
        </p:spPr>
        <p:txBody>
          <a:bodyPr wrap="square">
            <a:spAutoFit/>
          </a:bodyPr>
          <a:lstStyle/>
          <a:p>
            <a:pPr algn="ctr">
              <a:lnSpc>
                <a:spcPct val="110000"/>
              </a:lnSpc>
              <a:spcBef>
                <a:spcPts val="600"/>
              </a:spcBef>
              <a:spcAft>
                <a:spcPts val="1200"/>
              </a:spcAft>
            </a:pPr>
            <a:r>
              <a:rPr lang="en-GB" sz="2400" b="1" dirty="0">
                <a:solidFill>
                  <a:schemeClr val="accent1"/>
                </a:solidFill>
                <a:latin typeface="Calibri" panose="020F0502020204030204" pitchFamily="34" charset="0"/>
                <a:cs typeface="Times New Roman" panose="02020603050405020304" pitchFamily="18" charset="0"/>
              </a:rPr>
              <a:t>“We’re freezing. One of our bills was £1000 for running an oil heater.  We’ve no proper building.”</a:t>
            </a:r>
          </a:p>
          <a:p>
            <a:pPr algn="ctr">
              <a:lnSpc>
                <a:spcPct val="110000"/>
              </a:lnSpc>
              <a:spcBef>
                <a:spcPts val="600"/>
              </a:spcBef>
              <a:spcAft>
                <a:spcPts val="1200"/>
              </a:spcAft>
            </a:pPr>
            <a:r>
              <a:rPr lang="en-GB" sz="2400" b="1" dirty="0">
                <a:solidFill>
                  <a:schemeClr val="accent1"/>
                </a:solidFill>
                <a:latin typeface="Calibri" panose="020F0502020204030204" pitchFamily="34" charset="0"/>
                <a:cs typeface="Times New Roman" panose="02020603050405020304" pitchFamily="18" charset="0"/>
              </a:rPr>
              <a:t>“Our volunteers not trained in mental health and struggled with this.”</a:t>
            </a:r>
          </a:p>
          <a:p>
            <a:pPr algn="ctr">
              <a:lnSpc>
                <a:spcPct val="110000"/>
              </a:lnSpc>
              <a:spcBef>
                <a:spcPts val="600"/>
              </a:spcBef>
              <a:spcAft>
                <a:spcPts val="1200"/>
              </a:spcAft>
            </a:pPr>
            <a:r>
              <a:rPr lang="en-GB" sz="2400" b="1" dirty="0">
                <a:solidFill>
                  <a:schemeClr val="accent1"/>
                </a:solidFill>
                <a:latin typeface="Calibri" panose="020F0502020204030204" pitchFamily="34" charset="0"/>
                <a:cs typeface="Times New Roman" panose="02020603050405020304" pitchFamily="18" charset="0"/>
              </a:rPr>
              <a:t>“People in the community trying to access mental health support couldn't get any. There’s a lack of provision for people in extremely bad circumstances”</a:t>
            </a:r>
          </a:p>
          <a:p>
            <a:pPr algn="ctr">
              <a:lnSpc>
                <a:spcPct val="110000"/>
              </a:lnSpc>
              <a:spcBef>
                <a:spcPts val="600"/>
              </a:spcBef>
              <a:spcAft>
                <a:spcPts val="1200"/>
              </a:spcAft>
            </a:pPr>
            <a:r>
              <a:rPr lang="en-GB" sz="2400" b="1" dirty="0">
                <a:solidFill>
                  <a:schemeClr val="accent1"/>
                </a:solidFill>
                <a:latin typeface="Calibri" panose="020F0502020204030204" pitchFamily="34" charset="0"/>
                <a:cs typeface="Times New Roman" panose="02020603050405020304" pitchFamily="18" charset="0"/>
              </a:rPr>
              <a:t>“We can refer people to Citizens Advice, but they mostly don’t want to take that step.”</a:t>
            </a:r>
          </a:p>
        </p:txBody>
      </p:sp>
    </p:spTree>
    <p:extLst>
      <p:ext uri="{BB962C8B-B14F-4D97-AF65-F5344CB8AC3E}">
        <p14:creationId xmlns:p14="http://schemas.microsoft.com/office/powerpoint/2010/main" val="28788360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a:xfrm>
            <a:off x="541338" y="747713"/>
            <a:ext cx="11110912" cy="1060450"/>
          </a:xfrm>
        </p:spPr>
        <p:txBody>
          <a:bodyPr vert="horz" lIns="0" tIns="0" rIns="0" bIns="0" rtlCol="0" anchor="t">
            <a:normAutofit/>
          </a:bodyPr>
          <a:lstStyle/>
          <a:p>
            <a:r>
              <a:rPr lang="en-GB" dirty="0"/>
              <a:t>What does your organisation need to help maximise its impact?</a:t>
            </a:r>
          </a:p>
        </p:txBody>
      </p:sp>
      <p:sp>
        <p:nvSpPr>
          <p:cNvPr id="3" name="Content Placeholder 2">
            <a:extLst>
              <a:ext uri="{FF2B5EF4-FFF2-40B4-BE49-F238E27FC236}">
                <a16:creationId xmlns:a16="http://schemas.microsoft.com/office/drawing/2014/main" id="{BAD799E1-C2DC-40BA-A265-E4EE009F6A5B}"/>
              </a:ext>
            </a:extLst>
          </p:cNvPr>
          <p:cNvSpPr>
            <a:spLocks noGrp="1"/>
          </p:cNvSpPr>
          <p:nvPr>
            <p:ph idx="1"/>
          </p:nvPr>
        </p:nvSpPr>
        <p:spPr>
          <a:xfrm>
            <a:off x="541338" y="2312988"/>
            <a:ext cx="6398549" cy="3797300"/>
          </a:xfrm>
        </p:spPr>
        <p:txBody>
          <a:bodyPr vert="horz" lIns="0" tIns="0" rIns="0" bIns="0" rtlCol="0">
            <a:normAutofit/>
          </a:bodyPr>
          <a:lstStyle/>
          <a:p>
            <a:pPr lvl="1"/>
            <a:r>
              <a:rPr lang="en-GB" dirty="0"/>
              <a:t>Funding – the overwhelming issue</a:t>
            </a:r>
          </a:p>
          <a:p>
            <a:pPr lvl="1"/>
            <a:r>
              <a:rPr lang="en-GB" b="0" dirty="0"/>
              <a:t>Finding and supporting volunteers</a:t>
            </a:r>
          </a:p>
          <a:p>
            <a:pPr lvl="1"/>
            <a:r>
              <a:rPr lang="en-GB" b="0" dirty="0"/>
              <a:t>How to support people in crisis, beyond providing food</a:t>
            </a:r>
          </a:p>
          <a:p>
            <a:pPr lvl="1"/>
            <a:r>
              <a:rPr lang="en-GB" b="0" dirty="0"/>
              <a:t>Better partnership working from the Council and NHS</a:t>
            </a:r>
          </a:p>
          <a:p>
            <a:pPr lvl="1"/>
            <a:r>
              <a:rPr lang="en-GB" b="0" dirty="0"/>
              <a:t>Having a paid member of staff</a:t>
            </a:r>
          </a:p>
          <a:p>
            <a:pPr lvl="1"/>
            <a:r>
              <a:rPr lang="en-GB" b="0" dirty="0"/>
              <a:t>Being listened to</a:t>
            </a:r>
          </a:p>
          <a:p>
            <a:endParaRPr lang="en-GB" dirty="0"/>
          </a:p>
          <a:p>
            <a:endParaRPr lang="en-GB" dirty="0"/>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a:xfrm>
            <a:off x="11389658" y="6526801"/>
            <a:ext cx="262591" cy="223623"/>
          </a:xfrm>
        </p:spPr>
        <p:txBody>
          <a:bodyPr vert="horz" lIns="0" tIns="0" rIns="0" bIns="0" rtlCol="0" anchor="t">
            <a:normAutofit/>
          </a:bodyPr>
          <a:lstStyle/>
          <a:p>
            <a:pPr>
              <a:spcAft>
                <a:spcPts val="600"/>
              </a:spcAft>
            </a:pPr>
            <a:fld id="{1B380CA8-D005-4374-9E21-56061D22F6FB}" type="slidenum">
              <a:rPr lang="en-GB" smtClean="0"/>
              <a:pPr>
                <a:spcAft>
                  <a:spcPts val="600"/>
                </a:spcAft>
              </a:pPr>
              <a:t>23</a:t>
            </a:fld>
            <a:endParaRPr lang="en-GB"/>
          </a:p>
        </p:txBody>
      </p:sp>
      <p:sp>
        <p:nvSpPr>
          <p:cNvPr id="7" name="Text Placeholder 4">
            <a:extLst>
              <a:ext uri="{FF2B5EF4-FFF2-40B4-BE49-F238E27FC236}">
                <a16:creationId xmlns:a16="http://schemas.microsoft.com/office/drawing/2014/main" id="{943FB118-65D0-4507-80EA-184993B4F2C3}"/>
              </a:ext>
            </a:extLst>
          </p:cNvPr>
          <p:cNvSpPr txBox="1">
            <a:spLocks/>
          </p:cNvSpPr>
          <p:nvPr/>
        </p:nvSpPr>
        <p:spPr>
          <a:xfrm>
            <a:off x="541338" y="1808163"/>
            <a:ext cx="6398549" cy="504826"/>
          </a:xfrm>
          <a:prstGeom prst="rect">
            <a:avLst/>
          </a:prstGeom>
        </p:spPr>
        <p:txBody>
          <a:bodyPr vert="horz" lIns="0" tIns="0" rIns="0" bIns="0" rtlCol="0">
            <a:norm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2200" kern="1200">
                <a:solidFill>
                  <a:schemeClr val="accent3"/>
                </a:solidFill>
                <a:latin typeface="+mn-lt"/>
                <a:ea typeface="+mn-ea"/>
                <a:cs typeface="+mn-cs"/>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2pPr>
            <a:lvl3pPr marL="180000" indent="-180000" algn="l" defTabSz="914400" rtl="0" eaLnBrk="1" latinLnBrk="0" hangingPunct="1">
              <a:lnSpc>
                <a:spcPct val="110000"/>
              </a:lnSpc>
              <a:spcBef>
                <a:spcPts val="0"/>
              </a:spcBef>
              <a:spcAft>
                <a:spcPts val="600"/>
              </a:spcAft>
              <a:buClr>
                <a:schemeClr val="accent3"/>
              </a:buClr>
              <a:buFont typeface="Arial" panose="020B0604020202020204" pitchFamily="34" charset="0"/>
              <a:buChar char="•"/>
              <a:defRPr sz="1600" b="1" kern="1200">
                <a:solidFill>
                  <a:schemeClr val="tx2"/>
                </a:solidFill>
                <a:latin typeface="+mn-lt"/>
                <a:ea typeface="+mn-ea"/>
                <a:cs typeface="+mn-cs"/>
              </a:defRPr>
            </a:lvl3pPr>
            <a:lvl4pPr marL="360000" indent="-180000" algn="l" defTabSz="914400" rtl="0" eaLnBrk="1" latinLnBrk="0" hangingPunct="1">
              <a:lnSpc>
                <a:spcPct val="110000"/>
              </a:lnSpc>
              <a:spcBef>
                <a:spcPts val="0"/>
              </a:spcBef>
              <a:spcAft>
                <a:spcPts val="600"/>
              </a:spcAft>
              <a:buClr>
                <a:schemeClr val="accent1"/>
              </a:buClr>
              <a:buFont typeface="Heebo" panose="00000500000000000000" pitchFamily="2" charset="-79"/>
              <a:buChar char="–"/>
              <a:defRPr sz="1600" kern="1200">
                <a:solidFill>
                  <a:schemeClr val="tx2"/>
                </a:solidFill>
                <a:latin typeface="+mn-lt"/>
                <a:ea typeface="+mn-ea"/>
                <a:cs typeface="+mn-cs"/>
              </a:defRPr>
            </a:lvl4pPr>
            <a:lvl5pPr marL="540000" indent="-180000" algn="l" defTabSz="914400" rtl="0" eaLnBrk="1" latinLnBrk="0" hangingPunct="1">
              <a:lnSpc>
                <a:spcPct val="110000"/>
              </a:lnSpc>
              <a:spcBef>
                <a:spcPts val="0"/>
              </a:spcBef>
              <a:spcAft>
                <a:spcPts val="600"/>
              </a:spcAft>
              <a:buClr>
                <a:schemeClr val="accent1"/>
              </a:buClr>
              <a:buFont typeface="Heebo" panose="00000500000000000000" pitchFamily="2" charset="-79"/>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kern="1200">
                <a:latin typeface="+mn-lt"/>
                <a:ea typeface="+mn-ea"/>
                <a:cs typeface="+mn-cs"/>
              </a:rPr>
              <a:t>Voluntary and Community Sector Organisations</a:t>
            </a:r>
          </a:p>
        </p:txBody>
      </p:sp>
    </p:spTree>
    <p:extLst>
      <p:ext uri="{BB962C8B-B14F-4D97-AF65-F5344CB8AC3E}">
        <p14:creationId xmlns:p14="http://schemas.microsoft.com/office/powerpoint/2010/main" val="264759691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a:xfrm>
            <a:off x="541338" y="747713"/>
            <a:ext cx="11110912" cy="1060450"/>
          </a:xfrm>
        </p:spPr>
        <p:txBody>
          <a:bodyPr vert="horz" lIns="0" tIns="0" rIns="0" bIns="0" rtlCol="0" anchor="t">
            <a:normAutofit/>
          </a:bodyPr>
          <a:lstStyle/>
          <a:p>
            <a:r>
              <a:rPr lang="en-GB" dirty="0"/>
              <a:t>What does your organisation need to help maximise its impact?</a:t>
            </a:r>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a:xfrm>
            <a:off x="11389658" y="6526801"/>
            <a:ext cx="262591" cy="223623"/>
          </a:xfrm>
        </p:spPr>
        <p:txBody>
          <a:bodyPr vert="horz" lIns="0" tIns="0" rIns="0" bIns="0" rtlCol="0" anchor="t">
            <a:normAutofit/>
          </a:bodyPr>
          <a:lstStyle/>
          <a:p>
            <a:pPr>
              <a:spcAft>
                <a:spcPts val="600"/>
              </a:spcAft>
            </a:pPr>
            <a:fld id="{1B380CA8-D005-4374-9E21-56061D22F6FB}" type="slidenum">
              <a:rPr lang="en-GB" smtClean="0"/>
              <a:pPr>
                <a:spcAft>
                  <a:spcPts val="600"/>
                </a:spcAft>
              </a:pPr>
              <a:t>24</a:t>
            </a:fld>
            <a:endParaRPr lang="en-GB"/>
          </a:p>
        </p:txBody>
      </p:sp>
      <p:pic>
        <p:nvPicPr>
          <p:cNvPr id="14" name="Picture Placeholder 13" descr="A person standing next to a car&#10;&#10;Description automatically generated with medium confidence">
            <a:extLst>
              <a:ext uri="{FF2B5EF4-FFF2-40B4-BE49-F238E27FC236}">
                <a16:creationId xmlns:a16="http://schemas.microsoft.com/office/drawing/2014/main" id="{FDB4358A-F310-4FBF-8595-0F1AF66442D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2524" r="12524"/>
          <a:stretch>
            <a:fillRect/>
          </a:stretch>
        </p:blipFill>
        <p:spPr>
          <a:xfrm>
            <a:off x="8466498" y="2528888"/>
            <a:ext cx="2519363" cy="2520950"/>
          </a:xfrm>
        </p:spPr>
      </p:pic>
      <p:sp>
        <p:nvSpPr>
          <p:cNvPr id="9" name="TextBox 8">
            <a:extLst>
              <a:ext uri="{FF2B5EF4-FFF2-40B4-BE49-F238E27FC236}">
                <a16:creationId xmlns:a16="http://schemas.microsoft.com/office/drawing/2014/main" id="{0F3E2A7A-9E43-4BE9-BB5C-5C1BB6AD7DFD}"/>
              </a:ext>
            </a:extLst>
          </p:cNvPr>
          <p:cNvSpPr txBox="1"/>
          <p:nvPr/>
        </p:nvSpPr>
        <p:spPr>
          <a:xfrm>
            <a:off x="942109" y="1808163"/>
            <a:ext cx="6858000" cy="3552960"/>
          </a:xfrm>
          <a:prstGeom prst="rect">
            <a:avLst/>
          </a:prstGeom>
          <a:noFill/>
        </p:spPr>
        <p:txBody>
          <a:bodyPr wrap="square">
            <a:spAutoFit/>
          </a:bodyPr>
          <a:lstStyle/>
          <a:p>
            <a:pPr algn="ctr">
              <a:lnSpc>
                <a:spcPct val="110000"/>
              </a:lnSpc>
              <a:spcBef>
                <a:spcPts val="600"/>
              </a:spcBef>
              <a:spcAft>
                <a:spcPts val="1200"/>
              </a:spcAft>
            </a:pPr>
            <a:r>
              <a:rPr lang="en-GB" sz="2400" b="1" dirty="0">
                <a:solidFill>
                  <a:schemeClr val="accent1"/>
                </a:solidFill>
                <a:latin typeface="Calibri" panose="020F0502020204030204" pitchFamily="34" charset="0"/>
                <a:cs typeface="Times New Roman" panose="02020603050405020304" pitchFamily="18" charset="0"/>
              </a:rPr>
              <a:t>“We’re a well-supported group locally, but the service is run by me and six volunteers and we all work and all have families too. If this service has to be a permanent solution it needs an employed person to do it.”  </a:t>
            </a:r>
          </a:p>
          <a:p>
            <a:pPr algn="ctr">
              <a:lnSpc>
                <a:spcPct val="110000"/>
              </a:lnSpc>
              <a:spcBef>
                <a:spcPts val="600"/>
              </a:spcBef>
              <a:spcAft>
                <a:spcPts val="1200"/>
              </a:spcAft>
            </a:pPr>
            <a:r>
              <a:rPr lang="en-GB" sz="2400" b="1" dirty="0">
                <a:solidFill>
                  <a:schemeClr val="accent1"/>
                </a:solidFill>
                <a:latin typeface="Calibri" panose="020F0502020204030204" pitchFamily="34" charset="0"/>
                <a:cs typeface="Times New Roman" panose="02020603050405020304" pitchFamily="18" charset="0"/>
              </a:rPr>
              <a:t>“Training so we can properly help people ourselves where they are already engaged.  Suicide training – mental health first aid.”</a:t>
            </a:r>
          </a:p>
        </p:txBody>
      </p:sp>
    </p:spTree>
    <p:extLst>
      <p:ext uri="{BB962C8B-B14F-4D97-AF65-F5344CB8AC3E}">
        <p14:creationId xmlns:p14="http://schemas.microsoft.com/office/powerpoint/2010/main" val="143191432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p:txBody>
          <a:bodyPr/>
          <a:lstStyle/>
          <a:p>
            <a:r>
              <a:rPr lang="en-GB" dirty="0"/>
              <a:t>What is needed in your area to create a better, fairer food system?</a:t>
            </a:r>
          </a:p>
        </p:txBody>
      </p:sp>
      <p:sp>
        <p:nvSpPr>
          <p:cNvPr id="3" name="Content Placeholder 2">
            <a:extLst>
              <a:ext uri="{FF2B5EF4-FFF2-40B4-BE49-F238E27FC236}">
                <a16:creationId xmlns:a16="http://schemas.microsoft.com/office/drawing/2014/main" id="{BAD799E1-C2DC-40BA-A265-E4EE009F6A5B}"/>
              </a:ext>
            </a:extLst>
          </p:cNvPr>
          <p:cNvSpPr>
            <a:spLocks noGrp="1"/>
          </p:cNvSpPr>
          <p:nvPr>
            <p:ph sz="half" idx="1"/>
          </p:nvPr>
        </p:nvSpPr>
        <p:spPr>
          <a:xfrm>
            <a:off x="645952" y="2312988"/>
            <a:ext cx="10041622" cy="3797299"/>
          </a:xfrm>
        </p:spPr>
        <p:txBody>
          <a:bodyPr/>
          <a:lstStyle/>
          <a:p>
            <a:pPr lvl="1"/>
            <a:r>
              <a:rPr lang="en-GB" b="0" dirty="0"/>
              <a:t>Focus on the strengths of local organisations</a:t>
            </a:r>
          </a:p>
          <a:p>
            <a:pPr lvl="3"/>
            <a:r>
              <a:rPr lang="en-GB" b="1" dirty="0">
                <a:solidFill>
                  <a:schemeClr val="accent1"/>
                </a:solidFill>
              </a:rPr>
              <a:t>“Mobilising hyper local networks is key as well as regional support systems, a whole system approach.”</a:t>
            </a:r>
          </a:p>
          <a:p>
            <a:pPr lvl="3"/>
            <a:r>
              <a:rPr lang="en-GB" b="1" dirty="0">
                <a:solidFill>
                  <a:schemeClr val="accent1"/>
                </a:solidFill>
              </a:rPr>
              <a:t>“It needs to be a more local level message from local community members who are accepted locally.”</a:t>
            </a:r>
          </a:p>
          <a:p>
            <a:pPr lvl="1"/>
            <a:r>
              <a:rPr lang="en-GB" b="0" dirty="0"/>
              <a:t>A network or hub for sharing knowledge and assets, more partnership working</a:t>
            </a:r>
          </a:p>
          <a:p>
            <a:pPr lvl="1"/>
            <a:r>
              <a:rPr lang="en-GB" b="0" dirty="0"/>
              <a:t>Address poverty </a:t>
            </a:r>
          </a:p>
          <a:p>
            <a:pPr lvl="1"/>
            <a:r>
              <a:rPr lang="en-GB" b="0" dirty="0"/>
              <a:t>Education and skills</a:t>
            </a:r>
          </a:p>
          <a:p>
            <a:pPr lvl="1"/>
            <a:r>
              <a:rPr lang="en-GB" b="0" dirty="0"/>
              <a:t>Community kitchens - for access to equipment, batch cooking, teaching </a:t>
            </a:r>
          </a:p>
          <a:p>
            <a:pPr lvl="1"/>
            <a:r>
              <a:rPr lang="en-GB" b="0" dirty="0"/>
              <a:t>Healthy food within food banks </a:t>
            </a:r>
          </a:p>
          <a:p>
            <a:pPr lvl="1"/>
            <a:r>
              <a:rPr lang="en-GB" b="0" dirty="0"/>
              <a:t>Transport </a:t>
            </a:r>
          </a:p>
          <a:p>
            <a:pPr lvl="3"/>
            <a:endParaRPr lang="en-GB" dirty="0"/>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p:txBody>
          <a:bodyPr/>
          <a:lstStyle/>
          <a:p>
            <a:fld id="{1B380CA8-D005-4374-9E21-56061D22F6FB}" type="slidenum">
              <a:rPr lang="en-GB" smtClean="0"/>
              <a:t>25</a:t>
            </a:fld>
            <a:endParaRPr lang="en-GB"/>
          </a:p>
        </p:txBody>
      </p:sp>
      <p:sp>
        <p:nvSpPr>
          <p:cNvPr id="13" name="Text Placeholder 4">
            <a:extLst>
              <a:ext uri="{FF2B5EF4-FFF2-40B4-BE49-F238E27FC236}">
                <a16:creationId xmlns:a16="http://schemas.microsoft.com/office/drawing/2014/main" id="{9BF5454A-4E67-48DD-8F7F-800F25EC4384}"/>
              </a:ext>
            </a:extLst>
          </p:cNvPr>
          <p:cNvSpPr>
            <a:spLocks noGrp="1"/>
          </p:cNvSpPr>
          <p:nvPr>
            <p:ph type="body" sz="quarter" idx="13"/>
          </p:nvPr>
        </p:nvSpPr>
        <p:spPr>
          <a:xfrm>
            <a:off x="541337" y="1808163"/>
            <a:ext cx="7450661" cy="504825"/>
          </a:xfrm>
        </p:spPr>
        <p:txBody>
          <a:bodyPr/>
          <a:lstStyle/>
          <a:p>
            <a:r>
              <a:rPr lang="en-GB" dirty="0"/>
              <a:t>Voluntary and Community Sector Organisations</a:t>
            </a:r>
          </a:p>
        </p:txBody>
      </p:sp>
    </p:spTree>
    <p:extLst>
      <p:ext uri="{BB962C8B-B14F-4D97-AF65-F5344CB8AC3E}">
        <p14:creationId xmlns:p14="http://schemas.microsoft.com/office/powerpoint/2010/main" val="82266690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09E5-D1D0-4DD8-B8E7-76787DCF7F6E}"/>
              </a:ext>
            </a:extLst>
          </p:cNvPr>
          <p:cNvSpPr>
            <a:spLocks noGrp="1"/>
          </p:cNvSpPr>
          <p:nvPr>
            <p:ph type="ctrTitle"/>
          </p:nvPr>
        </p:nvSpPr>
        <p:spPr/>
        <p:txBody>
          <a:bodyPr/>
          <a:lstStyle/>
          <a:p>
            <a:r>
              <a:rPr lang="en-GB" dirty="0"/>
              <a:t>Sustainable Food Places</a:t>
            </a:r>
          </a:p>
        </p:txBody>
      </p:sp>
      <p:sp>
        <p:nvSpPr>
          <p:cNvPr id="3" name="Subtitle 2">
            <a:extLst>
              <a:ext uri="{FF2B5EF4-FFF2-40B4-BE49-F238E27FC236}">
                <a16:creationId xmlns:a16="http://schemas.microsoft.com/office/drawing/2014/main" id="{8AE5946E-EF10-4682-BBBF-0979AC263E47}"/>
              </a:ext>
            </a:extLst>
          </p:cNvPr>
          <p:cNvSpPr>
            <a:spLocks noGrp="1"/>
          </p:cNvSpPr>
          <p:nvPr>
            <p:ph type="subTitle" idx="1"/>
          </p:nvPr>
        </p:nvSpPr>
        <p:spPr/>
        <p:txBody>
          <a:bodyPr/>
          <a:lstStyle/>
          <a:p>
            <a:r>
              <a:rPr lang="en-GB" dirty="0"/>
              <a:t>Key issues for Forth Valley</a:t>
            </a:r>
          </a:p>
        </p:txBody>
      </p:sp>
      <p:pic>
        <p:nvPicPr>
          <p:cNvPr id="7" name="Picture Placeholder 6" descr="Diagram&#10;&#10;Description automatically generated">
            <a:extLst>
              <a:ext uri="{FF2B5EF4-FFF2-40B4-BE49-F238E27FC236}">
                <a16:creationId xmlns:a16="http://schemas.microsoft.com/office/drawing/2014/main" id="{1A750E13-6D78-4C6A-88D2-35A107A66C8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286" r="13286"/>
          <a:stretch>
            <a:fillRect/>
          </a:stretch>
        </p:blipFill>
        <p:spPr/>
      </p:pic>
      <p:sp>
        <p:nvSpPr>
          <p:cNvPr id="5" name="Slide Number Placeholder 4">
            <a:extLst>
              <a:ext uri="{FF2B5EF4-FFF2-40B4-BE49-F238E27FC236}">
                <a16:creationId xmlns:a16="http://schemas.microsoft.com/office/drawing/2014/main" id="{619928A7-4454-4798-8A9A-8CA942448C07}"/>
              </a:ext>
            </a:extLst>
          </p:cNvPr>
          <p:cNvSpPr>
            <a:spLocks noGrp="1"/>
          </p:cNvSpPr>
          <p:nvPr>
            <p:ph type="sldNum" sz="quarter" idx="12"/>
          </p:nvPr>
        </p:nvSpPr>
        <p:spPr/>
        <p:txBody>
          <a:bodyPr/>
          <a:lstStyle/>
          <a:p>
            <a:fld id="{1B380CA8-D005-4374-9E21-56061D22F6FB}" type="slidenum">
              <a:rPr lang="en-GB" smtClean="0"/>
              <a:t>26</a:t>
            </a:fld>
            <a:endParaRPr lang="en-GB"/>
          </a:p>
        </p:txBody>
      </p:sp>
    </p:spTree>
    <p:extLst>
      <p:ext uri="{BB962C8B-B14F-4D97-AF65-F5344CB8AC3E}">
        <p14:creationId xmlns:p14="http://schemas.microsoft.com/office/powerpoint/2010/main" val="152936681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EA95-AD71-419D-95D2-9529F54A9A49}"/>
              </a:ext>
            </a:extLst>
          </p:cNvPr>
          <p:cNvSpPr>
            <a:spLocks noGrp="1"/>
          </p:cNvSpPr>
          <p:nvPr>
            <p:ph type="title"/>
          </p:nvPr>
        </p:nvSpPr>
        <p:spPr>
          <a:xfrm>
            <a:off x="541338" y="747713"/>
            <a:ext cx="11110912" cy="1060450"/>
          </a:xfrm>
        </p:spPr>
        <p:txBody>
          <a:bodyPr anchor="t">
            <a:normAutofit/>
          </a:bodyPr>
          <a:lstStyle/>
          <a:p>
            <a:r>
              <a:rPr lang="en-GB" dirty="0"/>
              <a:t>A Strategic and Collaborative Approach</a:t>
            </a:r>
          </a:p>
        </p:txBody>
      </p:sp>
      <p:sp>
        <p:nvSpPr>
          <p:cNvPr id="3" name="Content Placeholder 2">
            <a:extLst>
              <a:ext uri="{FF2B5EF4-FFF2-40B4-BE49-F238E27FC236}">
                <a16:creationId xmlns:a16="http://schemas.microsoft.com/office/drawing/2014/main" id="{8DD45348-F219-46B3-A894-6D57594950D9}"/>
              </a:ext>
            </a:extLst>
          </p:cNvPr>
          <p:cNvSpPr>
            <a:spLocks noGrp="1"/>
          </p:cNvSpPr>
          <p:nvPr>
            <p:ph idx="1"/>
          </p:nvPr>
        </p:nvSpPr>
        <p:spPr>
          <a:xfrm>
            <a:off x="541338" y="2312988"/>
            <a:ext cx="6785292" cy="3797300"/>
          </a:xfrm>
        </p:spPr>
        <p:txBody>
          <a:bodyPr>
            <a:normAutofit/>
          </a:bodyPr>
          <a:lstStyle/>
          <a:p>
            <a:r>
              <a:rPr lang="en-GB" dirty="0"/>
              <a:t>Work being done at local authority level</a:t>
            </a:r>
          </a:p>
          <a:p>
            <a:r>
              <a:rPr lang="en-GB" dirty="0"/>
              <a:t>Organisations have a wealth of skills, experience and assets and an appetite to share these</a:t>
            </a:r>
          </a:p>
          <a:p>
            <a:r>
              <a:rPr lang="en-GB" dirty="0"/>
              <a:t>Organisations need support to secure resources of all sorts – funding, staff, volunteers, infrastructure</a:t>
            </a:r>
          </a:p>
          <a:p>
            <a:r>
              <a:rPr lang="en-GB" dirty="0"/>
              <a:t>An evidenced need for a networked ‘system’ to allow collaboration across Forth Valley</a:t>
            </a:r>
          </a:p>
          <a:p>
            <a:pPr lvl="3"/>
            <a:endParaRPr lang="en-GB" dirty="0"/>
          </a:p>
        </p:txBody>
      </p:sp>
      <p:sp>
        <p:nvSpPr>
          <p:cNvPr id="12" name="Slide Number Placeholder 11">
            <a:extLst>
              <a:ext uri="{FF2B5EF4-FFF2-40B4-BE49-F238E27FC236}">
                <a16:creationId xmlns:a16="http://schemas.microsoft.com/office/drawing/2014/main" id="{9F08D45F-5CBB-4907-BC2A-7C8AA419870C}"/>
              </a:ext>
            </a:extLst>
          </p:cNvPr>
          <p:cNvSpPr>
            <a:spLocks noGrp="1"/>
          </p:cNvSpPr>
          <p:nvPr>
            <p:ph type="sldNum" sz="quarter" idx="12"/>
          </p:nvPr>
        </p:nvSpPr>
        <p:spPr>
          <a:xfrm>
            <a:off x="11389658" y="6526801"/>
            <a:ext cx="262591" cy="223623"/>
          </a:xfrm>
        </p:spPr>
        <p:txBody>
          <a:bodyPr anchor="t">
            <a:normAutofit/>
          </a:bodyPr>
          <a:lstStyle/>
          <a:p>
            <a:pPr>
              <a:spcAft>
                <a:spcPts val="600"/>
              </a:spcAft>
            </a:pPr>
            <a:fld id="{1B380CA8-D005-4374-9E21-56061D22F6FB}" type="slidenum">
              <a:rPr lang="en-GB" smtClean="0"/>
              <a:pPr>
                <a:spcAft>
                  <a:spcPts val="600"/>
                </a:spcAft>
              </a:pPr>
              <a:t>27</a:t>
            </a:fld>
            <a:endParaRPr lang="en-GB"/>
          </a:p>
        </p:txBody>
      </p:sp>
      <p:pic>
        <p:nvPicPr>
          <p:cNvPr id="8" name="Picture Placeholder 7" descr="Graphical user interface, text, application&#10;&#10;Description automatically generated">
            <a:extLst>
              <a:ext uri="{FF2B5EF4-FFF2-40B4-BE49-F238E27FC236}">
                <a16:creationId xmlns:a16="http://schemas.microsoft.com/office/drawing/2014/main" id="{7245517C-E03E-485D-99D8-2CF758E4119F}"/>
              </a:ext>
            </a:extLst>
          </p:cNvPr>
          <p:cNvPicPr>
            <a:picLocks noGrp="1" noChangeAspect="1"/>
          </p:cNvPicPr>
          <p:nvPr>
            <p:ph idx="16"/>
          </p:nvPr>
        </p:nvPicPr>
        <p:blipFill>
          <a:blip r:embed="rId2">
            <a:extLst>
              <a:ext uri="{28A0092B-C50C-407E-A947-70E740481C1C}">
                <a14:useLocalDpi xmlns:a14="http://schemas.microsoft.com/office/drawing/2010/main" val="0"/>
              </a:ext>
            </a:extLst>
          </a:blip>
          <a:stretch>
            <a:fillRect/>
          </a:stretch>
        </p:blipFill>
        <p:spPr>
          <a:xfrm>
            <a:off x="8032662" y="2598388"/>
            <a:ext cx="3618000" cy="1374840"/>
          </a:xfrm>
          <a:noFill/>
        </p:spPr>
      </p:pic>
    </p:spTree>
    <p:extLst>
      <p:ext uri="{BB962C8B-B14F-4D97-AF65-F5344CB8AC3E}">
        <p14:creationId xmlns:p14="http://schemas.microsoft.com/office/powerpoint/2010/main" val="319328652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EA95-AD71-419D-95D2-9529F54A9A49}"/>
              </a:ext>
            </a:extLst>
          </p:cNvPr>
          <p:cNvSpPr>
            <a:spLocks noGrp="1"/>
          </p:cNvSpPr>
          <p:nvPr>
            <p:ph type="title"/>
          </p:nvPr>
        </p:nvSpPr>
        <p:spPr>
          <a:xfrm>
            <a:off x="541338" y="747713"/>
            <a:ext cx="11110912" cy="1060450"/>
          </a:xfrm>
        </p:spPr>
        <p:txBody>
          <a:bodyPr anchor="t">
            <a:normAutofit/>
          </a:bodyPr>
          <a:lstStyle/>
          <a:p>
            <a:r>
              <a:rPr lang="en-GB" dirty="0"/>
              <a:t>Building public awareness, active food citizenship and a local good food movement</a:t>
            </a:r>
          </a:p>
        </p:txBody>
      </p:sp>
      <p:sp>
        <p:nvSpPr>
          <p:cNvPr id="3" name="Content Placeholder 2">
            <a:extLst>
              <a:ext uri="{FF2B5EF4-FFF2-40B4-BE49-F238E27FC236}">
                <a16:creationId xmlns:a16="http://schemas.microsoft.com/office/drawing/2014/main" id="{8DD45348-F219-46B3-A894-6D57594950D9}"/>
              </a:ext>
            </a:extLst>
          </p:cNvPr>
          <p:cNvSpPr>
            <a:spLocks noGrp="1"/>
          </p:cNvSpPr>
          <p:nvPr>
            <p:ph idx="1"/>
          </p:nvPr>
        </p:nvSpPr>
        <p:spPr>
          <a:xfrm>
            <a:off x="541338" y="2530158"/>
            <a:ext cx="6476682" cy="2361882"/>
          </a:xfrm>
        </p:spPr>
        <p:txBody>
          <a:bodyPr>
            <a:normAutofit/>
          </a:bodyPr>
          <a:lstStyle/>
          <a:p>
            <a:r>
              <a:rPr lang="en-GB" dirty="0"/>
              <a:t>Map demonstrates large amounts of work being delivered by a vibrant and committed voluntary and community sector</a:t>
            </a:r>
          </a:p>
          <a:p>
            <a:r>
              <a:rPr lang="en-GB" dirty="0"/>
              <a:t>NHS public health resources working across Forth Valley, in partnership with voluntary and community organisations</a:t>
            </a:r>
          </a:p>
          <a:p>
            <a:r>
              <a:rPr lang="en-GB" dirty="0"/>
              <a:t>Local authorities are working hard, in different ways. All contributing to public awareness and citizenship. Differing objectives and stages within and between local authorities</a:t>
            </a:r>
          </a:p>
          <a:p>
            <a:pPr lvl="3"/>
            <a:endParaRPr lang="en-GB" dirty="0"/>
          </a:p>
        </p:txBody>
      </p:sp>
      <p:sp>
        <p:nvSpPr>
          <p:cNvPr id="12" name="Slide Number Placeholder 11">
            <a:extLst>
              <a:ext uri="{FF2B5EF4-FFF2-40B4-BE49-F238E27FC236}">
                <a16:creationId xmlns:a16="http://schemas.microsoft.com/office/drawing/2014/main" id="{9F08D45F-5CBB-4907-BC2A-7C8AA419870C}"/>
              </a:ext>
            </a:extLst>
          </p:cNvPr>
          <p:cNvSpPr>
            <a:spLocks noGrp="1"/>
          </p:cNvSpPr>
          <p:nvPr>
            <p:ph type="sldNum" sz="quarter" idx="12"/>
          </p:nvPr>
        </p:nvSpPr>
        <p:spPr>
          <a:xfrm>
            <a:off x="11389658" y="6526801"/>
            <a:ext cx="262591" cy="223623"/>
          </a:xfrm>
        </p:spPr>
        <p:txBody>
          <a:bodyPr anchor="t">
            <a:normAutofit/>
          </a:bodyPr>
          <a:lstStyle/>
          <a:p>
            <a:pPr>
              <a:spcAft>
                <a:spcPts val="600"/>
              </a:spcAft>
            </a:pPr>
            <a:fld id="{1B380CA8-D005-4374-9E21-56061D22F6FB}" type="slidenum">
              <a:rPr lang="en-GB" smtClean="0"/>
              <a:pPr>
                <a:spcAft>
                  <a:spcPts val="600"/>
                </a:spcAft>
              </a:pPr>
              <a:t>28</a:t>
            </a:fld>
            <a:endParaRPr lang="en-GB"/>
          </a:p>
        </p:txBody>
      </p:sp>
      <p:pic>
        <p:nvPicPr>
          <p:cNvPr id="8" name="Picture Placeholder 7" descr="Graphical user interface, application&#10;&#10;Description automatically generated">
            <a:extLst>
              <a:ext uri="{FF2B5EF4-FFF2-40B4-BE49-F238E27FC236}">
                <a16:creationId xmlns:a16="http://schemas.microsoft.com/office/drawing/2014/main" id="{D408EBD2-BB0E-43E6-B946-B1F8C5217A7A}"/>
              </a:ext>
            </a:extLst>
          </p:cNvPr>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7902953" y="2892136"/>
            <a:ext cx="3618000" cy="1275345"/>
          </a:xfrm>
          <a:noFill/>
        </p:spPr>
      </p:pic>
    </p:spTree>
    <p:extLst>
      <p:ext uri="{BB962C8B-B14F-4D97-AF65-F5344CB8AC3E}">
        <p14:creationId xmlns:p14="http://schemas.microsoft.com/office/powerpoint/2010/main" val="318889132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EA95-AD71-419D-95D2-9529F54A9A49}"/>
              </a:ext>
            </a:extLst>
          </p:cNvPr>
          <p:cNvSpPr>
            <a:spLocks noGrp="1"/>
          </p:cNvSpPr>
          <p:nvPr>
            <p:ph type="title"/>
          </p:nvPr>
        </p:nvSpPr>
        <p:spPr>
          <a:xfrm>
            <a:off x="541338" y="747713"/>
            <a:ext cx="11110912" cy="1060450"/>
          </a:xfrm>
        </p:spPr>
        <p:txBody>
          <a:bodyPr anchor="t">
            <a:normAutofit/>
          </a:bodyPr>
          <a:lstStyle/>
          <a:p>
            <a:r>
              <a:rPr lang="en-GB" dirty="0"/>
              <a:t>Tackling food poverty, diet related ill-health and access to affordable healthy food</a:t>
            </a:r>
          </a:p>
        </p:txBody>
      </p:sp>
      <p:sp>
        <p:nvSpPr>
          <p:cNvPr id="3" name="Content Placeholder 2">
            <a:extLst>
              <a:ext uri="{FF2B5EF4-FFF2-40B4-BE49-F238E27FC236}">
                <a16:creationId xmlns:a16="http://schemas.microsoft.com/office/drawing/2014/main" id="{8DD45348-F219-46B3-A894-6D57594950D9}"/>
              </a:ext>
            </a:extLst>
          </p:cNvPr>
          <p:cNvSpPr>
            <a:spLocks noGrp="1"/>
          </p:cNvSpPr>
          <p:nvPr>
            <p:ph idx="1"/>
          </p:nvPr>
        </p:nvSpPr>
        <p:spPr>
          <a:xfrm>
            <a:off x="541338" y="3110866"/>
            <a:ext cx="6613842" cy="1938972"/>
          </a:xfrm>
        </p:spPr>
        <p:txBody>
          <a:bodyPr>
            <a:normAutofit/>
          </a:bodyPr>
          <a:lstStyle/>
          <a:p>
            <a:r>
              <a:rPr lang="en-GB" dirty="0"/>
              <a:t>62 voluntary and community organisations working on this across Forth Valley, often working together to address local challenges</a:t>
            </a:r>
          </a:p>
          <a:p>
            <a:r>
              <a:rPr lang="en-GB" dirty="0"/>
              <a:t>NHS public health resources </a:t>
            </a:r>
          </a:p>
          <a:p>
            <a:r>
              <a:rPr lang="en-GB" dirty="0"/>
              <a:t>Local authority support provided, especially during COVID </a:t>
            </a:r>
          </a:p>
          <a:p>
            <a:r>
              <a:rPr lang="en-GB" dirty="0"/>
              <a:t>These resources and assets are disparate and uncoordinated</a:t>
            </a:r>
          </a:p>
          <a:p>
            <a:pPr lvl="3"/>
            <a:endParaRPr lang="en-GB" dirty="0"/>
          </a:p>
        </p:txBody>
      </p:sp>
      <p:sp>
        <p:nvSpPr>
          <p:cNvPr id="12" name="Slide Number Placeholder 11">
            <a:extLst>
              <a:ext uri="{FF2B5EF4-FFF2-40B4-BE49-F238E27FC236}">
                <a16:creationId xmlns:a16="http://schemas.microsoft.com/office/drawing/2014/main" id="{9F08D45F-5CBB-4907-BC2A-7C8AA419870C}"/>
              </a:ext>
            </a:extLst>
          </p:cNvPr>
          <p:cNvSpPr>
            <a:spLocks noGrp="1"/>
          </p:cNvSpPr>
          <p:nvPr>
            <p:ph type="sldNum" sz="quarter" idx="12"/>
          </p:nvPr>
        </p:nvSpPr>
        <p:spPr>
          <a:xfrm>
            <a:off x="11389658" y="6526801"/>
            <a:ext cx="262591" cy="223623"/>
          </a:xfrm>
        </p:spPr>
        <p:txBody>
          <a:bodyPr anchor="t">
            <a:normAutofit/>
          </a:bodyPr>
          <a:lstStyle/>
          <a:p>
            <a:pPr>
              <a:spcAft>
                <a:spcPts val="600"/>
              </a:spcAft>
            </a:pPr>
            <a:fld id="{1B380CA8-D005-4374-9E21-56061D22F6FB}" type="slidenum">
              <a:rPr lang="en-GB" smtClean="0"/>
              <a:pPr>
                <a:spcAft>
                  <a:spcPts val="600"/>
                </a:spcAft>
              </a:pPr>
              <a:t>29</a:t>
            </a:fld>
            <a:endParaRPr lang="en-GB"/>
          </a:p>
        </p:txBody>
      </p:sp>
      <p:pic>
        <p:nvPicPr>
          <p:cNvPr id="8" name="Picture Placeholder 7" descr="Graphical user interface, application&#10;&#10;Description automatically generated with medium confidence">
            <a:extLst>
              <a:ext uri="{FF2B5EF4-FFF2-40B4-BE49-F238E27FC236}">
                <a16:creationId xmlns:a16="http://schemas.microsoft.com/office/drawing/2014/main" id="{0EC469AD-A0C3-4A82-9F61-BC71544CEE13}"/>
              </a:ext>
            </a:extLst>
          </p:cNvPr>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7902953" y="3110866"/>
            <a:ext cx="3618000" cy="1293435"/>
          </a:xfrm>
          <a:noFill/>
        </p:spPr>
      </p:pic>
    </p:spTree>
    <p:extLst>
      <p:ext uri="{BB962C8B-B14F-4D97-AF65-F5344CB8AC3E}">
        <p14:creationId xmlns:p14="http://schemas.microsoft.com/office/powerpoint/2010/main" val="34797334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EA95-AD71-419D-95D2-9529F54A9A49}"/>
              </a:ext>
            </a:extLst>
          </p:cNvPr>
          <p:cNvSpPr>
            <a:spLocks noGrp="1"/>
          </p:cNvSpPr>
          <p:nvPr>
            <p:ph type="title"/>
          </p:nvPr>
        </p:nvSpPr>
        <p:spPr/>
        <p:txBody>
          <a:bodyPr/>
          <a:lstStyle/>
          <a:p>
            <a:r>
              <a:rPr lang="en-GB" dirty="0"/>
              <a:t>Aims</a:t>
            </a:r>
          </a:p>
        </p:txBody>
      </p:sp>
      <p:sp>
        <p:nvSpPr>
          <p:cNvPr id="3" name="Content Placeholder 2">
            <a:extLst>
              <a:ext uri="{FF2B5EF4-FFF2-40B4-BE49-F238E27FC236}">
                <a16:creationId xmlns:a16="http://schemas.microsoft.com/office/drawing/2014/main" id="{8DD45348-F219-46B3-A894-6D57594950D9}"/>
              </a:ext>
            </a:extLst>
          </p:cNvPr>
          <p:cNvSpPr>
            <a:spLocks noGrp="1"/>
          </p:cNvSpPr>
          <p:nvPr>
            <p:ph idx="1"/>
          </p:nvPr>
        </p:nvSpPr>
        <p:spPr>
          <a:xfrm>
            <a:off x="541336" y="2665253"/>
            <a:ext cx="9787407" cy="2848688"/>
          </a:xfrm>
        </p:spPr>
        <p:txBody>
          <a:bodyPr/>
          <a:lstStyle/>
          <a:p>
            <a:pPr lvl="2"/>
            <a:r>
              <a:rPr lang="en-GB" sz="1800" b="0" dirty="0"/>
              <a:t>Broaden current understanding of local context and food culture, including mapping of provision against Sustainable Food Places themes</a:t>
            </a:r>
          </a:p>
          <a:p>
            <a:pPr lvl="2"/>
            <a:r>
              <a:rPr lang="en-GB" sz="1800" b="0" dirty="0"/>
              <a:t>Explore perspectives of need in relation to food security and facilitate participation and representation of partners</a:t>
            </a:r>
          </a:p>
          <a:p>
            <a:pPr lvl="2"/>
            <a:r>
              <a:rPr lang="en-GB" sz="1800" b="0" dirty="0"/>
              <a:t>Make recommendations to support a more sustainable and collective approach to addressing food insecurity in Forth Valley</a:t>
            </a:r>
          </a:p>
        </p:txBody>
      </p:sp>
      <p:sp>
        <p:nvSpPr>
          <p:cNvPr id="7" name="Slide Number Placeholder 6">
            <a:extLst>
              <a:ext uri="{FF2B5EF4-FFF2-40B4-BE49-F238E27FC236}">
                <a16:creationId xmlns:a16="http://schemas.microsoft.com/office/drawing/2014/main" id="{905DAE05-FF0F-4C8C-A377-CF2312A34181}"/>
              </a:ext>
            </a:extLst>
          </p:cNvPr>
          <p:cNvSpPr>
            <a:spLocks noGrp="1"/>
          </p:cNvSpPr>
          <p:nvPr>
            <p:ph type="sldNum" sz="quarter" idx="12"/>
          </p:nvPr>
        </p:nvSpPr>
        <p:spPr/>
        <p:txBody>
          <a:bodyPr/>
          <a:lstStyle/>
          <a:p>
            <a:fld id="{1B380CA8-D005-4374-9E21-56061D22F6FB}" type="slidenum">
              <a:rPr lang="en-GB" smtClean="0"/>
              <a:t>3</a:t>
            </a:fld>
            <a:endParaRPr lang="en-GB"/>
          </a:p>
        </p:txBody>
      </p:sp>
    </p:spTree>
    <p:extLst>
      <p:ext uri="{BB962C8B-B14F-4D97-AF65-F5344CB8AC3E}">
        <p14:creationId xmlns:p14="http://schemas.microsoft.com/office/powerpoint/2010/main" val="207575569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EA95-AD71-419D-95D2-9529F54A9A49}"/>
              </a:ext>
            </a:extLst>
          </p:cNvPr>
          <p:cNvSpPr>
            <a:spLocks noGrp="1"/>
          </p:cNvSpPr>
          <p:nvPr>
            <p:ph type="title"/>
          </p:nvPr>
        </p:nvSpPr>
        <p:spPr>
          <a:xfrm>
            <a:off x="541338" y="747713"/>
            <a:ext cx="11110912" cy="1060450"/>
          </a:xfrm>
        </p:spPr>
        <p:txBody>
          <a:bodyPr anchor="t">
            <a:normAutofit/>
          </a:bodyPr>
          <a:lstStyle/>
          <a:p>
            <a:r>
              <a:rPr lang="en-GB" dirty="0"/>
              <a:t>Creating a vibrant, prosperous and diverse sustainable food economy</a:t>
            </a:r>
          </a:p>
        </p:txBody>
      </p:sp>
      <p:sp>
        <p:nvSpPr>
          <p:cNvPr id="3" name="Content Placeholder 2">
            <a:extLst>
              <a:ext uri="{FF2B5EF4-FFF2-40B4-BE49-F238E27FC236}">
                <a16:creationId xmlns:a16="http://schemas.microsoft.com/office/drawing/2014/main" id="{8DD45348-F219-46B3-A894-6D57594950D9}"/>
              </a:ext>
            </a:extLst>
          </p:cNvPr>
          <p:cNvSpPr>
            <a:spLocks noGrp="1"/>
          </p:cNvSpPr>
          <p:nvPr>
            <p:ph idx="1"/>
          </p:nvPr>
        </p:nvSpPr>
        <p:spPr>
          <a:xfrm>
            <a:off x="541338" y="2484438"/>
            <a:ext cx="6728142" cy="2156142"/>
          </a:xfrm>
        </p:spPr>
        <p:txBody>
          <a:bodyPr>
            <a:normAutofit/>
          </a:bodyPr>
          <a:lstStyle/>
          <a:p>
            <a:r>
              <a:rPr lang="en-GB" sz="1500" dirty="0"/>
              <a:t>FEL and other organisations have engaged with food producers over the last year</a:t>
            </a:r>
          </a:p>
          <a:p>
            <a:r>
              <a:rPr lang="en-GB" sz="1500" dirty="0"/>
              <a:t>Emergency food providers collaborate with supermarkets and small businesses</a:t>
            </a:r>
          </a:p>
          <a:p>
            <a:r>
              <a:rPr lang="en-GB" sz="1500" dirty="0"/>
              <a:t>FEL and Zero Waste Scotland have worked with food producers on food waste</a:t>
            </a:r>
          </a:p>
          <a:p>
            <a:r>
              <a:rPr lang="en-GB" sz="1500" dirty="0"/>
              <a:t>Business engagement in this study is limited and will remain challenging in the harsh commercial environment. This area requires further work, particularly to engage medium to large scale businesses</a:t>
            </a:r>
          </a:p>
          <a:p>
            <a:pPr lvl="1"/>
            <a:endParaRPr lang="en-GB" sz="1500" dirty="0"/>
          </a:p>
          <a:p>
            <a:pPr lvl="3"/>
            <a:endParaRPr lang="en-GB" sz="1500" dirty="0"/>
          </a:p>
        </p:txBody>
      </p:sp>
      <p:sp>
        <p:nvSpPr>
          <p:cNvPr id="12" name="Slide Number Placeholder 11">
            <a:extLst>
              <a:ext uri="{FF2B5EF4-FFF2-40B4-BE49-F238E27FC236}">
                <a16:creationId xmlns:a16="http://schemas.microsoft.com/office/drawing/2014/main" id="{9F08D45F-5CBB-4907-BC2A-7C8AA419870C}"/>
              </a:ext>
            </a:extLst>
          </p:cNvPr>
          <p:cNvSpPr>
            <a:spLocks noGrp="1"/>
          </p:cNvSpPr>
          <p:nvPr>
            <p:ph type="sldNum" sz="quarter" idx="12"/>
          </p:nvPr>
        </p:nvSpPr>
        <p:spPr>
          <a:xfrm>
            <a:off x="11389658" y="6526801"/>
            <a:ext cx="262591" cy="223623"/>
          </a:xfrm>
        </p:spPr>
        <p:txBody>
          <a:bodyPr anchor="t">
            <a:normAutofit/>
          </a:bodyPr>
          <a:lstStyle/>
          <a:p>
            <a:pPr>
              <a:spcAft>
                <a:spcPts val="600"/>
              </a:spcAft>
            </a:pPr>
            <a:fld id="{1B380CA8-D005-4374-9E21-56061D22F6FB}" type="slidenum">
              <a:rPr lang="en-GB" smtClean="0"/>
              <a:pPr>
                <a:spcAft>
                  <a:spcPts val="600"/>
                </a:spcAft>
              </a:pPr>
              <a:t>30</a:t>
            </a:fld>
            <a:endParaRPr lang="en-GB"/>
          </a:p>
        </p:txBody>
      </p:sp>
      <p:pic>
        <p:nvPicPr>
          <p:cNvPr id="8" name="Picture Placeholder 7" descr="Graphical user interface, text, application&#10;&#10;Description automatically generated">
            <a:extLst>
              <a:ext uri="{FF2B5EF4-FFF2-40B4-BE49-F238E27FC236}">
                <a16:creationId xmlns:a16="http://schemas.microsoft.com/office/drawing/2014/main" id="{013C889A-135D-46E3-B829-272BE170FD62}"/>
              </a:ext>
            </a:extLst>
          </p:cNvPr>
          <p:cNvPicPr>
            <a:picLocks noGrp="1" noChangeAspect="1"/>
          </p:cNvPicPr>
          <p:nvPr>
            <p:ph idx="16"/>
          </p:nvPr>
        </p:nvPicPr>
        <p:blipFill>
          <a:blip r:embed="rId2">
            <a:extLst>
              <a:ext uri="{28A0092B-C50C-407E-A947-70E740481C1C}">
                <a14:useLocalDpi xmlns:a14="http://schemas.microsoft.com/office/drawing/2010/main" val="0"/>
              </a:ext>
            </a:extLst>
          </a:blip>
          <a:stretch>
            <a:fillRect/>
          </a:stretch>
        </p:blipFill>
        <p:spPr>
          <a:xfrm>
            <a:off x="8032662" y="2786805"/>
            <a:ext cx="3618000" cy="1284390"/>
          </a:xfrm>
          <a:noFill/>
        </p:spPr>
      </p:pic>
    </p:spTree>
    <p:extLst>
      <p:ext uri="{BB962C8B-B14F-4D97-AF65-F5344CB8AC3E}">
        <p14:creationId xmlns:p14="http://schemas.microsoft.com/office/powerpoint/2010/main" val="193949837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EA95-AD71-419D-95D2-9529F54A9A49}"/>
              </a:ext>
            </a:extLst>
          </p:cNvPr>
          <p:cNvSpPr>
            <a:spLocks noGrp="1"/>
          </p:cNvSpPr>
          <p:nvPr>
            <p:ph type="title"/>
          </p:nvPr>
        </p:nvSpPr>
        <p:spPr>
          <a:xfrm>
            <a:off x="541338" y="747713"/>
            <a:ext cx="11110912" cy="1060450"/>
          </a:xfrm>
        </p:spPr>
        <p:txBody>
          <a:bodyPr anchor="t">
            <a:normAutofit/>
          </a:bodyPr>
          <a:lstStyle/>
          <a:p>
            <a:r>
              <a:rPr lang="en-GB" dirty="0"/>
              <a:t>Transforming catering and procurement and revitalizing local supply chains</a:t>
            </a:r>
          </a:p>
        </p:txBody>
      </p:sp>
      <p:sp>
        <p:nvSpPr>
          <p:cNvPr id="3" name="Content Placeholder 2">
            <a:extLst>
              <a:ext uri="{FF2B5EF4-FFF2-40B4-BE49-F238E27FC236}">
                <a16:creationId xmlns:a16="http://schemas.microsoft.com/office/drawing/2014/main" id="{8DD45348-F219-46B3-A894-6D57594950D9}"/>
              </a:ext>
            </a:extLst>
          </p:cNvPr>
          <p:cNvSpPr>
            <a:spLocks noGrp="1"/>
          </p:cNvSpPr>
          <p:nvPr>
            <p:ph idx="1"/>
          </p:nvPr>
        </p:nvSpPr>
        <p:spPr>
          <a:xfrm>
            <a:off x="541338" y="2606550"/>
            <a:ext cx="6625272" cy="1898650"/>
          </a:xfrm>
        </p:spPr>
        <p:txBody>
          <a:bodyPr>
            <a:normAutofit/>
          </a:bodyPr>
          <a:lstStyle/>
          <a:p>
            <a:r>
              <a:rPr lang="en-GB" dirty="0"/>
              <a:t>A willingness from public sector consultees to address this</a:t>
            </a:r>
          </a:p>
          <a:p>
            <a:r>
              <a:rPr lang="en-GB" dirty="0"/>
              <a:t>Some local authorities acted as a buyer for emergency food providers during COVID. There is potential for development.</a:t>
            </a:r>
          </a:p>
          <a:p>
            <a:r>
              <a:rPr lang="en-GB" dirty="0"/>
              <a:t>Consultees highlighted the lack of resilience in supply chains in light of COVID and climate change</a:t>
            </a:r>
          </a:p>
          <a:p>
            <a:pPr lvl="1"/>
            <a:endParaRPr lang="en-GB" dirty="0"/>
          </a:p>
          <a:p>
            <a:pPr lvl="3"/>
            <a:endParaRPr lang="en-GB" dirty="0"/>
          </a:p>
        </p:txBody>
      </p:sp>
      <p:sp>
        <p:nvSpPr>
          <p:cNvPr id="12" name="Slide Number Placeholder 11">
            <a:extLst>
              <a:ext uri="{FF2B5EF4-FFF2-40B4-BE49-F238E27FC236}">
                <a16:creationId xmlns:a16="http://schemas.microsoft.com/office/drawing/2014/main" id="{9F08D45F-5CBB-4907-BC2A-7C8AA419870C}"/>
              </a:ext>
            </a:extLst>
          </p:cNvPr>
          <p:cNvSpPr>
            <a:spLocks noGrp="1"/>
          </p:cNvSpPr>
          <p:nvPr>
            <p:ph type="sldNum" sz="quarter" idx="12"/>
          </p:nvPr>
        </p:nvSpPr>
        <p:spPr>
          <a:xfrm>
            <a:off x="11389658" y="6526801"/>
            <a:ext cx="262591" cy="223623"/>
          </a:xfrm>
        </p:spPr>
        <p:txBody>
          <a:bodyPr anchor="t">
            <a:normAutofit/>
          </a:bodyPr>
          <a:lstStyle/>
          <a:p>
            <a:pPr>
              <a:spcAft>
                <a:spcPts val="600"/>
              </a:spcAft>
            </a:pPr>
            <a:fld id="{1B380CA8-D005-4374-9E21-56061D22F6FB}" type="slidenum">
              <a:rPr lang="en-GB" smtClean="0"/>
              <a:pPr>
                <a:spcAft>
                  <a:spcPts val="600"/>
                </a:spcAft>
              </a:pPr>
              <a:t>31</a:t>
            </a:fld>
            <a:endParaRPr lang="en-GB"/>
          </a:p>
        </p:txBody>
      </p:sp>
      <p:pic>
        <p:nvPicPr>
          <p:cNvPr id="8" name="Picture Placeholder 7" descr="Graphical user interface, text, application&#10;&#10;Description automatically generated">
            <a:extLst>
              <a:ext uri="{FF2B5EF4-FFF2-40B4-BE49-F238E27FC236}">
                <a16:creationId xmlns:a16="http://schemas.microsoft.com/office/drawing/2014/main" id="{FC41D9CE-53AB-4B1C-BD70-2A537B5DE936}"/>
              </a:ext>
            </a:extLst>
          </p:cNvPr>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7635990" y="2900113"/>
            <a:ext cx="3618000" cy="1311525"/>
          </a:xfrm>
          <a:noFill/>
        </p:spPr>
      </p:pic>
    </p:spTree>
    <p:extLst>
      <p:ext uri="{BB962C8B-B14F-4D97-AF65-F5344CB8AC3E}">
        <p14:creationId xmlns:p14="http://schemas.microsoft.com/office/powerpoint/2010/main" val="327138589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EA95-AD71-419D-95D2-9529F54A9A49}"/>
              </a:ext>
            </a:extLst>
          </p:cNvPr>
          <p:cNvSpPr>
            <a:spLocks noGrp="1"/>
          </p:cNvSpPr>
          <p:nvPr>
            <p:ph type="title"/>
          </p:nvPr>
        </p:nvSpPr>
        <p:spPr>
          <a:xfrm>
            <a:off x="541338" y="747713"/>
            <a:ext cx="11110912" cy="1060450"/>
          </a:xfrm>
        </p:spPr>
        <p:txBody>
          <a:bodyPr anchor="t">
            <a:normAutofit/>
          </a:bodyPr>
          <a:lstStyle/>
          <a:p>
            <a:r>
              <a:rPr lang="en-GB" dirty="0"/>
              <a:t>Tackling the climate and nature emergency through sustainable food and farming and an end to food waste.</a:t>
            </a:r>
          </a:p>
        </p:txBody>
      </p:sp>
      <p:sp>
        <p:nvSpPr>
          <p:cNvPr id="3" name="Content Placeholder 2">
            <a:extLst>
              <a:ext uri="{FF2B5EF4-FFF2-40B4-BE49-F238E27FC236}">
                <a16:creationId xmlns:a16="http://schemas.microsoft.com/office/drawing/2014/main" id="{8DD45348-F219-46B3-A894-6D57594950D9}"/>
              </a:ext>
            </a:extLst>
          </p:cNvPr>
          <p:cNvSpPr>
            <a:spLocks noGrp="1"/>
          </p:cNvSpPr>
          <p:nvPr>
            <p:ph idx="1"/>
          </p:nvPr>
        </p:nvSpPr>
        <p:spPr>
          <a:xfrm>
            <a:off x="541338" y="2312988"/>
            <a:ext cx="6373812" cy="3797300"/>
          </a:xfrm>
        </p:spPr>
        <p:txBody>
          <a:bodyPr>
            <a:normAutofit/>
          </a:bodyPr>
          <a:lstStyle/>
          <a:p>
            <a:r>
              <a:rPr lang="en-GB" dirty="0"/>
              <a:t>8 organisations are working specifically on food waste in Forth Valley</a:t>
            </a:r>
          </a:p>
          <a:p>
            <a:r>
              <a:rPr lang="en-GB" dirty="0"/>
              <a:t>25 organisation are growing food (excluding farm businesses)</a:t>
            </a:r>
          </a:p>
          <a:p>
            <a:r>
              <a:rPr lang="en-GB" dirty="0"/>
              <a:t>There are links to </a:t>
            </a:r>
            <a:r>
              <a:rPr lang="en-GB" dirty="0" err="1"/>
              <a:t>Neighbourfood</a:t>
            </a:r>
            <a:r>
              <a:rPr lang="en-GB" dirty="0"/>
              <a:t> and the Forth Valley Food and Drink network</a:t>
            </a:r>
          </a:p>
          <a:p>
            <a:r>
              <a:rPr lang="en-GB" dirty="0"/>
              <a:t>Each local authority is working on climate and nature emergency plans, as is the Loch Lomond &amp; The Trossachs National Park Authority</a:t>
            </a:r>
          </a:p>
          <a:p>
            <a:r>
              <a:rPr lang="en-GB" dirty="0"/>
              <a:t>Activity is disparate and uncoordinated</a:t>
            </a:r>
          </a:p>
          <a:p>
            <a:pPr lvl="1"/>
            <a:endParaRPr lang="en-GB" dirty="0"/>
          </a:p>
          <a:p>
            <a:pPr lvl="1"/>
            <a:endParaRPr lang="en-GB" dirty="0"/>
          </a:p>
          <a:p>
            <a:pPr marL="180000" lvl="3" indent="0">
              <a:buNone/>
            </a:pPr>
            <a:endParaRPr lang="en-GB" dirty="0"/>
          </a:p>
        </p:txBody>
      </p:sp>
      <p:sp>
        <p:nvSpPr>
          <p:cNvPr id="12" name="Slide Number Placeholder 11">
            <a:extLst>
              <a:ext uri="{FF2B5EF4-FFF2-40B4-BE49-F238E27FC236}">
                <a16:creationId xmlns:a16="http://schemas.microsoft.com/office/drawing/2014/main" id="{9F08D45F-5CBB-4907-BC2A-7C8AA419870C}"/>
              </a:ext>
            </a:extLst>
          </p:cNvPr>
          <p:cNvSpPr>
            <a:spLocks noGrp="1"/>
          </p:cNvSpPr>
          <p:nvPr>
            <p:ph type="sldNum" sz="quarter" idx="12"/>
          </p:nvPr>
        </p:nvSpPr>
        <p:spPr>
          <a:xfrm>
            <a:off x="11389658" y="6526801"/>
            <a:ext cx="262591" cy="223623"/>
          </a:xfrm>
        </p:spPr>
        <p:txBody>
          <a:bodyPr anchor="t">
            <a:normAutofit/>
          </a:bodyPr>
          <a:lstStyle/>
          <a:p>
            <a:pPr>
              <a:spcAft>
                <a:spcPts val="600"/>
              </a:spcAft>
            </a:pPr>
            <a:fld id="{1B380CA8-D005-4374-9E21-56061D22F6FB}" type="slidenum">
              <a:rPr lang="en-GB" smtClean="0"/>
              <a:pPr>
                <a:spcAft>
                  <a:spcPts val="600"/>
                </a:spcAft>
              </a:pPr>
              <a:t>32</a:t>
            </a:fld>
            <a:endParaRPr lang="en-GB"/>
          </a:p>
        </p:txBody>
      </p:sp>
      <p:pic>
        <p:nvPicPr>
          <p:cNvPr id="8" name="Picture Placeholder 7" descr="Graphical user interface, application&#10;&#10;Description automatically generated">
            <a:extLst>
              <a:ext uri="{FF2B5EF4-FFF2-40B4-BE49-F238E27FC236}">
                <a16:creationId xmlns:a16="http://schemas.microsoft.com/office/drawing/2014/main" id="{98EC9DD1-4A14-4FEB-9F9B-2874DE086067}"/>
              </a:ext>
            </a:extLst>
          </p:cNvPr>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7293884" y="2764192"/>
            <a:ext cx="3618000" cy="1329615"/>
          </a:xfrm>
          <a:noFill/>
        </p:spPr>
      </p:pic>
    </p:spTree>
    <p:extLst>
      <p:ext uri="{BB962C8B-B14F-4D97-AF65-F5344CB8AC3E}">
        <p14:creationId xmlns:p14="http://schemas.microsoft.com/office/powerpoint/2010/main" val="302944031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09E5-D1D0-4DD8-B8E7-76787DCF7F6E}"/>
              </a:ext>
            </a:extLst>
          </p:cNvPr>
          <p:cNvSpPr>
            <a:spLocks noGrp="1"/>
          </p:cNvSpPr>
          <p:nvPr>
            <p:ph type="ctrTitle"/>
          </p:nvPr>
        </p:nvSpPr>
        <p:spPr/>
        <p:txBody>
          <a:bodyPr/>
          <a:lstStyle/>
          <a:p>
            <a:r>
              <a:rPr lang="en-GB" dirty="0"/>
              <a:t>Conclusions and Recommendations</a:t>
            </a:r>
          </a:p>
        </p:txBody>
      </p:sp>
      <p:sp>
        <p:nvSpPr>
          <p:cNvPr id="3" name="Subtitle 2">
            <a:extLst>
              <a:ext uri="{FF2B5EF4-FFF2-40B4-BE49-F238E27FC236}">
                <a16:creationId xmlns:a16="http://schemas.microsoft.com/office/drawing/2014/main" id="{8AE5946E-EF10-4682-BBBF-0979AC263E47}"/>
              </a:ext>
            </a:extLst>
          </p:cNvPr>
          <p:cNvSpPr>
            <a:spLocks noGrp="1"/>
          </p:cNvSpPr>
          <p:nvPr>
            <p:ph type="subTitle" idx="1"/>
          </p:nvPr>
        </p:nvSpPr>
        <p:spPr/>
        <p:txBody>
          <a:bodyPr/>
          <a:lstStyle/>
          <a:p>
            <a:r>
              <a:rPr lang="en-GB" dirty="0"/>
              <a:t>Developed through consultations, Good Food Conversations in each local authority area, and a Food Summit</a:t>
            </a:r>
          </a:p>
        </p:txBody>
      </p:sp>
      <p:pic>
        <p:nvPicPr>
          <p:cNvPr id="13" name="Picture Placeholder 12" descr="A picture containing person, grass, child, family&#10;&#10;Description automatically generated">
            <a:extLst>
              <a:ext uri="{FF2B5EF4-FFF2-40B4-BE49-F238E27FC236}">
                <a16:creationId xmlns:a16="http://schemas.microsoft.com/office/drawing/2014/main" id="{75305F9A-2382-4205-A2E4-02D105FD591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513" b="12513"/>
          <a:stretch>
            <a:fillRect/>
          </a:stretch>
        </p:blipFill>
        <p:spPr/>
      </p:pic>
      <p:sp>
        <p:nvSpPr>
          <p:cNvPr id="5" name="Slide Number Placeholder 4">
            <a:extLst>
              <a:ext uri="{FF2B5EF4-FFF2-40B4-BE49-F238E27FC236}">
                <a16:creationId xmlns:a16="http://schemas.microsoft.com/office/drawing/2014/main" id="{619928A7-4454-4798-8A9A-8CA942448C07}"/>
              </a:ext>
            </a:extLst>
          </p:cNvPr>
          <p:cNvSpPr>
            <a:spLocks noGrp="1"/>
          </p:cNvSpPr>
          <p:nvPr>
            <p:ph type="sldNum" sz="quarter" idx="12"/>
          </p:nvPr>
        </p:nvSpPr>
        <p:spPr/>
        <p:txBody>
          <a:bodyPr/>
          <a:lstStyle/>
          <a:p>
            <a:fld id="{1B380CA8-D005-4374-9E21-56061D22F6FB}" type="slidenum">
              <a:rPr lang="en-GB" smtClean="0"/>
              <a:t>33</a:t>
            </a:fld>
            <a:endParaRPr lang="en-GB"/>
          </a:p>
        </p:txBody>
      </p:sp>
    </p:spTree>
    <p:extLst>
      <p:ext uri="{BB962C8B-B14F-4D97-AF65-F5344CB8AC3E}">
        <p14:creationId xmlns:p14="http://schemas.microsoft.com/office/powerpoint/2010/main" val="73286827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EA95-AD71-419D-95D2-9529F54A9A49}"/>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8DD45348-F219-46B3-A894-6D57594950D9}"/>
              </a:ext>
            </a:extLst>
          </p:cNvPr>
          <p:cNvSpPr>
            <a:spLocks noGrp="1"/>
          </p:cNvSpPr>
          <p:nvPr>
            <p:ph idx="1"/>
          </p:nvPr>
        </p:nvSpPr>
        <p:spPr>
          <a:xfrm>
            <a:off x="539749" y="1277937"/>
            <a:ext cx="11110911" cy="4832349"/>
          </a:xfrm>
        </p:spPr>
        <p:txBody>
          <a:bodyPr/>
          <a:lstStyle/>
          <a:p>
            <a:r>
              <a:rPr lang="en-GB" b="1" dirty="0">
                <a:solidFill>
                  <a:schemeClr val="accent1"/>
                </a:solidFill>
              </a:rPr>
              <a:t>Poverty</a:t>
            </a:r>
            <a:r>
              <a:rPr lang="en-GB" dirty="0"/>
              <a:t> is an underpinning theme. In work poverty and challenges inherent in the welfare system drive the need for emergency food as well as driving demand for support and advice that volunteers in the food system struggle to provide;</a:t>
            </a:r>
          </a:p>
          <a:p>
            <a:r>
              <a:rPr lang="en-GB" b="1" dirty="0">
                <a:solidFill>
                  <a:schemeClr val="accent1"/>
                </a:solidFill>
              </a:rPr>
              <a:t>Community and place </a:t>
            </a:r>
            <a:r>
              <a:rPr lang="en-GB" dirty="0"/>
              <a:t>are of fundamental importance. Most community organisations are focussed on their immediate locality. This study has highlighted the advantages of place-based, community led support. A sense of place, history and local culture is crucial to the successful delivery of services that address the dignity of those using them.</a:t>
            </a:r>
          </a:p>
          <a:p>
            <a:r>
              <a:rPr lang="en-GB" b="1" dirty="0">
                <a:solidFill>
                  <a:schemeClr val="accent1"/>
                </a:solidFill>
              </a:rPr>
              <a:t>Access</a:t>
            </a:r>
            <a:r>
              <a:rPr lang="en-GB" dirty="0"/>
              <a:t> to food is a consistent challenge right across the Forth Valley. Access issues include the prohibitive cost of healthy food, lack of healthy food availability in many communities, lack or cost of transport to get to places where food is affordable, and access issues for specific groups with older people highlighted in particular.</a:t>
            </a:r>
          </a:p>
          <a:p>
            <a:r>
              <a:rPr lang="en-GB" dirty="0"/>
              <a:t>The intersection between </a:t>
            </a:r>
            <a:r>
              <a:rPr lang="en-GB" b="1" dirty="0">
                <a:solidFill>
                  <a:schemeClr val="accent1"/>
                </a:solidFill>
              </a:rPr>
              <a:t>mental ill-health </a:t>
            </a:r>
            <a:r>
              <a:rPr lang="en-GB" dirty="0"/>
              <a:t>and food insecurity is circuitous. Organisations operating at the ‘coal face’ of food insecurity are consistently challenged by the mental health crises faced by people needing their services. Volunteers are often ill-equipped to support people, while sometimes being the only source of support that they have.</a:t>
            </a:r>
          </a:p>
          <a:p>
            <a:r>
              <a:rPr lang="en-GB" dirty="0"/>
              <a:t>There are issues around </a:t>
            </a:r>
            <a:r>
              <a:rPr lang="en-GB" b="1" dirty="0">
                <a:solidFill>
                  <a:schemeClr val="accent1"/>
                </a:solidFill>
              </a:rPr>
              <a:t>knowledge and skills</a:t>
            </a:r>
            <a:r>
              <a:rPr lang="en-GB" dirty="0"/>
              <a:t>. These include skills and confidence in food growing. While there is demand for lessons and courses involving cooking, this appears to be for expanding people’s repertoire, for social connections and access to well-equipped facilities, rather than for basic cooking skills. </a:t>
            </a:r>
          </a:p>
          <a:p>
            <a:r>
              <a:rPr lang="en-GB" dirty="0"/>
              <a:t>Larger organisations noted the lack of </a:t>
            </a:r>
            <a:r>
              <a:rPr lang="en-GB" b="1" dirty="0">
                <a:solidFill>
                  <a:schemeClr val="accent1"/>
                </a:solidFill>
              </a:rPr>
              <a:t>operational and strategic co-ordination </a:t>
            </a:r>
            <a:r>
              <a:rPr lang="en-GB" dirty="0"/>
              <a:t>in the system as a challenge, and organisations of all types and sizes raised the need for a system to allow collaboration.</a:t>
            </a:r>
          </a:p>
          <a:p>
            <a:pPr lvl="1"/>
            <a:endParaRPr lang="en-GB" sz="1400" dirty="0"/>
          </a:p>
          <a:p>
            <a:pPr lvl="3"/>
            <a:endParaRPr lang="en-GB" sz="1400" dirty="0"/>
          </a:p>
        </p:txBody>
      </p:sp>
      <p:sp>
        <p:nvSpPr>
          <p:cNvPr id="12" name="Slide Number Placeholder 11">
            <a:extLst>
              <a:ext uri="{FF2B5EF4-FFF2-40B4-BE49-F238E27FC236}">
                <a16:creationId xmlns:a16="http://schemas.microsoft.com/office/drawing/2014/main" id="{9F08D45F-5CBB-4907-BC2A-7C8AA419870C}"/>
              </a:ext>
            </a:extLst>
          </p:cNvPr>
          <p:cNvSpPr>
            <a:spLocks noGrp="1"/>
          </p:cNvSpPr>
          <p:nvPr>
            <p:ph type="sldNum" sz="quarter" idx="12"/>
          </p:nvPr>
        </p:nvSpPr>
        <p:spPr/>
        <p:txBody>
          <a:bodyPr/>
          <a:lstStyle/>
          <a:p>
            <a:fld id="{1B380CA8-D005-4374-9E21-56061D22F6FB}" type="slidenum">
              <a:rPr lang="en-GB" smtClean="0"/>
              <a:t>34</a:t>
            </a:fld>
            <a:endParaRPr lang="en-GB"/>
          </a:p>
        </p:txBody>
      </p:sp>
    </p:spTree>
    <p:extLst>
      <p:ext uri="{BB962C8B-B14F-4D97-AF65-F5344CB8AC3E}">
        <p14:creationId xmlns:p14="http://schemas.microsoft.com/office/powerpoint/2010/main" val="198421956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EA95-AD71-419D-95D2-9529F54A9A49}"/>
              </a:ext>
            </a:extLst>
          </p:cNvPr>
          <p:cNvSpPr>
            <a:spLocks noGrp="1"/>
          </p:cNvSpPr>
          <p:nvPr>
            <p:ph type="title"/>
          </p:nvPr>
        </p:nvSpPr>
        <p:spPr/>
        <p:txBody>
          <a:bodyPr/>
          <a:lstStyle/>
          <a:p>
            <a:r>
              <a:rPr lang="en-GB" dirty="0"/>
              <a:t>Recommendations</a:t>
            </a:r>
          </a:p>
        </p:txBody>
      </p:sp>
      <p:sp>
        <p:nvSpPr>
          <p:cNvPr id="3" name="Content Placeholder 2">
            <a:extLst>
              <a:ext uri="{FF2B5EF4-FFF2-40B4-BE49-F238E27FC236}">
                <a16:creationId xmlns:a16="http://schemas.microsoft.com/office/drawing/2014/main" id="{8DD45348-F219-46B3-A894-6D57594950D9}"/>
              </a:ext>
            </a:extLst>
          </p:cNvPr>
          <p:cNvSpPr>
            <a:spLocks noGrp="1"/>
          </p:cNvSpPr>
          <p:nvPr>
            <p:ph idx="1"/>
          </p:nvPr>
        </p:nvSpPr>
        <p:spPr>
          <a:xfrm>
            <a:off x="539750" y="1277937"/>
            <a:ext cx="10737850" cy="5109007"/>
          </a:xfrm>
        </p:spPr>
        <p:txBody>
          <a:bodyPr/>
          <a:lstStyle/>
          <a:p>
            <a:pPr marL="342900" lvl="3" indent="-342900">
              <a:buFont typeface="+mj-lt"/>
              <a:buAutoNum type="arabicPeriod"/>
            </a:pPr>
            <a:r>
              <a:rPr lang="en-GB" dirty="0"/>
              <a:t>The issues, challenges and needs identified through this study are addressed by a </a:t>
            </a:r>
            <a:r>
              <a:rPr lang="en-GB" b="1" dirty="0">
                <a:solidFill>
                  <a:schemeClr val="accent1"/>
                </a:solidFill>
              </a:rPr>
              <a:t>whole system collaborative effort</a:t>
            </a:r>
            <a:r>
              <a:rPr lang="en-GB" dirty="0"/>
              <a:t>. Sustainable Food Places should be used as the basis for developing a strategic approach to food security across Forth Valley;</a:t>
            </a:r>
          </a:p>
          <a:p>
            <a:pPr marL="342900" lvl="3" indent="-342900">
              <a:buFont typeface="+mj-lt"/>
              <a:buAutoNum type="arabicPeriod"/>
            </a:pPr>
            <a:r>
              <a:rPr lang="en-GB" b="1" dirty="0">
                <a:solidFill>
                  <a:schemeClr val="accent1"/>
                </a:solidFill>
              </a:rPr>
              <a:t>Each local authority in Forth Valley continues to work towards its own strategic approach </a:t>
            </a:r>
            <a:r>
              <a:rPr lang="en-GB" dirty="0"/>
              <a:t>to food security and feed into the Forth Valley plan;</a:t>
            </a:r>
          </a:p>
          <a:p>
            <a:pPr marL="342900" lvl="3" indent="-342900">
              <a:buFont typeface="+mj-lt"/>
              <a:buAutoNum type="arabicPeriod"/>
            </a:pPr>
            <a:r>
              <a:rPr lang="en-GB" b="1" dirty="0">
                <a:solidFill>
                  <a:schemeClr val="accent1"/>
                </a:solidFill>
              </a:rPr>
              <a:t>Sustainable Food Places is embedded within the Community Planning Partnerships</a:t>
            </a:r>
            <a:r>
              <a:rPr lang="en-GB" dirty="0"/>
              <a:t>, where joint action among anchor organisations can be coordinated;</a:t>
            </a:r>
          </a:p>
          <a:p>
            <a:pPr marL="342900" lvl="3" indent="-342900">
              <a:buFont typeface="+mj-lt"/>
              <a:buAutoNum type="arabicPeriod"/>
            </a:pPr>
            <a:r>
              <a:rPr lang="en-GB" dirty="0"/>
              <a:t>Co-ordination and action planning should be resourced at a Forth Valley level under a Sustainable Food Places umbrella. </a:t>
            </a:r>
            <a:r>
              <a:rPr lang="en-GB" b="1" dirty="0">
                <a:solidFill>
                  <a:schemeClr val="accent1"/>
                </a:solidFill>
              </a:rPr>
              <a:t>It needs to be resourced with a team, for a minimum of three years</a:t>
            </a:r>
            <a:r>
              <a:rPr lang="en-GB" dirty="0"/>
              <a:t>. </a:t>
            </a:r>
          </a:p>
          <a:p>
            <a:pPr marL="342900" lvl="3" indent="-342900">
              <a:buFont typeface="+mj-lt"/>
              <a:buAutoNum type="arabicPeriod"/>
            </a:pPr>
            <a:r>
              <a:rPr lang="en-GB" b="1" dirty="0">
                <a:solidFill>
                  <a:schemeClr val="accent1"/>
                </a:solidFill>
              </a:rPr>
              <a:t>Resourcing voluntary and community sector organisations </a:t>
            </a:r>
            <a:r>
              <a:rPr lang="en-GB" dirty="0"/>
              <a:t>working on food security </a:t>
            </a:r>
            <a:r>
              <a:rPr lang="en-GB" b="1" dirty="0">
                <a:solidFill>
                  <a:schemeClr val="accent1"/>
                </a:solidFill>
              </a:rPr>
              <a:t>should be a priority </a:t>
            </a:r>
            <a:r>
              <a:rPr lang="en-GB" dirty="0"/>
              <a:t>within any action plan developed. </a:t>
            </a:r>
          </a:p>
          <a:p>
            <a:pPr marL="342900" lvl="3" indent="-342900">
              <a:buFont typeface="+mj-lt"/>
              <a:buAutoNum type="arabicPeriod"/>
            </a:pPr>
            <a:r>
              <a:rPr lang="en-GB" dirty="0"/>
              <a:t>Stakeholders should </a:t>
            </a:r>
            <a:r>
              <a:rPr lang="en-GB" b="1" dirty="0">
                <a:solidFill>
                  <a:schemeClr val="accent1"/>
                </a:solidFill>
              </a:rPr>
              <a:t>build on the momentum created over the COVID emergency</a:t>
            </a:r>
            <a:r>
              <a:rPr lang="en-GB" dirty="0"/>
              <a:t>. Regular meeting and networking on this agenda by Councils and Forth Valley wide anchor organisations should progress the agenda. These meetings need to be coordinated, focussed on developing support, change and impact, for all partners. </a:t>
            </a:r>
          </a:p>
          <a:p>
            <a:pPr marL="342900" lvl="3" indent="-342900">
              <a:buFont typeface="+mj-lt"/>
              <a:buAutoNum type="arabicPeriod"/>
            </a:pPr>
            <a:r>
              <a:rPr lang="en-GB" b="1" dirty="0">
                <a:solidFill>
                  <a:schemeClr val="accent1"/>
                </a:solidFill>
              </a:rPr>
              <a:t>Enhance the understanding of needs for people experiencing food insecurity </a:t>
            </a:r>
            <a:r>
              <a:rPr lang="en-GB" dirty="0"/>
              <a:t>and those supporting them, to help develop better solutions and to be able to tell their stories so that we can engage decision makers and drive change.</a:t>
            </a:r>
          </a:p>
          <a:p>
            <a:pPr lvl="3"/>
            <a:endParaRPr lang="en-GB" sz="1400" dirty="0"/>
          </a:p>
          <a:p>
            <a:pPr lvl="1"/>
            <a:endParaRPr lang="en-GB" sz="1400" dirty="0"/>
          </a:p>
          <a:p>
            <a:pPr lvl="3"/>
            <a:endParaRPr lang="en-GB" sz="1400" dirty="0"/>
          </a:p>
        </p:txBody>
      </p:sp>
      <p:sp>
        <p:nvSpPr>
          <p:cNvPr id="12" name="Slide Number Placeholder 11">
            <a:extLst>
              <a:ext uri="{FF2B5EF4-FFF2-40B4-BE49-F238E27FC236}">
                <a16:creationId xmlns:a16="http://schemas.microsoft.com/office/drawing/2014/main" id="{9F08D45F-5CBB-4907-BC2A-7C8AA419870C}"/>
              </a:ext>
            </a:extLst>
          </p:cNvPr>
          <p:cNvSpPr>
            <a:spLocks noGrp="1"/>
          </p:cNvSpPr>
          <p:nvPr>
            <p:ph type="sldNum" sz="quarter" idx="12"/>
          </p:nvPr>
        </p:nvSpPr>
        <p:spPr/>
        <p:txBody>
          <a:bodyPr/>
          <a:lstStyle/>
          <a:p>
            <a:fld id="{1B380CA8-D005-4374-9E21-56061D22F6FB}" type="slidenum">
              <a:rPr lang="en-GB" smtClean="0"/>
              <a:t>35</a:t>
            </a:fld>
            <a:endParaRPr lang="en-GB"/>
          </a:p>
        </p:txBody>
      </p:sp>
    </p:spTree>
    <p:extLst>
      <p:ext uri="{BB962C8B-B14F-4D97-AF65-F5344CB8AC3E}">
        <p14:creationId xmlns:p14="http://schemas.microsoft.com/office/powerpoint/2010/main" val="216457821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EA95-AD71-419D-95D2-9529F54A9A49}"/>
              </a:ext>
            </a:extLst>
          </p:cNvPr>
          <p:cNvSpPr>
            <a:spLocks noGrp="1"/>
          </p:cNvSpPr>
          <p:nvPr>
            <p:ph type="title"/>
          </p:nvPr>
        </p:nvSpPr>
        <p:spPr/>
        <p:txBody>
          <a:bodyPr/>
          <a:lstStyle/>
          <a:p>
            <a:r>
              <a:rPr lang="en-GB" dirty="0"/>
              <a:t>Route Map</a:t>
            </a:r>
          </a:p>
        </p:txBody>
      </p:sp>
      <p:sp>
        <p:nvSpPr>
          <p:cNvPr id="12" name="Slide Number Placeholder 11">
            <a:extLst>
              <a:ext uri="{FF2B5EF4-FFF2-40B4-BE49-F238E27FC236}">
                <a16:creationId xmlns:a16="http://schemas.microsoft.com/office/drawing/2014/main" id="{9F08D45F-5CBB-4907-BC2A-7C8AA419870C}"/>
              </a:ext>
            </a:extLst>
          </p:cNvPr>
          <p:cNvSpPr>
            <a:spLocks noGrp="1"/>
          </p:cNvSpPr>
          <p:nvPr>
            <p:ph type="sldNum" sz="quarter" idx="12"/>
          </p:nvPr>
        </p:nvSpPr>
        <p:spPr/>
        <p:txBody>
          <a:bodyPr/>
          <a:lstStyle/>
          <a:p>
            <a:fld id="{1B380CA8-D005-4374-9E21-56061D22F6FB}" type="slidenum">
              <a:rPr lang="en-GB" smtClean="0"/>
              <a:t>36</a:t>
            </a:fld>
            <a:endParaRPr lang="en-GB"/>
          </a:p>
        </p:txBody>
      </p:sp>
      <p:sp>
        <p:nvSpPr>
          <p:cNvPr id="14" name="Content Placeholder 2">
            <a:extLst>
              <a:ext uri="{FF2B5EF4-FFF2-40B4-BE49-F238E27FC236}">
                <a16:creationId xmlns:a16="http://schemas.microsoft.com/office/drawing/2014/main" id="{8EC98F7B-EFFE-4B9E-BE4F-D6677B23B0E1}"/>
              </a:ext>
            </a:extLst>
          </p:cNvPr>
          <p:cNvSpPr>
            <a:spLocks noGrp="1"/>
          </p:cNvSpPr>
          <p:nvPr>
            <p:ph idx="1"/>
          </p:nvPr>
        </p:nvSpPr>
        <p:spPr>
          <a:xfrm>
            <a:off x="539749" y="1277937"/>
            <a:ext cx="11110911" cy="4832349"/>
          </a:xfrm>
        </p:spPr>
        <p:txBody>
          <a:bodyPr/>
          <a:lstStyle/>
          <a:p>
            <a:r>
              <a:rPr lang="en-GB" dirty="0"/>
              <a:t>A route map, “Forth Valley Good Food”, uses the Sustainable Food Places framework to direct resources, activities, outputs and outcomes towards the overall goal.</a:t>
            </a:r>
          </a:p>
          <a:p>
            <a:pPr algn="ctr">
              <a:spcBef>
                <a:spcPts val="600"/>
              </a:spcBef>
              <a:spcAft>
                <a:spcPts val="1200"/>
              </a:spcAft>
            </a:pPr>
            <a:r>
              <a:rPr lang="en-GB" sz="2400" b="1" dirty="0">
                <a:solidFill>
                  <a:schemeClr val="accent1"/>
                </a:solidFill>
                <a:latin typeface="Calibri" panose="020F0502020204030204" pitchFamily="34" charset="0"/>
                <a:cs typeface="Times New Roman" panose="02020603050405020304" pitchFamily="18" charset="0"/>
              </a:rPr>
              <a:t>Forth Valley Good Food Goal: </a:t>
            </a:r>
          </a:p>
          <a:p>
            <a:pPr algn="ctr">
              <a:spcBef>
                <a:spcPts val="600"/>
              </a:spcBef>
              <a:spcAft>
                <a:spcPts val="1200"/>
              </a:spcAft>
            </a:pPr>
            <a:r>
              <a:rPr lang="en-GB" sz="2400" b="1" dirty="0">
                <a:solidFill>
                  <a:schemeClr val="accent1"/>
                </a:solidFill>
                <a:latin typeface="Calibri" panose="020F0502020204030204" pitchFamily="34" charset="0"/>
                <a:cs typeface="Times New Roman" panose="02020603050405020304" pitchFamily="18" charset="0"/>
              </a:rPr>
              <a:t>“Forth Valley Food System is healthy for both people and planet”</a:t>
            </a:r>
          </a:p>
          <a:p>
            <a:r>
              <a:rPr lang="en-GB" dirty="0"/>
              <a:t>The challenges and needs identified through this study have fed a set of proposed outcomes and objectives for Forth Valley Good Food.</a:t>
            </a:r>
          </a:p>
          <a:p>
            <a:r>
              <a:rPr lang="en-GB" dirty="0"/>
              <a:t>The report that accompanies this slide pack presents proposed resources, activities, outputs, interim and long-term outcomes.</a:t>
            </a:r>
          </a:p>
          <a:p>
            <a:pPr lvl="1"/>
            <a:endParaRPr lang="en-GB" sz="1400" dirty="0"/>
          </a:p>
          <a:p>
            <a:pPr lvl="3"/>
            <a:endParaRPr lang="en-GB" sz="1400" dirty="0"/>
          </a:p>
        </p:txBody>
      </p:sp>
    </p:spTree>
    <p:extLst>
      <p:ext uri="{BB962C8B-B14F-4D97-AF65-F5344CB8AC3E}">
        <p14:creationId xmlns:p14="http://schemas.microsoft.com/office/powerpoint/2010/main" val="427127321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B4BD68-5900-436D-9E7B-8B194C8E8E30}"/>
              </a:ext>
            </a:extLst>
          </p:cNvPr>
          <p:cNvSpPr>
            <a:spLocks noGrp="1"/>
          </p:cNvSpPr>
          <p:nvPr>
            <p:ph type="ctrTitle"/>
          </p:nvPr>
        </p:nvSpPr>
        <p:spPr/>
        <p:txBody>
          <a:bodyPr/>
          <a:lstStyle/>
          <a:p>
            <a:r>
              <a:rPr lang="en-GB" dirty="0"/>
              <a:t>Thank you</a:t>
            </a:r>
          </a:p>
        </p:txBody>
      </p:sp>
      <p:sp>
        <p:nvSpPr>
          <p:cNvPr id="6" name="Subtitle 5">
            <a:extLst>
              <a:ext uri="{FF2B5EF4-FFF2-40B4-BE49-F238E27FC236}">
                <a16:creationId xmlns:a16="http://schemas.microsoft.com/office/drawing/2014/main" id="{E8348C00-822E-44A2-BDC9-965BCC1DE481}"/>
              </a:ext>
            </a:extLst>
          </p:cNvPr>
          <p:cNvSpPr>
            <a:spLocks noGrp="1"/>
          </p:cNvSpPr>
          <p:nvPr>
            <p:ph type="subTitle" idx="1"/>
          </p:nvPr>
        </p:nvSpPr>
        <p:spPr/>
        <p:txBody>
          <a:bodyPr/>
          <a:lstStyle/>
          <a:p>
            <a:r>
              <a:rPr lang="en-GB" sz="1800" dirty="0"/>
              <a:t>Emily Harvey, Forth Environment Link</a:t>
            </a:r>
          </a:p>
          <a:p>
            <a:r>
              <a:rPr lang="en-GB" sz="1400" dirty="0">
                <a:hlinkClick r:id="rId2"/>
              </a:rPr>
              <a:t>emily@forthenvironmentlink.org</a:t>
            </a:r>
            <a:r>
              <a:rPr lang="en-GB" sz="1400" dirty="0"/>
              <a:t> </a:t>
            </a:r>
          </a:p>
          <a:p>
            <a:endParaRPr lang="en-GB" sz="1800" dirty="0"/>
          </a:p>
          <a:p>
            <a:r>
              <a:rPr lang="en-GB" sz="1800" dirty="0"/>
              <a:t>Mary Jarvie, BiGGAR Economics</a:t>
            </a:r>
          </a:p>
          <a:p>
            <a:r>
              <a:rPr lang="en-GB" sz="1400" dirty="0">
                <a:hlinkClick r:id="rId3"/>
              </a:rPr>
              <a:t>mary@biggareconomics.co.uk</a:t>
            </a:r>
            <a:r>
              <a:rPr lang="en-GB" sz="1400" dirty="0"/>
              <a:t> </a:t>
            </a:r>
          </a:p>
        </p:txBody>
      </p:sp>
      <p:pic>
        <p:nvPicPr>
          <p:cNvPr id="3" name="Picture Placeholder 2" descr="A picture containing outdoor, ground, plant, garden&#10;&#10;Description automatically generated">
            <a:extLst>
              <a:ext uri="{FF2B5EF4-FFF2-40B4-BE49-F238E27FC236}">
                <a16:creationId xmlns:a16="http://schemas.microsoft.com/office/drawing/2014/main" id="{5FB0BF6D-3CCD-46A0-8930-5DD9FECAA9C9}"/>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2489" r="12489"/>
          <a:stretch>
            <a:fillRect/>
          </a:stretch>
        </p:blipFill>
        <p:spPr/>
      </p:pic>
    </p:spTree>
    <p:extLst>
      <p:ext uri="{BB962C8B-B14F-4D97-AF65-F5344CB8AC3E}">
        <p14:creationId xmlns:p14="http://schemas.microsoft.com/office/powerpoint/2010/main" val="31010745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EA95-AD71-419D-95D2-9529F54A9A49}"/>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8DD45348-F219-46B3-A894-6D57594950D9}"/>
              </a:ext>
            </a:extLst>
          </p:cNvPr>
          <p:cNvSpPr>
            <a:spLocks noGrp="1"/>
          </p:cNvSpPr>
          <p:nvPr>
            <p:ph idx="1"/>
          </p:nvPr>
        </p:nvSpPr>
        <p:spPr>
          <a:xfrm>
            <a:off x="541337" y="1838682"/>
            <a:ext cx="9095643" cy="4172504"/>
          </a:xfrm>
        </p:spPr>
        <p:txBody>
          <a:bodyPr/>
          <a:lstStyle/>
          <a:p>
            <a:pPr marL="0" lvl="2" indent="0">
              <a:buNone/>
            </a:pPr>
            <a:endParaRPr lang="en-GB" sz="1800" dirty="0"/>
          </a:p>
          <a:p>
            <a:pPr lvl="2"/>
            <a:r>
              <a:rPr lang="en-GB" sz="1800" b="0" dirty="0"/>
              <a:t>Identify needs of food poverty and dignity organisations, local authorities, NHS partners and other organisations</a:t>
            </a:r>
          </a:p>
          <a:p>
            <a:pPr lvl="2"/>
            <a:r>
              <a:rPr lang="en-GB" sz="1800" b="0" dirty="0"/>
              <a:t>Assess the reach of food provision into minority groups and gaps in provision</a:t>
            </a:r>
          </a:p>
          <a:p>
            <a:pPr lvl="2"/>
            <a:r>
              <a:rPr lang="en-GB" sz="1800" b="0" dirty="0"/>
              <a:t>Scope the status of the six ‘key issues’ of the Sustainable Food Places framework</a:t>
            </a:r>
          </a:p>
          <a:p>
            <a:pPr lvl="2"/>
            <a:r>
              <a:rPr lang="en-GB" sz="1800" b="0" dirty="0"/>
              <a:t>Make recommendations on key priority actions to change the current food poverty and food access programmes to provide those in need with improved dignified access to sustainable, nutritious, food </a:t>
            </a:r>
          </a:p>
          <a:p>
            <a:endParaRPr lang="en-GB" sz="1800" dirty="0"/>
          </a:p>
        </p:txBody>
      </p:sp>
      <p:sp>
        <p:nvSpPr>
          <p:cNvPr id="6" name="Slide Number Placeholder 5">
            <a:extLst>
              <a:ext uri="{FF2B5EF4-FFF2-40B4-BE49-F238E27FC236}">
                <a16:creationId xmlns:a16="http://schemas.microsoft.com/office/drawing/2014/main" id="{1D8F6A7C-F4CF-4B88-BB0A-3B3683353BAC}"/>
              </a:ext>
            </a:extLst>
          </p:cNvPr>
          <p:cNvSpPr>
            <a:spLocks noGrp="1"/>
          </p:cNvSpPr>
          <p:nvPr>
            <p:ph type="sldNum" sz="quarter" idx="12"/>
          </p:nvPr>
        </p:nvSpPr>
        <p:spPr/>
        <p:txBody>
          <a:bodyPr/>
          <a:lstStyle/>
          <a:p>
            <a:fld id="{1B380CA8-D005-4374-9E21-56061D22F6FB}" type="slidenum">
              <a:rPr lang="en-GB" smtClean="0"/>
              <a:t>4</a:t>
            </a:fld>
            <a:endParaRPr lang="en-GB"/>
          </a:p>
        </p:txBody>
      </p:sp>
    </p:spTree>
    <p:extLst>
      <p:ext uri="{BB962C8B-B14F-4D97-AF65-F5344CB8AC3E}">
        <p14:creationId xmlns:p14="http://schemas.microsoft.com/office/powerpoint/2010/main" val="16195259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EA95-AD71-419D-95D2-9529F54A9A49}"/>
              </a:ext>
            </a:extLst>
          </p:cNvPr>
          <p:cNvSpPr>
            <a:spLocks noGrp="1"/>
          </p:cNvSpPr>
          <p:nvPr>
            <p:ph type="title"/>
          </p:nvPr>
        </p:nvSpPr>
        <p:spPr/>
        <p:txBody>
          <a:bodyPr/>
          <a:lstStyle/>
          <a:p>
            <a:r>
              <a:rPr lang="en-GB" dirty="0"/>
              <a:t>Study Method</a:t>
            </a:r>
          </a:p>
        </p:txBody>
      </p:sp>
      <p:sp>
        <p:nvSpPr>
          <p:cNvPr id="3" name="Content Placeholder 2">
            <a:extLst>
              <a:ext uri="{FF2B5EF4-FFF2-40B4-BE49-F238E27FC236}">
                <a16:creationId xmlns:a16="http://schemas.microsoft.com/office/drawing/2014/main" id="{8DD45348-F219-46B3-A894-6D57594950D9}"/>
              </a:ext>
            </a:extLst>
          </p:cNvPr>
          <p:cNvSpPr>
            <a:spLocks noGrp="1"/>
          </p:cNvSpPr>
          <p:nvPr>
            <p:ph idx="1"/>
          </p:nvPr>
        </p:nvSpPr>
        <p:spPr>
          <a:xfrm>
            <a:off x="539750" y="1410588"/>
            <a:ext cx="10135870" cy="4281551"/>
          </a:xfrm>
        </p:spPr>
        <p:txBody>
          <a:bodyPr/>
          <a:lstStyle/>
          <a:p>
            <a:pPr lvl="1"/>
            <a:r>
              <a:rPr lang="en-GB" dirty="0"/>
              <a:t>Mapping</a:t>
            </a:r>
          </a:p>
          <a:p>
            <a:pPr lvl="3"/>
            <a:r>
              <a:rPr lang="en-GB" dirty="0"/>
              <a:t>Drawing together the knowledge of all study participants</a:t>
            </a:r>
          </a:p>
          <a:p>
            <a:pPr lvl="1"/>
            <a:r>
              <a:rPr lang="en-GB" dirty="0"/>
              <a:t>93 people engaged as study contributors. Semi structured one-to-one interviews, regional ‘food conversations’, an unstructured group interview and an online food summit. </a:t>
            </a:r>
          </a:p>
          <a:p>
            <a:pPr lvl="3"/>
            <a:r>
              <a:rPr lang="en-GB" dirty="0"/>
              <a:t>Respondent led, to allow people to explain their views more fully</a:t>
            </a:r>
          </a:p>
          <a:p>
            <a:pPr lvl="3"/>
            <a:r>
              <a:rPr lang="en-GB" dirty="0"/>
              <a:t>Flexible, to avoid constraining the content of conversations</a:t>
            </a:r>
          </a:p>
          <a:p>
            <a:pPr lvl="3"/>
            <a:r>
              <a:rPr lang="en-GB" dirty="0"/>
              <a:t>Informed consent from participants of group interview</a:t>
            </a:r>
          </a:p>
          <a:p>
            <a:pPr lvl="1"/>
            <a:r>
              <a:rPr lang="en-GB" dirty="0"/>
              <a:t>Analysis</a:t>
            </a:r>
          </a:p>
          <a:p>
            <a:pPr lvl="3"/>
            <a:r>
              <a:rPr lang="en-GB" dirty="0"/>
              <a:t>Thematic analysis of qualitative data</a:t>
            </a:r>
          </a:p>
          <a:p>
            <a:pPr lvl="3"/>
            <a:r>
              <a:rPr lang="en-GB" dirty="0"/>
              <a:t>Quantification where possible</a:t>
            </a:r>
          </a:p>
          <a:p>
            <a:pPr lvl="3"/>
            <a:r>
              <a:rPr lang="en-GB" dirty="0"/>
              <a:t>Triangulation – data from several sources ensuring it is robust</a:t>
            </a:r>
          </a:p>
          <a:p>
            <a:pPr lvl="1"/>
            <a:r>
              <a:rPr lang="en-GB" dirty="0"/>
              <a:t>Conclusions and Recommendations</a:t>
            </a:r>
          </a:p>
          <a:p>
            <a:pPr lvl="3"/>
            <a:r>
              <a:rPr lang="en-GB" dirty="0"/>
              <a:t>Engagement to seek stakeholder views</a:t>
            </a:r>
          </a:p>
          <a:p>
            <a:endParaRPr lang="en-GB" dirty="0"/>
          </a:p>
        </p:txBody>
      </p:sp>
      <p:sp>
        <p:nvSpPr>
          <p:cNvPr id="6" name="Slide Number Placeholder 5">
            <a:extLst>
              <a:ext uri="{FF2B5EF4-FFF2-40B4-BE49-F238E27FC236}">
                <a16:creationId xmlns:a16="http://schemas.microsoft.com/office/drawing/2014/main" id="{1D8F6A7C-F4CF-4B88-BB0A-3B3683353BAC}"/>
              </a:ext>
            </a:extLst>
          </p:cNvPr>
          <p:cNvSpPr>
            <a:spLocks noGrp="1"/>
          </p:cNvSpPr>
          <p:nvPr>
            <p:ph type="sldNum" sz="quarter" idx="12"/>
          </p:nvPr>
        </p:nvSpPr>
        <p:spPr/>
        <p:txBody>
          <a:bodyPr/>
          <a:lstStyle/>
          <a:p>
            <a:fld id="{1B380CA8-D005-4374-9E21-56061D22F6FB}" type="slidenum">
              <a:rPr lang="en-GB" smtClean="0"/>
              <a:t>5</a:t>
            </a:fld>
            <a:endParaRPr lang="en-GB"/>
          </a:p>
        </p:txBody>
      </p:sp>
      <p:pic>
        <p:nvPicPr>
          <p:cNvPr id="10" name="Picture 9">
            <a:extLst>
              <a:ext uri="{FF2B5EF4-FFF2-40B4-BE49-F238E27FC236}">
                <a16:creationId xmlns:a16="http://schemas.microsoft.com/office/drawing/2014/main" id="{B0FCCD26-FC27-48C9-AFFC-FED802B9A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02" y="4445283"/>
            <a:ext cx="1800000" cy="1800000"/>
          </a:xfrm>
          <a:prstGeom prst="rect">
            <a:avLst/>
          </a:prstGeom>
        </p:spPr>
      </p:pic>
    </p:spTree>
    <p:extLst>
      <p:ext uri="{BB962C8B-B14F-4D97-AF65-F5344CB8AC3E}">
        <p14:creationId xmlns:p14="http://schemas.microsoft.com/office/powerpoint/2010/main" val="387327266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p:txBody>
          <a:bodyPr/>
          <a:lstStyle/>
          <a:p>
            <a:r>
              <a:rPr lang="en-GB" dirty="0"/>
              <a:t>Contributors</a:t>
            </a:r>
          </a:p>
        </p:txBody>
      </p:sp>
      <p:sp>
        <p:nvSpPr>
          <p:cNvPr id="3" name="Content Placeholder 2">
            <a:extLst>
              <a:ext uri="{FF2B5EF4-FFF2-40B4-BE49-F238E27FC236}">
                <a16:creationId xmlns:a16="http://schemas.microsoft.com/office/drawing/2014/main" id="{BAD799E1-C2DC-40BA-A265-E4EE009F6A5B}"/>
              </a:ext>
            </a:extLst>
          </p:cNvPr>
          <p:cNvSpPr>
            <a:spLocks noGrp="1"/>
          </p:cNvSpPr>
          <p:nvPr>
            <p:ph sz="half" idx="1"/>
          </p:nvPr>
        </p:nvSpPr>
        <p:spPr>
          <a:xfrm>
            <a:off x="543206" y="2312987"/>
            <a:ext cx="4957049" cy="3797299"/>
          </a:xfrm>
        </p:spPr>
        <p:txBody>
          <a:bodyPr/>
          <a:lstStyle/>
          <a:p>
            <a:pPr lvl="2"/>
            <a:r>
              <a:rPr lang="en-GB" dirty="0"/>
              <a:t>People using emergency food services</a:t>
            </a:r>
          </a:p>
          <a:p>
            <a:pPr lvl="2"/>
            <a:r>
              <a:rPr lang="en-GB" dirty="0"/>
              <a:t>People living in Forth Valley with an interest in food</a:t>
            </a:r>
          </a:p>
          <a:p>
            <a:pPr lvl="2"/>
            <a:r>
              <a:rPr lang="en-GB" dirty="0"/>
              <a:t>Voluntary and Community Sector Organisations (VCSOs)</a:t>
            </a:r>
          </a:p>
          <a:p>
            <a:pPr lvl="2"/>
            <a:r>
              <a:rPr lang="en-GB" dirty="0"/>
              <a:t>Local Authorities</a:t>
            </a:r>
          </a:p>
          <a:p>
            <a:pPr lvl="2"/>
            <a:r>
              <a:rPr lang="en-GB" dirty="0"/>
              <a:t>NHS organisations</a:t>
            </a:r>
          </a:p>
          <a:p>
            <a:pPr lvl="2"/>
            <a:endParaRPr lang="en-GB" dirty="0"/>
          </a:p>
          <a:p>
            <a:pPr lvl="2"/>
            <a:endParaRPr lang="en-GB" dirty="0"/>
          </a:p>
          <a:p>
            <a:pPr marL="0" lvl="2" indent="0">
              <a:buNone/>
            </a:pPr>
            <a:r>
              <a:rPr lang="en-GB" b="0" dirty="0"/>
              <a:t>Commercial businesses were not available for participation during the study period</a:t>
            </a:r>
          </a:p>
          <a:p>
            <a:pPr lvl="2"/>
            <a:endParaRPr lang="en-GB" dirty="0"/>
          </a:p>
          <a:p>
            <a:pPr lvl="2"/>
            <a:endParaRPr lang="en-GB" dirty="0"/>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p:txBody>
          <a:bodyPr/>
          <a:lstStyle/>
          <a:p>
            <a:fld id="{1B380CA8-D005-4374-9E21-56061D22F6FB}" type="slidenum">
              <a:rPr lang="en-GB" smtClean="0"/>
              <a:t>6</a:t>
            </a:fld>
            <a:endParaRPr lang="en-GB"/>
          </a:p>
        </p:txBody>
      </p:sp>
      <p:graphicFrame>
        <p:nvGraphicFramePr>
          <p:cNvPr id="6" name="Table 5">
            <a:extLst>
              <a:ext uri="{FF2B5EF4-FFF2-40B4-BE49-F238E27FC236}">
                <a16:creationId xmlns:a16="http://schemas.microsoft.com/office/drawing/2014/main" id="{C4109A48-3044-4162-95FE-F9E2BD8560DA}"/>
              </a:ext>
            </a:extLst>
          </p:cNvPr>
          <p:cNvGraphicFramePr>
            <a:graphicFrameLocks noGrp="1"/>
          </p:cNvGraphicFramePr>
          <p:nvPr>
            <p:extLst>
              <p:ext uri="{D42A27DB-BD31-4B8C-83A1-F6EECF244321}">
                <p14:modId xmlns:p14="http://schemas.microsoft.com/office/powerpoint/2010/main" val="3286583307"/>
              </p:ext>
            </p:extLst>
          </p:nvPr>
        </p:nvGraphicFramePr>
        <p:xfrm>
          <a:off x="5974413" y="1541607"/>
          <a:ext cx="5642990" cy="4429695"/>
        </p:xfrm>
        <a:graphic>
          <a:graphicData uri="http://schemas.openxmlformats.org/drawingml/2006/table">
            <a:tbl>
              <a:tblPr/>
              <a:tblGrid>
                <a:gridCol w="4461683">
                  <a:extLst>
                    <a:ext uri="{9D8B030D-6E8A-4147-A177-3AD203B41FA5}">
                      <a16:colId xmlns:a16="http://schemas.microsoft.com/office/drawing/2014/main" val="3874072380"/>
                    </a:ext>
                  </a:extLst>
                </a:gridCol>
                <a:gridCol w="1181307">
                  <a:extLst>
                    <a:ext uri="{9D8B030D-6E8A-4147-A177-3AD203B41FA5}">
                      <a16:colId xmlns:a16="http://schemas.microsoft.com/office/drawing/2014/main" val="68158979"/>
                    </a:ext>
                  </a:extLst>
                </a:gridCol>
              </a:tblGrid>
              <a:tr h="295313">
                <a:tc>
                  <a:txBody>
                    <a:bodyPr/>
                    <a:lstStyle/>
                    <a:p>
                      <a:endParaRPr lang="en-GB" sz="1050" dirty="0">
                        <a:effectLst/>
                        <a:latin typeface="Heebo" panose="00000500000000000000" pitchFamily="2" charset="-79"/>
                        <a:cs typeface="Heebo" panose="00000500000000000000" pitchFamily="2" charset="-79"/>
                      </a:endParaRP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solidFill>
                      <a:srgbClr val="871555"/>
                    </a:solidFill>
                  </a:tcPr>
                </a:tc>
                <a:tc>
                  <a:txBody>
                    <a:bodyPr/>
                    <a:lstStyle/>
                    <a:p>
                      <a:pPr>
                        <a:lnSpc>
                          <a:spcPts val="1200"/>
                        </a:lnSpc>
                      </a:pPr>
                      <a:r>
                        <a:rPr lang="en-GB" sz="1050">
                          <a:solidFill>
                            <a:srgbClr val="FFFFFF"/>
                          </a:solidFill>
                          <a:effectLst/>
                          <a:latin typeface="Heebo ExtraBold" panose="00000900000000000000" pitchFamily="2" charset="-79"/>
                          <a:ea typeface="SimHei" panose="02010609060101010101" pitchFamily="49" charset="-122"/>
                          <a:cs typeface="Heebo ExtraBold" panose="00000900000000000000" pitchFamily="2" charset="-79"/>
                        </a:rPr>
                        <a:t>No. of people</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solidFill>
                      <a:srgbClr val="871555"/>
                    </a:solidFill>
                  </a:tcPr>
                </a:tc>
                <a:extLst>
                  <a:ext uri="{0D108BD9-81ED-4DB2-BD59-A6C34878D82A}">
                    <a16:rowId xmlns:a16="http://schemas.microsoft.com/office/drawing/2014/main" val="3772850649"/>
                  </a:ext>
                </a:extLst>
              </a:tr>
              <a:tr h="295313">
                <a:tc>
                  <a:txBody>
                    <a:bodyPr/>
                    <a:lstStyle/>
                    <a:p>
                      <a:pPr>
                        <a:lnSpc>
                          <a:spcPts val="1200"/>
                        </a:lnSpc>
                      </a:pPr>
                      <a:r>
                        <a:rPr lang="en-GB" sz="1050">
                          <a:solidFill>
                            <a:srgbClr val="FFFFFF"/>
                          </a:solidFill>
                          <a:effectLst/>
                          <a:latin typeface="Heebo ExtraBold" panose="00000900000000000000" pitchFamily="2" charset="-79"/>
                          <a:ea typeface="SimHei" panose="02010609060101010101" pitchFamily="49" charset="-122"/>
                          <a:cs typeface="Heebo ExtraBold" panose="00000900000000000000" pitchFamily="2" charset="-79"/>
                        </a:rPr>
                        <a:t>Semi Structured Interviews</a:t>
                      </a: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solidFill>
                      <a:srgbClr val="871555"/>
                    </a:solidFill>
                  </a:tcPr>
                </a:tc>
                <a:tc>
                  <a:txBody>
                    <a:bodyPr/>
                    <a:lstStyle/>
                    <a:p>
                      <a:pPr>
                        <a:lnSpc>
                          <a:spcPts val="1200"/>
                        </a:lnSpc>
                      </a:pPr>
                      <a:r>
                        <a:rPr lang="en-GB" sz="1050">
                          <a:solidFill>
                            <a:srgbClr val="FFFFFF"/>
                          </a:solidFill>
                          <a:effectLst/>
                          <a:latin typeface="Heebo ExtraBold" panose="00000900000000000000" pitchFamily="2" charset="-79"/>
                          <a:ea typeface="SimHei" panose="02010609060101010101" pitchFamily="49" charset="-122"/>
                          <a:cs typeface="Heebo ExtraBold" panose="00000900000000000000" pitchFamily="2" charset="-79"/>
                        </a:rPr>
                        <a:t> </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solidFill>
                      <a:srgbClr val="871555"/>
                    </a:solidFill>
                  </a:tcPr>
                </a:tc>
                <a:extLst>
                  <a:ext uri="{0D108BD9-81ED-4DB2-BD59-A6C34878D82A}">
                    <a16:rowId xmlns:a16="http://schemas.microsoft.com/office/drawing/2014/main" val="996730204"/>
                  </a:ext>
                </a:extLst>
              </a:tr>
              <a:tr h="295313">
                <a:tc>
                  <a:txBody>
                    <a:bodyPr/>
                    <a:lstStyle/>
                    <a:p>
                      <a:pP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People using emergency food services</a:t>
                      </a: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3</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2287690338"/>
                  </a:ext>
                </a:extLst>
              </a:tr>
              <a:tr h="295313">
                <a:tc>
                  <a:txBody>
                    <a:bodyPr/>
                    <a:lstStyle/>
                    <a:p>
                      <a:pP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Voluntary and Community Organisations</a:t>
                      </a: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34</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183660345"/>
                  </a:ext>
                </a:extLst>
              </a:tr>
              <a:tr h="295313">
                <a:tc>
                  <a:txBody>
                    <a:bodyPr/>
                    <a:lstStyle/>
                    <a:p>
                      <a:pP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Local authority consultees</a:t>
                      </a: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5</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1400364645"/>
                  </a:ext>
                </a:extLst>
              </a:tr>
              <a:tr h="295313">
                <a:tc>
                  <a:txBody>
                    <a:bodyPr/>
                    <a:lstStyle/>
                    <a:p>
                      <a:pP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Other organisations</a:t>
                      </a: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1</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2248801285"/>
                  </a:ext>
                </a:extLst>
              </a:tr>
              <a:tr h="295313">
                <a:tc>
                  <a:txBody>
                    <a:bodyPr/>
                    <a:lstStyle/>
                    <a:p>
                      <a:pPr>
                        <a:lnSpc>
                          <a:spcPts val="1200"/>
                        </a:lnSpc>
                      </a:pPr>
                      <a:r>
                        <a:rPr lang="en-GB" sz="1050">
                          <a:solidFill>
                            <a:srgbClr val="FFFFFF"/>
                          </a:solidFill>
                          <a:effectLst/>
                          <a:latin typeface="Heebo ExtraBold" panose="00000900000000000000" pitchFamily="2" charset="-79"/>
                          <a:ea typeface="SimHei" panose="02010609060101010101" pitchFamily="49" charset="-122"/>
                          <a:cs typeface="Heebo ExtraBold" panose="00000900000000000000" pitchFamily="2" charset="-79"/>
                        </a:rPr>
                        <a:t>Unstructured Group Interview </a:t>
                      </a: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solidFill>
                      <a:srgbClr val="871555"/>
                    </a:solidFill>
                  </a:tcPr>
                </a:tc>
                <a:tc>
                  <a:txBody>
                    <a:bodyPr/>
                    <a:lstStyle/>
                    <a:p>
                      <a:endParaRPr lang="en-GB" sz="1050">
                        <a:effectLst/>
                        <a:latin typeface="Heebo" panose="00000500000000000000" pitchFamily="2" charset="-79"/>
                        <a:cs typeface="Heebo" panose="00000500000000000000" pitchFamily="2" charset="-79"/>
                      </a:endParaRP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solidFill>
                      <a:srgbClr val="871555"/>
                    </a:solidFill>
                  </a:tcPr>
                </a:tc>
                <a:extLst>
                  <a:ext uri="{0D108BD9-81ED-4DB2-BD59-A6C34878D82A}">
                    <a16:rowId xmlns:a16="http://schemas.microsoft.com/office/drawing/2014/main" val="2979318935"/>
                  </a:ext>
                </a:extLst>
              </a:tr>
              <a:tr h="295313">
                <a:tc>
                  <a:txBody>
                    <a:bodyPr/>
                    <a:lstStyle/>
                    <a:p>
                      <a:pP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People using emergency food services and volunteers</a:t>
                      </a: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5</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4078423547"/>
                  </a:ext>
                </a:extLst>
              </a:tr>
              <a:tr h="295313">
                <a:tc>
                  <a:txBody>
                    <a:bodyPr/>
                    <a:lstStyle/>
                    <a:p>
                      <a:pPr>
                        <a:lnSpc>
                          <a:spcPts val="1200"/>
                        </a:lnSpc>
                      </a:pPr>
                      <a:r>
                        <a:rPr lang="en-GB" sz="1050">
                          <a:solidFill>
                            <a:srgbClr val="FFFFFF"/>
                          </a:solidFill>
                          <a:effectLst/>
                          <a:latin typeface="Heebo ExtraBold" panose="00000900000000000000" pitchFamily="2" charset="-79"/>
                          <a:ea typeface="SimHei" panose="02010609060101010101" pitchFamily="49" charset="-122"/>
                          <a:cs typeface="Heebo ExtraBold" panose="00000900000000000000" pitchFamily="2" charset="-79"/>
                        </a:rPr>
                        <a:t>3 Regional Food Conversations</a:t>
                      </a: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solidFill>
                      <a:srgbClr val="871555"/>
                    </a:solidFill>
                  </a:tcPr>
                </a:tc>
                <a:tc>
                  <a:txBody>
                    <a:bodyPr/>
                    <a:lstStyle/>
                    <a:p>
                      <a:endParaRPr lang="en-GB" sz="1050">
                        <a:effectLst/>
                        <a:latin typeface="Heebo" panose="00000500000000000000" pitchFamily="2" charset="-79"/>
                        <a:cs typeface="Heebo" panose="00000500000000000000" pitchFamily="2" charset="-79"/>
                      </a:endParaRP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solidFill>
                      <a:srgbClr val="871555"/>
                    </a:solidFill>
                  </a:tcPr>
                </a:tc>
                <a:extLst>
                  <a:ext uri="{0D108BD9-81ED-4DB2-BD59-A6C34878D82A}">
                    <a16:rowId xmlns:a16="http://schemas.microsoft.com/office/drawing/2014/main" val="3819071383"/>
                  </a:ext>
                </a:extLst>
              </a:tr>
              <a:tr h="295313">
                <a:tc>
                  <a:txBody>
                    <a:bodyPr/>
                    <a:lstStyle/>
                    <a:p>
                      <a:pP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People attending (VCOs, other organisations, residents)</a:t>
                      </a: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36</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1806904548"/>
                  </a:ext>
                </a:extLst>
              </a:tr>
              <a:tr h="295313">
                <a:tc>
                  <a:txBody>
                    <a:bodyPr/>
                    <a:lstStyle/>
                    <a:p>
                      <a:pP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………of which, not previously included in study</a:t>
                      </a: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23</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3076573765"/>
                  </a:ext>
                </a:extLst>
              </a:tr>
              <a:tr h="295313">
                <a:tc>
                  <a:txBody>
                    <a:bodyPr/>
                    <a:lstStyle/>
                    <a:p>
                      <a:pPr>
                        <a:lnSpc>
                          <a:spcPts val="1200"/>
                        </a:lnSpc>
                      </a:pPr>
                      <a:r>
                        <a:rPr lang="en-GB" sz="1050">
                          <a:solidFill>
                            <a:srgbClr val="FFFFFF"/>
                          </a:solidFill>
                          <a:effectLst/>
                          <a:latin typeface="Heebo ExtraBold" panose="00000900000000000000" pitchFamily="2" charset="-79"/>
                          <a:ea typeface="SimHei" panose="02010609060101010101" pitchFamily="49" charset="-122"/>
                          <a:cs typeface="Heebo ExtraBold" panose="00000900000000000000" pitchFamily="2" charset="-79"/>
                        </a:rPr>
                        <a:t>Food Summit</a:t>
                      </a: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solidFill>
                      <a:srgbClr val="871555"/>
                    </a:solidFill>
                  </a:tcPr>
                </a:tc>
                <a:tc>
                  <a:txBody>
                    <a:bodyPr/>
                    <a:lstStyle/>
                    <a:p>
                      <a:pPr algn="ct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 </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solidFill>
                      <a:srgbClr val="871555"/>
                    </a:solidFill>
                  </a:tcPr>
                </a:tc>
                <a:extLst>
                  <a:ext uri="{0D108BD9-81ED-4DB2-BD59-A6C34878D82A}">
                    <a16:rowId xmlns:a16="http://schemas.microsoft.com/office/drawing/2014/main" val="777237131"/>
                  </a:ext>
                </a:extLst>
              </a:tr>
              <a:tr h="295313">
                <a:tc>
                  <a:txBody>
                    <a:bodyPr/>
                    <a:lstStyle/>
                    <a:p>
                      <a:pP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People attending</a:t>
                      </a: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34</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2430130732"/>
                  </a:ext>
                </a:extLst>
              </a:tr>
              <a:tr h="295313">
                <a:tc>
                  <a:txBody>
                    <a:bodyPr/>
                    <a:lstStyle/>
                    <a:p>
                      <a:pP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………of which, not previously included in study</a:t>
                      </a: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rPr>
                        <a:t>22</a:t>
                      </a: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3873390645"/>
                  </a:ext>
                </a:extLst>
              </a:tr>
              <a:tr h="295313">
                <a:tc>
                  <a:txBody>
                    <a:bodyPr/>
                    <a:lstStyle/>
                    <a:p>
                      <a:pPr>
                        <a:lnSpc>
                          <a:spcPts val="1200"/>
                        </a:lnSpc>
                      </a:pPr>
                      <a:r>
                        <a:rPr lang="en-GB" sz="1050" b="1">
                          <a:solidFill>
                            <a:srgbClr val="202721"/>
                          </a:solidFill>
                          <a:effectLst/>
                          <a:latin typeface="Heebo" panose="00000500000000000000" pitchFamily="2" charset="-79"/>
                          <a:ea typeface="SimHei" panose="02010609060101010101" pitchFamily="49" charset="-122"/>
                          <a:cs typeface="Heebo" panose="00000500000000000000" pitchFamily="2" charset="-79"/>
                        </a:rPr>
                        <a:t>Total number of contributors</a:t>
                      </a:r>
                      <a:endParaRPr lang="en-GB" sz="1050">
                        <a:solidFill>
                          <a:srgbClr val="202721"/>
                        </a:solidFill>
                        <a:effectLst/>
                        <a:latin typeface="Heebo" panose="00000500000000000000" pitchFamily="2" charset="-79"/>
                        <a:ea typeface="SimHei" panose="02010609060101010101" pitchFamily="49" charset="-122"/>
                        <a:cs typeface="Heebo" panose="00000500000000000000" pitchFamily="2" charset="-79"/>
                      </a:endParaRPr>
                    </a:p>
                  </a:txBody>
                  <a:tcPr marL="71755" marR="71755" marT="36195" marB="17780" anchor="ctr">
                    <a:lnL>
                      <a:noFill/>
                    </a:lnL>
                    <a:lnR w="12700" cap="flat" cmpd="sng" algn="ctr">
                      <a:solidFill>
                        <a:srgbClr val="859B88"/>
                      </a:solidFill>
                      <a:prstDash val="solid"/>
                      <a:round/>
                      <a:headEnd type="none" w="med" len="med"/>
                      <a:tailEnd type="none" w="med" len="med"/>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tc>
                  <a:txBody>
                    <a:bodyPr/>
                    <a:lstStyle/>
                    <a:p>
                      <a:pPr algn="ctr">
                        <a:lnSpc>
                          <a:spcPts val="1200"/>
                        </a:lnSpc>
                      </a:pPr>
                      <a:r>
                        <a:rPr lang="en-GB" sz="1050" b="1" dirty="0">
                          <a:solidFill>
                            <a:srgbClr val="202721"/>
                          </a:solidFill>
                          <a:effectLst/>
                          <a:latin typeface="Heebo" panose="00000500000000000000" pitchFamily="2" charset="-79"/>
                          <a:ea typeface="SimHei" panose="02010609060101010101" pitchFamily="49" charset="-122"/>
                          <a:cs typeface="Heebo" panose="00000500000000000000" pitchFamily="2" charset="-79"/>
                        </a:rPr>
                        <a:t>93</a:t>
                      </a:r>
                      <a:endParaRPr lang="en-GB" sz="1050" dirty="0">
                        <a:solidFill>
                          <a:srgbClr val="202721"/>
                        </a:solidFill>
                        <a:effectLst/>
                        <a:latin typeface="Heebo" panose="00000500000000000000" pitchFamily="2" charset="-79"/>
                        <a:ea typeface="SimHei" panose="02010609060101010101" pitchFamily="49" charset="-122"/>
                        <a:cs typeface="Heebo" panose="00000500000000000000" pitchFamily="2" charset="-79"/>
                      </a:endParaRPr>
                    </a:p>
                  </a:txBody>
                  <a:tcPr marL="71755" marR="71755" marT="36195" marB="17780" anchor="ctr">
                    <a:lnL w="12700" cap="flat" cmpd="sng" algn="ctr">
                      <a:solidFill>
                        <a:srgbClr val="859B88"/>
                      </a:solidFill>
                      <a:prstDash val="solid"/>
                      <a:round/>
                      <a:headEnd type="none" w="med" len="med"/>
                      <a:tailEnd type="none" w="med" len="med"/>
                    </a:lnL>
                    <a:lnR>
                      <a:noFill/>
                    </a:lnR>
                    <a:lnT w="12700" cap="flat" cmpd="sng" algn="ctr">
                      <a:solidFill>
                        <a:srgbClr val="859B88"/>
                      </a:solidFill>
                      <a:prstDash val="solid"/>
                      <a:round/>
                      <a:headEnd type="none" w="med" len="med"/>
                      <a:tailEnd type="none" w="med" len="med"/>
                    </a:lnT>
                    <a:lnB w="12700" cap="flat" cmpd="sng" algn="ctr">
                      <a:solidFill>
                        <a:srgbClr val="859B88"/>
                      </a:solidFill>
                      <a:prstDash val="solid"/>
                      <a:round/>
                      <a:headEnd type="none" w="med" len="med"/>
                      <a:tailEnd type="none" w="med" len="med"/>
                    </a:lnB>
                  </a:tcPr>
                </a:tc>
                <a:extLst>
                  <a:ext uri="{0D108BD9-81ED-4DB2-BD59-A6C34878D82A}">
                    <a16:rowId xmlns:a16="http://schemas.microsoft.com/office/drawing/2014/main" val="713576665"/>
                  </a:ext>
                </a:extLst>
              </a:tr>
            </a:tbl>
          </a:graphicData>
        </a:graphic>
      </p:graphicFrame>
    </p:spTree>
    <p:extLst>
      <p:ext uri="{BB962C8B-B14F-4D97-AF65-F5344CB8AC3E}">
        <p14:creationId xmlns:p14="http://schemas.microsoft.com/office/powerpoint/2010/main" val="13123299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a:xfrm>
            <a:off x="541338" y="747713"/>
            <a:ext cx="11110912" cy="1060450"/>
          </a:xfrm>
        </p:spPr>
        <p:txBody>
          <a:bodyPr anchor="t">
            <a:normAutofit/>
          </a:bodyPr>
          <a:lstStyle/>
          <a:p>
            <a:r>
              <a:rPr lang="en-GB" dirty="0"/>
              <a:t>Voluntary and Community Sector Contributors</a:t>
            </a:r>
          </a:p>
        </p:txBody>
      </p:sp>
      <p:sp>
        <p:nvSpPr>
          <p:cNvPr id="3" name="Content Placeholder 2">
            <a:extLst>
              <a:ext uri="{FF2B5EF4-FFF2-40B4-BE49-F238E27FC236}">
                <a16:creationId xmlns:a16="http://schemas.microsoft.com/office/drawing/2014/main" id="{BAD799E1-C2DC-40BA-A265-E4EE009F6A5B}"/>
              </a:ext>
            </a:extLst>
          </p:cNvPr>
          <p:cNvSpPr>
            <a:spLocks noGrp="1"/>
          </p:cNvSpPr>
          <p:nvPr>
            <p:ph idx="1"/>
          </p:nvPr>
        </p:nvSpPr>
        <p:spPr>
          <a:xfrm>
            <a:off x="539752" y="2096135"/>
            <a:ext cx="5141005" cy="3797300"/>
          </a:xfrm>
        </p:spPr>
        <p:txBody>
          <a:bodyPr>
            <a:normAutofit lnSpcReduction="10000"/>
          </a:bodyPr>
          <a:lstStyle/>
          <a:p>
            <a:pPr lvl="2">
              <a:lnSpc>
                <a:spcPct val="100000"/>
              </a:lnSpc>
            </a:pPr>
            <a:r>
              <a:rPr lang="en-GB" sz="1400" dirty="0"/>
              <a:t>34 VCSO organisations consulted = 55% of all VCSOs in food map</a:t>
            </a:r>
          </a:p>
          <a:p>
            <a:pPr lvl="2">
              <a:lnSpc>
                <a:spcPct val="100000"/>
              </a:lnSpc>
            </a:pPr>
            <a:r>
              <a:rPr lang="en-GB" sz="1400" dirty="0"/>
              <a:t>29 (85%) of those consulted provide services in a defined geographic area – local organisations</a:t>
            </a:r>
          </a:p>
          <a:p>
            <a:pPr lvl="2">
              <a:lnSpc>
                <a:spcPct val="100000"/>
              </a:lnSpc>
            </a:pPr>
            <a:r>
              <a:rPr lang="en-GB" sz="1400" dirty="0"/>
              <a:t>31 (91%) have no restrictions on who uses the services. </a:t>
            </a:r>
          </a:p>
          <a:p>
            <a:pPr lvl="2">
              <a:lnSpc>
                <a:spcPct val="100000"/>
              </a:lnSpc>
            </a:pPr>
            <a:r>
              <a:rPr lang="en-GB" sz="1400" dirty="0"/>
              <a:t>Categories of people served include:</a:t>
            </a:r>
          </a:p>
          <a:p>
            <a:pPr lvl="4">
              <a:lnSpc>
                <a:spcPct val="100000"/>
              </a:lnSpc>
            </a:pPr>
            <a:r>
              <a:rPr lang="en-GB" sz="1400" dirty="0"/>
              <a:t>people disabilities</a:t>
            </a:r>
          </a:p>
          <a:p>
            <a:pPr lvl="4">
              <a:lnSpc>
                <a:spcPct val="100000"/>
              </a:lnSpc>
            </a:pPr>
            <a:r>
              <a:rPr lang="en-GB" sz="1400" dirty="0"/>
              <a:t>people with mental health challenges</a:t>
            </a:r>
          </a:p>
          <a:p>
            <a:pPr lvl="4">
              <a:lnSpc>
                <a:spcPct val="100000"/>
              </a:lnSpc>
            </a:pPr>
            <a:r>
              <a:rPr lang="en-GB" sz="1400" dirty="0"/>
              <a:t>elderly people</a:t>
            </a:r>
          </a:p>
          <a:p>
            <a:pPr lvl="4">
              <a:lnSpc>
                <a:spcPct val="100000"/>
              </a:lnSpc>
            </a:pPr>
            <a:r>
              <a:rPr lang="en-GB" sz="1400" dirty="0"/>
              <a:t>students and school children</a:t>
            </a:r>
          </a:p>
          <a:p>
            <a:pPr lvl="4">
              <a:lnSpc>
                <a:spcPct val="100000"/>
              </a:lnSpc>
            </a:pPr>
            <a:r>
              <a:rPr lang="en-GB" sz="1400" dirty="0"/>
              <a:t>different cultural and ethnic communities</a:t>
            </a:r>
          </a:p>
          <a:p>
            <a:pPr lvl="4">
              <a:lnSpc>
                <a:spcPct val="100000"/>
              </a:lnSpc>
            </a:pPr>
            <a:r>
              <a:rPr lang="en-GB" sz="1400" dirty="0"/>
              <a:t>sensory impairment</a:t>
            </a:r>
          </a:p>
          <a:p>
            <a:pPr lvl="4">
              <a:lnSpc>
                <a:spcPct val="100000"/>
              </a:lnSpc>
            </a:pPr>
            <a:r>
              <a:rPr lang="en-GB" sz="1400" dirty="0"/>
              <a:t>referrals from health and social care services</a:t>
            </a:r>
          </a:p>
          <a:p>
            <a:pPr lvl="4">
              <a:lnSpc>
                <a:spcPct val="100000"/>
              </a:lnSpc>
            </a:pPr>
            <a:r>
              <a:rPr lang="en-GB" sz="1400" dirty="0"/>
              <a:t>referrals from elsewhere</a:t>
            </a:r>
          </a:p>
          <a:p>
            <a:pPr lvl="1">
              <a:lnSpc>
                <a:spcPct val="100000"/>
              </a:lnSpc>
            </a:pPr>
            <a:endParaRPr lang="en-GB" sz="1400" dirty="0"/>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a:xfrm>
            <a:off x="11389658" y="6526801"/>
            <a:ext cx="262591" cy="223623"/>
          </a:xfrm>
        </p:spPr>
        <p:txBody>
          <a:bodyPr anchor="t">
            <a:normAutofit/>
          </a:bodyPr>
          <a:lstStyle/>
          <a:p>
            <a:pPr>
              <a:spcAft>
                <a:spcPts val="600"/>
              </a:spcAft>
            </a:pPr>
            <a:fld id="{1B380CA8-D005-4374-9E21-56061D22F6FB}" type="slidenum">
              <a:rPr lang="en-GB" smtClean="0"/>
              <a:pPr>
                <a:spcAft>
                  <a:spcPts val="600"/>
                </a:spcAft>
              </a:pPr>
              <a:t>7</a:t>
            </a:fld>
            <a:endParaRPr lang="en-GB"/>
          </a:p>
        </p:txBody>
      </p:sp>
      <p:graphicFrame>
        <p:nvGraphicFramePr>
          <p:cNvPr id="17" name="Chart 16">
            <a:extLst>
              <a:ext uri="{FF2B5EF4-FFF2-40B4-BE49-F238E27FC236}">
                <a16:creationId xmlns:a16="http://schemas.microsoft.com/office/drawing/2014/main" id="{1E976CA7-2F7F-40ED-A8A4-71AAC97925F2}"/>
              </a:ext>
            </a:extLst>
          </p:cNvPr>
          <p:cNvGraphicFramePr>
            <a:graphicFrameLocks/>
          </p:cNvGraphicFramePr>
          <p:nvPr>
            <p:extLst>
              <p:ext uri="{D42A27DB-BD31-4B8C-83A1-F6EECF244321}">
                <p14:modId xmlns:p14="http://schemas.microsoft.com/office/powerpoint/2010/main" val="958657016"/>
              </p:ext>
            </p:extLst>
          </p:nvPr>
        </p:nvGraphicFramePr>
        <p:xfrm>
          <a:off x="5915607" y="2096135"/>
          <a:ext cx="5736641" cy="3600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0170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09E5-D1D0-4DD8-B8E7-76787DCF7F6E}"/>
              </a:ext>
            </a:extLst>
          </p:cNvPr>
          <p:cNvSpPr>
            <a:spLocks noGrp="1"/>
          </p:cNvSpPr>
          <p:nvPr>
            <p:ph type="ctrTitle"/>
          </p:nvPr>
        </p:nvSpPr>
        <p:spPr/>
        <p:txBody>
          <a:bodyPr/>
          <a:lstStyle/>
          <a:p>
            <a:r>
              <a:rPr lang="en-GB" dirty="0"/>
              <a:t>Local Context</a:t>
            </a:r>
          </a:p>
        </p:txBody>
      </p:sp>
      <p:sp>
        <p:nvSpPr>
          <p:cNvPr id="3" name="Subtitle 2">
            <a:extLst>
              <a:ext uri="{FF2B5EF4-FFF2-40B4-BE49-F238E27FC236}">
                <a16:creationId xmlns:a16="http://schemas.microsoft.com/office/drawing/2014/main" id="{8AE5946E-EF10-4682-BBBF-0979AC263E47}"/>
              </a:ext>
            </a:extLst>
          </p:cNvPr>
          <p:cNvSpPr>
            <a:spLocks noGrp="1"/>
          </p:cNvSpPr>
          <p:nvPr>
            <p:ph type="subTitle" idx="1"/>
          </p:nvPr>
        </p:nvSpPr>
        <p:spPr/>
        <p:txBody>
          <a:bodyPr/>
          <a:lstStyle/>
          <a:p>
            <a:r>
              <a:rPr lang="en-GB" dirty="0"/>
              <a:t>Mapping provision across Forth Valley</a:t>
            </a:r>
          </a:p>
        </p:txBody>
      </p:sp>
      <p:pic>
        <p:nvPicPr>
          <p:cNvPr id="7" name="Picture Placeholder 6" descr="Map&#10;&#10;Description automatically generated">
            <a:extLst>
              <a:ext uri="{FF2B5EF4-FFF2-40B4-BE49-F238E27FC236}">
                <a16:creationId xmlns:a16="http://schemas.microsoft.com/office/drawing/2014/main" id="{F2280718-DB5A-4768-BBE8-2371C62A45E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366" r="5366"/>
          <a:stretch>
            <a:fillRect/>
          </a:stretch>
        </p:blipFill>
        <p:spPr/>
      </p:pic>
      <p:sp>
        <p:nvSpPr>
          <p:cNvPr id="5" name="Slide Number Placeholder 4">
            <a:extLst>
              <a:ext uri="{FF2B5EF4-FFF2-40B4-BE49-F238E27FC236}">
                <a16:creationId xmlns:a16="http://schemas.microsoft.com/office/drawing/2014/main" id="{619928A7-4454-4798-8A9A-8CA942448C07}"/>
              </a:ext>
            </a:extLst>
          </p:cNvPr>
          <p:cNvSpPr>
            <a:spLocks noGrp="1"/>
          </p:cNvSpPr>
          <p:nvPr>
            <p:ph type="sldNum" sz="quarter" idx="12"/>
          </p:nvPr>
        </p:nvSpPr>
        <p:spPr/>
        <p:txBody>
          <a:bodyPr/>
          <a:lstStyle/>
          <a:p>
            <a:fld id="{1B380CA8-D005-4374-9E21-56061D22F6FB}" type="slidenum">
              <a:rPr lang="en-GB" smtClean="0"/>
              <a:t>8</a:t>
            </a:fld>
            <a:endParaRPr lang="en-GB"/>
          </a:p>
        </p:txBody>
      </p:sp>
    </p:spTree>
    <p:extLst>
      <p:ext uri="{BB962C8B-B14F-4D97-AF65-F5344CB8AC3E}">
        <p14:creationId xmlns:p14="http://schemas.microsoft.com/office/powerpoint/2010/main" val="17886440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9645-014B-4D21-86C3-629495FD7115}"/>
              </a:ext>
            </a:extLst>
          </p:cNvPr>
          <p:cNvSpPr>
            <a:spLocks noGrp="1"/>
          </p:cNvSpPr>
          <p:nvPr>
            <p:ph type="title"/>
          </p:nvPr>
        </p:nvSpPr>
        <p:spPr>
          <a:xfrm>
            <a:off x="541338" y="747713"/>
            <a:ext cx="11110912" cy="1060450"/>
          </a:xfrm>
        </p:spPr>
        <p:txBody>
          <a:bodyPr anchor="t">
            <a:normAutofit/>
          </a:bodyPr>
          <a:lstStyle/>
          <a:p>
            <a:r>
              <a:rPr lang="en-GB" dirty="0"/>
              <a:t>Food Organisation Map</a:t>
            </a:r>
          </a:p>
        </p:txBody>
      </p:sp>
      <p:sp>
        <p:nvSpPr>
          <p:cNvPr id="4" name="Slide Number Placeholder 3">
            <a:extLst>
              <a:ext uri="{FF2B5EF4-FFF2-40B4-BE49-F238E27FC236}">
                <a16:creationId xmlns:a16="http://schemas.microsoft.com/office/drawing/2014/main" id="{C1EB86C4-3EC9-44D9-A4CE-44D9B034DA15}"/>
              </a:ext>
            </a:extLst>
          </p:cNvPr>
          <p:cNvSpPr>
            <a:spLocks noGrp="1"/>
          </p:cNvSpPr>
          <p:nvPr>
            <p:ph type="sldNum" sz="quarter" idx="12"/>
          </p:nvPr>
        </p:nvSpPr>
        <p:spPr>
          <a:xfrm>
            <a:off x="11389658" y="6526801"/>
            <a:ext cx="262591" cy="223623"/>
          </a:xfrm>
        </p:spPr>
        <p:txBody>
          <a:bodyPr anchor="t">
            <a:normAutofit/>
          </a:bodyPr>
          <a:lstStyle/>
          <a:p>
            <a:pPr>
              <a:spcAft>
                <a:spcPts val="600"/>
              </a:spcAft>
            </a:pPr>
            <a:fld id="{1B380CA8-D005-4374-9E21-56061D22F6FB}" type="slidenum">
              <a:rPr lang="en-GB" smtClean="0"/>
              <a:pPr>
                <a:spcAft>
                  <a:spcPts val="600"/>
                </a:spcAft>
              </a:pPr>
              <a:t>9</a:t>
            </a:fld>
            <a:endParaRPr lang="en-GB"/>
          </a:p>
        </p:txBody>
      </p:sp>
      <p:graphicFrame>
        <p:nvGraphicFramePr>
          <p:cNvPr id="15" name="Table 14">
            <a:extLst>
              <a:ext uri="{FF2B5EF4-FFF2-40B4-BE49-F238E27FC236}">
                <a16:creationId xmlns:a16="http://schemas.microsoft.com/office/drawing/2014/main" id="{F9EDA9CD-CE97-44C8-92C6-3E1C47B5A5F9}"/>
              </a:ext>
            </a:extLst>
          </p:cNvPr>
          <p:cNvGraphicFramePr>
            <a:graphicFrameLocks noGrp="1"/>
          </p:cNvGraphicFramePr>
          <p:nvPr>
            <p:extLst>
              <p:ext uri="{D42A27DB-BD31-4B8C-83A1-F6EECF244321}">
                <p14:modId xmlns:p14="http://schemas.microsoft.com/office/powerpoint/2010/main" val="110089574"/>
              </p:ext>
            </p:extLst>
          </p:nvPr>
        </p:nvGraphicFramePr>
        <p:xfrm>
          <a:off x="773114" y="2449287"/>
          <a:ext cx="4354734" cy="2481942"/>
        </p:xfrm>
        <a:graphic>
          <a:graphicData uri="http://schemas.openxmlformats.org/drawingml/2006/table">
            <a:tbl>
              <a:tblPr/>
              <a:tblGrid>
                <a:gridCol w="3356359">
                  <a:extLst>
                    <a:ext uri="{9D8B030D-6E8A-4147-A177-3AD203B41FA5}">
                      <a16:colId xmlns:a16="http://schemas.microsoft.com/office/drawing/2014/main" val="1090819267"/>
                    </a:ext>
                  </a:extLst>
                </a:gridCol>
                <a:gridCol w="998375">
                  <a:extLst>
                    <a:ext uri="{9D8B030D-6E8A-4147-A177-3AD203B41FA5}">
                      <a16:colId xmlns:a16="http://schemas.microsoft.com/office/drawing/2014/main" val="1771264996"/>
                    </a:ext>
                  </a:extLst>
                </a:gridCol>
              </a:tblGrid>
              <a:tr h="301417">
                <a:tc>
                  <a:txBody>
                    <a:bodyPr/>
                    <a:lstStyle/>
                    <a:p>
                      <a:pPr marL="72000" algn="l" fontAlgn="b"/>
                      <a:r>
                        <a:rPr lang="en-GB" sz="1400" b="1" i="0" u="none" strike="noStrike" dirty="0">
                          <a:solidFill>
                            <a:srgbClr val="FFFFFF"/>
                          </a:solidFill>
                          <a:effectLst/>
                          <a:latin typeface="Heebo" panose="00000500000000000000" pitchFamily="2" charset="-79"/>
                          <a:cs typeface="Heebo" panose="00000500000000000000" pitchFamily="2" charset="-79"/>
                        </a:rPr>
                        <a:t>Forth Valley Food Organisations</a:t>
                      </a:r>
                    </a:p>
                  </a:txBody>
                  <a:tcPr marL="0" marR="0" marT="0" marB="0" anchor="ctr">
                    <a:lnL w="6350" cap="flat" cmpd="sng" algn="ctr">
                      <a:solidFill>
                        <a:srgbClr val="E3449F"/>
                      </a:solidFill>
                      <a:prstDash val="solid"/>
                      <a:round/>
                      <a:headEnd type="none" w="med" len="med"/>
                      <a:tailEnd type="none" w="med" len="med"/>
                    </a:lnL>
                    <a:lnR>
                      <a:noFill/>
                    </a:lnR>
                    <a:lnT w="6350" cap="flat" cmpd="sng" algn="ctr">
                      <a:solidFill>
                        <a:srgbClr val="E3449F"/>
                      </a:solidFill>
                      <a:prstDash val="solid"/>
                      <a:round/>
                      <a:headEnd type="none" w="med" len="med"/>
                      <a:tailEnd type="none" w="med" len="med"/>
                    </a:lnT>
                    <a:lnB w="6350" cap="flat" cmpd="sng" algn="ctr">
                      <a:solidFill>
                        <a:srgbClr val="E3449F"/>
                      </a:solidFill>
                      <a:prstDash val="solid"/>
                      <a:round/>
                      <a:headEnd type="none" w="med" len="med"/>
                      <a:tailEnd type="none" w="med" len="med"/>
                    </a:lnB>
                    <a:solidFill>
                      <a:srgbClr val="871455"/>
                    </a:solidFill>
                  </a:tcPr>
                </a:tc>
                <a:tc>
                  <a:txBody>
                    <a:bodyPr/>
                    <a:lstStyle/>
                    <a:p>
                      <a:pPr marL="72000" algn="l" fontAlgn="b"/>
                      <a:endParaRPr lang="en-GB" sz="1400" b="1" i="0" u="none" strike="noStrike" dirty="0">
                        <a:solidFill>
                          <a:srgbClr val="FFFFFF"/>
                        </a:solidFill>
                        <a:effectLst/>
                        <a:latin typeface="Heebo" panose="00000500000000000000" pitchFamily="2" charset="-79"/>
                        <a:cs typeface="Heebo" panose="00000500000000000000" pitchFamily="2" charset="-79"/>
                      </a:endParaRPr>
                    </a:p>
                  </a:txBody>
                  <a:tcPr marL="0" marR="0" marT="0" marB="0" anchor="ctr">
                    <a:lnL>
                      <a:noFill/>
                    </a:lnL>
                    <a:lnR w="6350" cap="flat" cmpd="sng" algn="ctr">
                      <a:solidFill>
                        <a:srgbClr val="E3449F"/>
                      </a:solidFill>
                      <a:prstDash val="solid"/>
                      <a:round/>
                      <a:headEnd type="none" w="med" len="med"/>
                      <a:tailEnd type="none" w="med" len="med"/>
                    </a:lnR>
                    <a:lnT w="6350" cap="flat" cmpd="sng" algn="ctr">
                      <a:solidFill>
                        <a:srgbClr val="E3449F"/>
                      </a:solidFill>
                      <a:prstDash val="solid"/>
                      <a:round/>
                      <a:headEnd type="none" w="med" len="med"/>
                      <a:tailEnd type="none" w="med" len="med"/>
                    </a:lnT>
                    <a:lnB w="6350" cap="flat" cmpd="sng" algn="ctr">
                      <a:solidFill>
                        <a:srgbClr val="E3449F"/>
                      </a:solidFill>
                      <a:prstDash val="solid"/>
                      <a:round/>
                      <a:headEnd type="none" w="med" len="med"/>
                      <a:tailEnd type="none" w="med" len="med"/>
                    </a:lnB>
                    <a:solidFill>
                      <a:srgbClr val="871455"/>
                    </a:solidFill>
                  </a:tcPr>
                </a:tc>
                <a:extLst>
                  <a:ext uri="{0D108BD9-81ED-4DB2-BD59-A6C34878D82A}">
                    <a16:rowId xmlns:a16="http://schemas.microsoft.com/office/drawing/2014/main" val="2354336169"/>
                  </a:ext>
                </a:extLst>
              </a:tr>
              <a:tr h="351725">
                <a:tc>
                  <a:txBody>
                    <a:bodyPr/>
                    <a:lstStyle/>
                    <a:p>
                      <a:pPr marL="72000" algn="l" fontAlgn="b"/>
                      <a:r>
                        <a:rPr lang="en-GB" sz="1400" b="0" i="0" u="none" strike="noStrike" dirty="0">
                          <a:solidFill>
                            <a:srgbClr val="000000"/>
                          </a:solidFill>
                          <a:effectLst/>
                          <a:latin typeface="Heebo" panose="00000500000000000000" pitchFamily="2" charset="-79"/>
                          <a:cs typeface="Heebo" panose="00000500000000000000" pitchFamily="2" charset="-79"/>
                        </a:rPr>
                        <a:t>Voluntary and Community Organisation</a:t>
                      </a:r>
                    </a:p>
                  </a:txBody>
                  <a:tcPr marL="0" marR="0" marT="0" marB="0" anchor="ctr">
                    <a:lnL w="6350" cap="flat" cmpd="sng" algn="ctr">
                      <a:solidFill>
                        <a:srgbClr val="E3449F"/>
                      </a:solidFill>
                      <a:prstDash val="solid"/>
                      <a:round/>
                      <a:headEnd type="none" w="med" len="med"/>
                      <a:tailEnd type="none" w="med" len="med"/>
                    </a:lnL>
                    <a:lnR>
                      <a:noFill/>
                    </a:lnR>
                    <a:lnT w="6350" cap="flat" cmpd="sng" algn="ctr">
                      <a:solidFill>
                        <a:srgbClr val="E3449F"/>
                      </a:solidFill>
                      <a:prstDash val="solid"/>
                      <a:round/>
                      <a:headEnd type="none" w="med" len="med"/>
                      <a:tailEnd type="none" w="med" len="med"/>
                    </a:lnT>
                    <a:lnB w="6350" cap="flat" cmpd="sng" algn="ctr">
                      <a:solidFill>
                        <a:srgbClr val="E3449F"/>
                      </a:solidFill>
                      <a:prstDash val="solid"/>
                      <a:round/>
                      <a:headEnd type="none" w="med" len="med"/>
                      <a:tailEnd type="none" w="med" len="med"/>
                    </a:lnB>
                  </a:tcPr>
                </a:tc>
                <a:tc>
                  <a:txBody>
                    <a:bodyPr/>
                    <a:lstStyle/>
                    <a:p>
                      <a:pPr marL="72000" algn="r" fontAlgn="b"/>
                      <a:r>
                        <a:rPr lang="en-GB" sz="1400" b="0" i="0" u="none" strike="noStrike" dirty="0">
                          <a:solidFill>
                            <a:srgbClr val="000000"/>
                          </a:solidFill>
                          <a:effectLst/>
                          <a:latin typeface="Heebo" panose="00000500000000000000" pitchFamily="2" charset="-79"/>
                          <a:cs typeface="Heebo" panose="00000500000000000000" pitchFamily="2" charset="-79"/>
                        </a:rPr>
                        <a:t>63</a:t>
                      </a:r>
                    </a:p>
                  </a:txBody>
                  <a:tcPr anchor="ctr">
                    <a:lnL>
                      <a:noFill/>
                    </a:lnL>
                    <a:lnR w="6350" cap="flat" cmpd="sng" algn="ctr">
                      <a:solidFill>
                        <a:srgbClr val="E3449F"/>
                      </a:solidFill>
                      <a:prstDash val="solid"/>
                      <a:round/>
                      <a:headEnd type="none" w="med" len="med"/>
                      <a:tailEnd type="none" w="med" len="med"/>
                    </a:lnR>
                    <a:lnT w="6350" cap="flat" cmpd="sng" algn="ctr">
                      <a:solidFill>
                        <a:srgbClr val="E3449F"/>
                      </a:solidFill>
                      <a:prstDash val="solid"/>
                      <a:round/>
                      <a:headEnd type="none" w="med" len="med"/>
                      <a:tailEnd type="none" w="med" len="med"/>
                    </a:lnT>
                    <a:lnB w="6350" cap="flat" cmpd="sng" algn="ctr">
                      <a:solidFill>
                        <a:srgbClr val="E3449F"/>
                      </a:solidFill>
                      <a:prstDash val="solid"/>
                      <a:round/>
                      <a:headEnd type="none" w="med" len="med"/>
                      <a:tailEnd type="none" w="med" len="med"/>
                    </a:lnB>
                  </a:tcPr>
                </a:tc>
                <a:extLst>
                  <a:ext uri="{0D108BD9-81ED-4DB2-BD59-A6C34878D82A}">
                    <a16:rowId xmlns:a16="http://schemas.microsoft.com/office/drawing/2014/main" val="4121778148"/>
                  </a:ext>
                </a:extLst>
              </a:tr>
              <a:tr h="301417">
                <a:tc>
                  <a:txBody>
                    <a:bodyPr/>
                    <a:lstStyle/>
                    <a:p>
                      <a:pPr marL="72000" algn="l" fontAlgn="b"/>
                      <a:r>
                        <a:rPr lang="en-GB" sz="1400" b="0" i="0" u="none" strike="noStrike" dirty="0">
                          <a:solidFill>
                            <a:srgbClr val="000000"/>
                          </a:solidFill>
                          <a:effectLst/>
                          <a:latin typeface="Heebo" panose="00000500000000000000" pitchFamily="2" charset="-79"/>
                          <a:cs typeface="Heebo" panose="00000500000000000000" pitchFamily="2" charset="-79"/>
                        </a:rPr>
                        <a:t>Other Support Organisation</a:t>
                      </a:r>
                    </a:p>
                  </a:txBody>
                  <a:tcPr marL="0" marR="0" marT="0" marB="0" anchor="ctr">
                    <a:lnL w="6350" cap="flat" cmpd="sng" algn="ctr">
                      <a:solidFill>
                        <a:srgbClr val="E3449F"/>
                      </a:solidFill>
                      <a:prstDash val="solid"/>
                      <a:round/>
                      <a:headEnd type="none" w="med" len="med"/>
                      <a:tailEnd type="none" w="med" len="med"/>
                    </a:lnL>
                    <a:lnR>
                      <a:noFill/>
                    </a:lnR>
                    <a:lnT w="6350" cap="flat" cmpd="sng" algn="ctr">
                      <a:solidFill>
                        <a:srgbClr val="E3449F"/>
                      </a:solidFill>
                      <a:prstDash val="solid"/>
                      <a:round/>
                      <a:headEnd type="none" w="med" len="med"/>
                      <a:tailEnd type="none" w="med" len="med"/>
                    </a:lnT>
                    <a:lnB w="6350" cap="flat" cmpd="sng" algn="ctr">
                      <a:solidFill>
                        <a:srgbClr val="E3449F"/>
                      </a:solidFill>
                      <a:prstDash val="solid"/>
                      <a:round/>
                      <a:headEnd type="none" w="med" len="med"/>
                      <a:tailEnd type="none" w="med" len="med"/>
                    </a:lnB>
                  </a:tcPr>
                </a:tc>
                <a:tc>
                  <a:txBody>
                    <a:bodyPr/>
                    <a:lstStyle/>
                    <a:p>
                      <a:pPr marL="72000" algn="r" fontAlgn="b"/>
                      <a:r>
                        <a:rPr lang="en-GB" sz="1400" b="0" i="0" u="none" strike="noStrike" dirty="0">
                          <a:solidFill>
                            <a:srgbClr val="000000"/>
                          </a:solidFill>
                          <a:effectLst/>
                          <a:latin typeface="Heebo" panose="00000500000000000000" pitchFamily="2" charset="-79"/>
                          <a:cs typeface="Heebo" panose="00000500000000000000" pitchFamily="2" charset="-79"/>
                        </a:rPr>
                        <a:t>15</a:t>
                      </a:r>
                    </a:p>
                  </a:txBody>
                  <a:tcPr anchor="ctr">
                    <a:lnL>
                      <a:noFill/>
                    </a:lnL>
                    <a:lnR w="6350" cap="flat" cmpd="sng" algn="ctr">
                      <a:solidFill>
                        <a:srgbClr val="E3449F"/>
                      </a:solidFill>
                      <a:prstDash val="solid"/>
                      <a:round/>
                      <a:headEnd type="none" w="med" len="med"/>
                      <a:tailEnd type="none" w="med" len="med"/>
                    </a:lnR>
                    <a:lnT w="6350" cap="flat" cmpd="sng" algn="ctr">
                      <a:solidFill>
                        <a:srgbClr val="E3449F"/>
                      </a:solidFill>
                      <a:prstDash val="solid"/>
                      <a:round/>
                      <a:headEnd type="none" w="med" len="med"/>
                      <a:tailEnd type="none" w="med" len="med"/>
                    </a:lnT>
                    <a:lnB w="6350" cap="flat" cmpd="sng" algn="ctr">
                      <a:solidFill>
                        <a:srgbClr val="E3449F"/>
                      </a:solidFill>
                      <a:prstDash val="solid"/>
                      <a:round/>
                      <a:headEnd type="none" w="med" len="med"/>
                      <a:tailEnd type="none" w="med" len="med"/>
                    </a:lnB>
                  </a:tcPr>
                </a:tc>
                <a:extLst>
                  <a:ext uri="{0D108BD9-81ED-4DB2-BD59-A6C34878D82A}">
                    <a16:rowId xmlns:a16="http://schemas.microsoft.com/office/drawing/2014/main" val="1750346126"/>
                  </a:ext>
                </a:extLst>
              </a:tr>
              <a:tr h="301417">
                <a:tc>
                  <a:txBody>
                    <a:bodyPr/>
                    <a:lstStyle/>
                    <a:p>
                      <a:pPr marL="72000" algn="l" fontAlgn="b"/>
                      <a:r>
                        <a:rPr lang="en-GB" sz="1400" b="0" i="0" u="none" strike="noStrike" dirty="0">
                          <a:solidFill>
                            <a:srgbClr val="000000"/>
                          </a:solidFill>
                          <a:effectLst/>
                          <a:latin typeface="Heebo" panose="00000500000000000000" pitchFamily="2" charset="-79"/>
                          <a:cs typeface="Heebo" panose="00000500000000000000" pitchFamily="2" charset="-79"/>
                        </a:rPr>
                        <a:t>National Organisation</a:t>
                      </a:r>
                    </a:p>
                  </a:txBody>
                  <a:tcPr marL="0" marR="0" marT="0" marB="0" anchor="ctr">
                    <a:lnL w="6350" cap="flat" cmpd="sng" algn="ctr">
                      <a:solidFill>
                        <a:srgbClr val="E3449F"/>
                      </a:solidFill>
                      <a:prstDash val="solid"/>
                      <a:round/>
                      <a:headEnd type="none" w="med" len="med"/>
                      <a:tailEnd type="none" w="med" len="med"/>
                    </a:lnL>
                    <a:lnR>
                      <a:noFill/>
                    </a:lnR>
                    <a:lnT w="6350" cap="flat" cmpd="sng" algn="ctr">
                      <a:solidFill>
                        <a:srgbClr val="E3449F"/>
                      </a:solidFill>
                      <a:prstDash val="solid"/>
                      <a:round/>
                      <a:headEnd type="none" w="med" len="med"/>
                      <a:tailEnd type="none" w="med" len="med"/>
                    </a:lnT>
                    <a:lnB w="6350" cap="flat" cmpd="sng" algn="ctr">
                      <a:solidFill>
                        <a:srgbClr val="E3449F"/>
                      </a:solidFill>
                      <a:prstDash val="solid"/>
                      <a:round/>
                      <a:headEnd type="none" w="med" len="med"/>
                      <a:tailEnd type="none" w="med" len="med"/>
                    </a:lnB>
                  </a:tcPr>
                </a:tc>
                <a:tc>
                  <a:txBody>
                    <a:bodyPr/>
                    <a:lstStyle/>
                    <a:p>
                      <a:pPr marL="72000" algn="r" fontAlgn="b"/>
                      <a:r>
                        <a:rPr lang="en-GB" sz="1400" b="0" i="0" u="none" strike="noStrike" dirty="0">
                          <a:solidFill>
                            <a:srgbClr val="000000"/>
                          </a:solidFill>
                          <a:effectLst/>
                          <a:latin typeface="Heebo" panose="00000500000000000000" pitchFamily="2" charset="-79"/>
                          <a:cs typeface="Heebo" panose="00000500000000000000" pitchFamily="2" charset="-79"/>
                        </a:rPr>
                        <a:t>12</a:t>
                      </a:r>
                    </a:p>
                  </a:txBody>
                  <a:tcPr anchor="ctr">
                    <a:lnL>
                      <a:noFill/>
                    </a:lnL>
                    <a:lnR w="6350" cap="flat" cmpd="sng" algn="ctr">
                      <a:solidFill>
                        <a:srgbClr val="E3449F"/>
                      </a:solidFill>
                      <a:prstDash val="solid"/>
                      <a:round/>
                      <a:headEnd type="none" w="med" len="med"/>
                      <a:tailEnd type="none" w="med" len="med"/>
                    </a:lnR>
                    <a:lnT w="6350" cap="flat" cmpd="sng" algn="ctr">
                      <a:solidFill>
                        <a:srgbClr val="E3449F"/>
                      </a:solidFill>
                      <a:prstDash val="solid"/>
                      <a:round/>
                      <a:headEnd type="none" w="med" len="med"/>
                      <a:tailEnd type="none" w="med" len="med"/>
                    </a:lnT>
                    <a:lnB w="6350" cap="flat" cmpd="sng" algn="ctr">
                      <a:solidFill>
                        <a:srgbClr val="E3449F"/>
                      </a:solidFill>
                      <a:prstDash val="solid"/>
                      <a:round/>
                      <a:headEnd type="none" w="med" len="med"/>
                      <a:tailEnd type="none" w="med" len="med"/>
                    </a:lnB>
                  </a:tcPr>
                </a:tc>
                <a:extLst>
                  <a:ext uri="{0D108BD9-81ED-4DB2-BD59-A6C34878D82A}">
                    <a16:rowId xmlns:a16="http://schemas.microsoft.com/office/drawing/2014/main" val="3960131937"/>
                  </a:ext>
                </a:extLst>
              </a:tr>
              <a:tr h="301417">
                <a:tc>
                  <a:txBody>
                    <a:bodyPr/>
                    <a:lstStyle/>
                    <a:p>
                      <a:pPr marL="72000" algn="l" fontAlgn="b"/>
                      <a:r>
                        <a:rPr lang="en-GB" sz="1400" b="0" i="0" u="none" strike="noStrike" dirty="0">
                          <a:solidFill>
                            <a:srgbClr val="000000"/>
                          </a:solidFill>
                          <a:effectLst/>
                          <a:latin typeface="Heebo" panose="00000500000000000000" pitchFamily="2" charset="-79"/>
                          <a:cs typeface="Heebo" panose="00000500000000000000" pitchFamily="2" charset="-79"/>
                        </a:rPr>
                        <a:t>Local Authority</a:t>
                      </a:r>
                    </a:p>
                  </a:txBody>
                  <a:tcPr marL="0" marR="0" marT="0" marB="0" anchor="ctr">
                    <a:lnL w="6350" cap="flat" cmpd="sng" algn="ctr">
                      <a:solidFill>
                        <a:srgbClr val="E3449F"/>
                      </a:solidFill>
                      <a:prstDash val="solid"/>
                      <a:round/>
                      <a:headEnd type="none" w="med" len="med"/>
                      <a:tailEnd type="none" w="med" len="med"/>
                    </a:lnL>
                    <a:lnR>
                      <a:noFill/>
                    </a:lnR>
                    <a:lnT w="6350" cap="flat" cmpd="sng" algn="ctr">
                      <a:solidFill>
                        <a:srgbClr val="E3449F"/>
                      </a:solidFill>
                      <a:prstDash val="solid"/>
                      <a:round/>
                      <a:headEnd type="none" w="med" len="med"/>
                      <a:tailEnd type="none" w="med" len="med"/>
                    </a:lnT>
                    <a:lnB w="6350" cap="flat" cmpd="sng" algn="ctr">
                      <a:solidFill>
                        <a:srgbClr val="E3449F"/>
                      </a:solidFill>
                      <a:prstDash val="solid"/>
                      <a:round/>
                      <a:headEnd type="none" w="med" len="med"/>
                      <a:tailEnd type="none" w="med" len="med"/>
                    </a:lnB>
                  </a:tcPr>
                </a:tc>
                <a:tc>
                  <a:txBody>
                    <a:bodyPr/>
                    <a:lstStyle/>
                    <a:p>
                      <a:pPr marL="72000" algn="r" fontAlgn="b"/>
                      <a:r>
                        <a:rPr lang="en-GB" sz="1400" b="0" i="0" u="none" strike="noStrike" dirty="0">
                          <a:solidFill>
                            <a:srgbClr val="000000"/>
                          </a:solidFill>
                          <a:effectLst/>
                          <a:latin typeface="Heebo" panose="00000500000000000000" pitchFamily="2" charset="-79"/>
                          <a:cs typeface="Heebo" panose="00000500000000000000" pitchFamily="2" charset="-79"/>
                        </a:rPr>
                        <a:t>3</a:t>
                      </a:r>
                    </a:p>
                  </a:txBody>
                  <a:tcPr anchor="ctr">
                    <a:lnL>
                      <a:noFill/>
                    </a:lnL>
                    <a:lnR w="6350" cap="flat" cmpd="sng" algn="ctr">
                      <a:solidFill>
                        <a:srgbClr val="E3449F"/>
                      </a:solidFill>
                      <a:prstDash val="solid"/>
                      <a:round/>
                      <a:headEnd type="none" w="med" len="med"/>
                      <a:tailEnd type="none" w="med" len="med"/>
                    </a:lnR>
                    <a:lnT w="6350" cap="flat" cmpd="sng" algn="ctr">
                      <a:solidFill>
                        <a:srgbClr val="E3449F"/>
                      </a:solidFill>
                      <a:prstDash val="solid"/>
                      <a:round/>
                      <a:headEnd type="none" w="med" len="med"/>
                      <a:tailEnd type="none" w="med" len="med"/>
                    </a:lnT>
                    <a:lnB w="6350" cap="flat" cmpd="sng" algn="ctr">
                      <a:solidFill>
                        <a:srgbClr val="E3449F"/>
                      </a:solidFill>
                      <a:prstDash val="solid"/>
                      <a:round/>
                      <a:headEnd type="none" w="med" len="med"/>
                      <a:tailEnd type="none" w="med" len="med"/>
                    </a:lnB>
                  </a:tcPr>
                </a:tc>
                <a:extLst>
                  <a:ext uri="{0D108BD9-81ED-4DB2-BD59-A6C34878D82A}">
                    <a16:rowId xmlns:a16="http://schemas.microsoft.com/office/drawing/2014/main" val="1450757602"/>
                  </a:ext>
                </a:extLst>
              </a:tr>
              <a:tr h="301417">
                <a:tc>
                  <a:txBody>
                    <a:bodyPr/>
                    <a:lstStyle/>
                    <a:p>
                      <a:pPr marL="72000" algn="l" fontAlgn="b"/>
                      <a:r>
                        <a:rPr lang="en-GB" sz="1400" b="0" i="0" u="none" strike="noStrike" dirty="0">
                          <a:solidFill>
                            <a:srgbClr val="000000"/>
                          </a:solidFill>
                          <a:effectLst/>
                          <a:latin typeface="Heebo" panose="00000500000000000000" pitchFamily="2" charset="-79"/>
                          <a:cs typeface="Heebo" panose="00000500000000000000" pitchFamily="2" charset="-79"/>
                        </a:rPr>
                        <a:t>NHS Organisation</a:t>
                      </a:r>
                    </a:p>
                  </a:txBody>
                  <a:tcPr marL="0" marR="0" marT="0" marB="0" anchor="ctr">
                    <a:lnL w="6350" cap="flat" cmpd="sng" algn="ctr">
                      <a:solidFill>
                        <a:srgbClr val="E3449F"/>
                      </a:solidFill>
                      <a:prstDash val="solid"/>
                      <a:round/>
                      <a:headEnd type="none" w="med" len="med"/>
                      <a:tailEnd type="none" w="med" len="med"/>
                    </a:lnL>
                    <a:lnR>
                      <a:noFill/>
                    </a:lnR>
                    <a:lnT w="6350" cap="flat" cmpd="sng" algn="ctr">
                      <a:solidFill>
                        <a:srgbClr val="E3449F"/>
                      </a:solidFill>
                      <a:prstDash val="solid"/>
                      <a:round/>
                      <a:headEnd type="none" w="med" len="med"/>
                      <a:tailEnd type="none" w="med" len="med"/>
                    </a:lnT>
                    <a:lnB w="6350" cap="flat" cmpd="sng" algn="ctr">
                      <a:solidFill>
                        <a:srgbClr val="E3449F"/>
                      </a:solidFill>
                      <a:prstDash val="solid"/>
                      <a:round/>
                      <a:headEnd type="none" w="med" len="med"/>
                      <a:tailEnd type="none" w="med" len="med"/>
                    </a:lnB>
                  </a:tcPr>
                </a:tc>
                <a:tc>
                  <a:txBody>
                    <a:bodyPr/>
                    <a:lstStyle/>
                    <a:p>
                      <a:pPr marL="72000" algn="r" fontAlgn="b"/>
                      <a:r>
                        <a:rPr lang="en-GB" sz="1400" b="0" i="0" u="none" strike="noStrike" dirty="0">
                          <a:solidFill>
                            <a:srgbClr val="000000"/>
                          </a:solidFill>
                          <a:effectLst/>
                          <a:latin typeface="Heebo" panose="00000500000000000000" pitchFamily="2" charset="-79"/>
                          <a:cs typeface="Heebo" panose="00000500000000000000" pitchFamily="2" charset="-79"/>
                        </a:rPr>
                        <a:t>2</a:t>
                      </a:r>
                    </a:p>
                  </a:txBody>
                  <a:tcPr anchor="ctr">
                    <a:lnL>
                      <a:noFill/>
                    </a:lnL>
                    <a:lnR w="6350" cap="flat" cmpd="sng" algn="ctr">
                      <a:solidFill>
                        <a:srgbClr val="E3449F"/>
                      </a:solidFill>
                      <a:prstDash val="solid"/>
                      <a:round/>
                      <a:headEnd type="none" w="med" len="med"/>
                      <a:tailEnd type="none" w="med" len="med"/>
                    </a:lnR>
                    <a:lnT w="6350" cap="flat" cmpd="sng" algn="ctr">
                      <a:solidFill>
                        <a:srgbClr val="E3449F"/>
                      </a:solidFill>
                      <a:prstDash val="solid"/>
                      <a:round/>
                      <a:headEnd type="none" w="med" len="med"/>
                      <a:tailEnd type="none" w="med" len="med"/>
                    </a:lnT>
                    <a:lnB w="6350" cap="flat" cmpd="sng" algn="ctr">
                      <a:solidFill>
                        <a:srgbClr val="E3449F"/>
                      </a:solidFill>
                      <a:prstDash val="solid"/>
                      <a:round/>
                      <a:headEnd type="none" w="med" len="med"/>
                      <a:tailEnd type="none" w="med" len="med"/>
                    </a:lnB>
                  </a:tcPr>
                </a:tc>
                <a:extLst>
                  <a:ext uri="{0D108BD9-81ED-4DB2-BD59-A6C34878D82A}">
                    <a16:rowId xmlns:a16="http://schemas.microsoft.com/office/drawing/2014/main" val="1464700803"/>
                  </a:ext>
                </a:extLst>
              </a:tr>
              <a:tr h="301417">
                <a:tc>
                  <a:txBody>
                    <a:bodyPr/>
                    <a:lstStyle/>
                    <a:p>
                      <a:pPr marL="72000" algn="l" fontAlgn="b"/>
                      <a:r>
                        <a:rPr lang="en-GB" sz="1400" b="0" i="0" u="none" strike="noStrike" dirty="0">
                          <a:solidFill>
                            <a:srgbClr val="000000"/>
                          </a:solidFill>
                          <a:effectLst/>
                          <a:latin typeface="Heebo" panose="00000500000000000000" pitchFamily="2" charset="-79"/>
                          <a:cs typeface="Heebo" panose="00000500000000000000" pitchFamily="2" charset="-79"/>
                        </a:rPr>
                        <a:t>Education Institution</a:t>
                      </a:r>
                    </a:p>
                  </a:txBody>
                  <a:tcPr marL="0" marR="0" marT="0" marB="0" anchor="ctr">
                    <a:lnL w="6350" cap="flat" cmpd="sng" algn="ctr">
                      <a:solidFill>
                        <a:srgbClr val="E3449F"/>
                      </a:solidFill>
                      <a:prstDash val="solid"/>
                      <a:round/>
                      <a:headEnd type="none" w="med" len="med"/>
                      <a:tailEnd type="none" w="med" len="med"/>
                    </a:lnL>
                    <a:lnR>
                      <a:noFill/>
                    </a:lnR>
                    <a:lnT w="6350" cap="flat" cmpd="sng" algn="ctr">
                      <a:solidFill>
                        <a:srgbClr val="E3449F"/>
                      </a:solidFill>
                      <a:prstDash val="solid"/>
                      <a:round/>
                      <a:headEnd type="none" w="med" len="med"/>
                      <a:tailEnd type="none" w="med" len="med"/>
                    </a:lnT>
                    <a:lnB w="25400" cap="flat" cmpd="dbl" algn="ctr">
                      <a:solidFill>
                        <a:srgbClr val="871455"/>
                      </a:solidFill>
                      <a:prstDash val="solid"/>
                      <a:round/>
                      <a:headEnd type="none" w="med" len="med"/>
                      <a:tailEnd type="none" w="med" len="med"/>
                    </a:lnB>
                  </a:tcPr>
                </a:tc>
                <a:tc>
                  <a:txBody>
                    <a:bodyPr/>
                    <a:lstStyle/>
                    <a:p>
                      <a:pPr marL="72000" algn="r" fontAlgn="b"/>
                      <a:r>
                        <a:rPr lang="en-GB" sz="1400" b="0" i="0" u="none" strike="noStrike" dirty="0">
                          <a:solidFill>
                            <a:srgbClr val="000000"/>
                          </a:solidFill>
                          <a:effectLst/>
                          <a:latin typeface="Heebo" panose="00000500000000000000" pitchFamily="2" charset="-79"/>
                          <a:cs typeface="Heebo" panose="00000500000000000000" pitchFamily="2" charset="-79"/>
                        </a:rPr>
                        <a:t>2</a:t>
                      </a:r>
                    </a:p>
                  </a:txBody>
                  <a:tcPr anchor="ctr">
                    <a:lnL>
                      <a:noFill/>
                    </a:lnL>
                    <a:lnR w="6350" cap="flat" cmpd="sng" algn="ctr">
                      <a:solidFill>
                        <a:srgbClr val="E3449F"/>
                      </a:solidFill>
                      <a:prstDash val="solid"/>
                      <a:round/>
                      <a:headEnd type="none" w="med" len="med"/>
                      <a:tailEnd type="none" w="med" len="med"/>
                    </a:lnR>
                    <a:lnT w="6350" cap="flat" cmpd="sng" algn="ctr">
                      <a:solidFill>
                        <a:srgbClr val="E3449F"/>
                      </a:solidFill>
                      <a:prstDash val="solid"/>
                      <a:round/>
                      <a:headEnd type="none" w="med" len="med"/>
                      <a:tailEnd type="none" w="med" len="med"/>
                    </a:lnT>
                    <a:lnB w="25400" cap="flat" cmpd="dbl" algn="ctr">
                      <a:solidFill>
                        <a:srgbClr val="871455"/>
                      </a:solidFill>
                      <a:prstDash val="solid"/>
                      <a:round/>
                      <a:headEnd type="none" w="med" len="med"/>
                      <a:tailEnd type="none" w="med" len="med"/>
                    </a:lnB>
                  </a:tcPr>
                </a:tc>
                <a:extLst>
                  <a:ext uri="{0D108BD9-81ED-4DB2-BD59-A6C34878D82A}">
                    <a16:rowId xmlns:a16="http://schemas.microsoft.com/office/drawing/2014/main" val="1166775988"/>
                  </a:ext>
                </a:extLst>
              </a:tr>
              <a:tr h="301417">
                <a:tc>
                  <a:txBody>
                    <a:bodyPr/>
                    <a:lstStyle/>
                    <a:p>
                      <a:pPr marL="72000" algn="l" fontAlgn="b"/>
                      <a:r>
                        <a:rPr lang="en-GB" sz="1400" b="1" i="0" u="none" strike="noStrike" dirty="0">
                          <a:solidFill>
                            <a:srgbClr val="000000"/>
                          </a:solidFill>
                          <a:effectLst/>
                          <a:latin typeface="Heebo" panose="00000500000000000000" pitchFamily="2" charset="-79"/>
                          <a:cs typeface="Heebo" panose="00000500000000000000" pitchFamily="2" charset="-79"/>
                        </a:rPr>
                        <a:t>Total</a:t>
                      </a:r>
                    </a:p>
                  </a:txBody>
                  <a:tcPr marL="0" marR="0" marT="0" marB="0" anchor="ctr">
                    <a:lnL w="6350" cap="flat" cmpd="sng" algn="ctr">
                      <a:solidFill>
                        <a:srgbClr val="E3449F"/>
                      </a:solidFill>
                      <a:prstDash val="solid"/>
                      <a:round/>
                      <a:headEnd type="none" w="med" len="med"/>
                      <a:tailEnd type="none" w="med" len="med"/>
                    </a:lnL>
                    <a:lnR>
                      <a:noFill/>
                    </a:lnR>
                    <a:lnT w="25400" cap="flat" cmpd="dbl" algn="ctr">
                      <a:solidFill>
                        <a:srgbClr val="871455"/>
                      </a:solidFill>
                      <a:prstDash val="solid"/>
                      <a:round/>
                      <a:headEnd type="none" w="med" len="med"/>
                      <a:tailEnd type="none" w="med" len="med"/>
                    </a:lnT>
                    <a:lnB w="6350" cap="flat" cmpd="sng" algn="ctr">
                      <a:solidFill>
                        <a:srgbClr val="E3449F"/>
                      </a:solidFill>
                      <a:prstDash val="solid"/>
                      <a:round/>
                      <a:headEnd type="none" w="med" len="med"/>
                      <a:tailEnd type="none" w="med" len="med"/>
                    </a:lnB>
                  </a:tcPr>
                </a:tc>
                <a:tc>
                  <a:txBody>
                    <a:bodyPr/>
                    <a:lstStyle/>
                    <a:p>
                      <a:pPr marL="72000" algn="r" fontAlgn="b"/>
                      <a:r>
                        <a:rPr lang="en-GB" sz="1400" b="1" i="0" u="none" strike="noStrike" dirty="0">
                          <a:solidFill>
                            <a:srgbClr val="000000"/>
                          </a:solidFill>
                          <a:effectLst/>
                          <a:latin typeface="Heebo" panose="00000500000000000000" pitchFamily="2" charset="-79"/>
                          <a:cs typeface="Heebo" panose="00000500000000000000" pitchFamily="2" charset="-79"/>
                        </a:rPr>
                        <a:t>97</a:t>
                      </a:r>
                    </a:p>
                  </a:txBody>
                  <a:tcPr anchor="ctr">
                    <a:lnL>
                      <a:noFill/>
                    </a:lnL>
                    <a:lnR w="6350" cap="flat" cmpd="sng" algn="ctr">
                      <a:solidFill>
                        <a:srgbClr val="E3449F"/>
                      </a:solidFill>
                      <a:prstDash val="solid"/>
                      <a:round/>
                      <a:headEnd type="none" w="med" len="med"/>
                      <a:tailEnd type="none" w="med" len="med"/>
                    </a:lnR>
                    <a:lnT w="25400" cap="flat" cmpd="dbl" algn="ctr">
                      <a:solidFill>
                        <a:srgbClr val="871455"/>
                      </a:solidFill>
                      <a:prstDash val="solid"/>
                      <a:round/>
                      <a:headEnd type="none" w="med" len="med"/>
                      <a:tailEnd type="none" w="med" len="med"/>
                    </a:lnT>
                    <a:lnB w="6350" cap="flat" cmpd="sng" algn="ctr">
                      <a:solidFill>
                        <a:srgbClr val="E3449F"/>
                      </a:solidFill>
                      <a:prstDash val="solid"/>
                      <a:round/>
                      <a:headEnd type="none" w="med" len="med"/>
                      <a:tailEnd type="none" w="med" len="med"/>
                    </a:lnB>
                  </a:tcPr>
                </a:tc>
                <a:extLst>
                  <a:ext uri="{0D108BD9-81ED-4DB2-BD59-A6C34878D82A}">
                    <a16:rowId xmlns:a16="http://schemas.microsoft.com/office/drawing/2014/main" val="4224681653"/>
                  </a:ext>
                </a:extLst>
              </a:tr>
            </a:tbl>
          </a:graphicData>
        </a:graphic>
      </p:graphicFrame>
      <p:pic>
        <p:nvPicPr>
          <p:cNvPr id="8" name="Picture 7">
            <a:extLst>
              <a:ext uri="{FF2B5EF4-FFF2-40B4-BE49-F238E27FC236}">
                <a16:creationId xmlns:a16="http://schemas.microsoft.com/office/drawing/2014/main" id="{04B79938-B704-4FD0-B4FA-2EA2C0C7C604}"/>
              </a:ext>
            </a:extLst>
          </p:cNvPr>
          <p:cNvPicPr/>
          <p:nvPr/>
        </p:nvPicPr>
        <p:blipFill>
          <a:blip r:embed="rId2"/>
          <a:stretch>
            <a:fillRect/>
          </a:stretch>
        </p:blipFill>
        <p:spPr>
          <a:xfrm>
            <a:off x="5752667" y="1277938"/>
            <a:ext cx="5636991" cy="5122862"/>
          </a:xfrm>
          <a:prstGeom prst="rect">
            <a:avLst/>
          </a:prstGeom>
        </p:spPr>
      </p:pic>
    </p:spTree>
    <p:extLst>
      <p:ext uri="{BB962C8B-B14F-4D97-AF65-F5344CB8AC3E}">
        <p14:creationId xmlns:p14="http://schemas.microsoft.com/office/powerpoint/2010/main" val="807162985"/>
      </p:ext>
    </p:extLst>
  </p:cSld>
  <p:clrMapOvr>
    <a:masterClrMapping/>
  </p:clrMapOvr>
  <p:transition>
    <p:fade/>
  </p:transition>
</p:sld>
</file>

<file path=ppt/theme/theme1.xml><?xml version="1.0" encoding="utf-8"?>
<a:theme xmlns:a="http://schemas.openxmlformats.org/drawingml/2006/main" name="BiGGAR PPT Theme">
  <a:themeElements>
    <a:clrScheme name="Biggar colour theme">
      <a:dk1>
        <a:sysClr val="windowText" lastClr="000000"/>
      </a:dk1>
      <a:lt1>
        <a:sysClr val="window" lastClr="FFFFFF"/>
      </a:lt1>
      <a:dk2>
        <a:srgbClr val="4C524D"/>
      </a:dk2>
      <a:lt2>
        <a:srgbClr val="F0F0F0"/>
      </a:lt2>
      <a:accent1>
        <a:srgbClr val="871455"/>
      </a:accent1>
      <a:accent2>
        <a:srgbClr val="545650"/>
      </a:accent2>
      <a:accent3>
        <a:srgbClr val="41BBC9"/>
      </a:accent3>
      <a:accent4>
        <a:srgbClr val="939390"/>
      </a:accent4>
      <a:accent5>
        <a:srgbClr val="612165"/>
      </a:accent5>
      <a:accent6>
        <a:srgbClr val="009A91"/>
      </a:accent6>
      <a:hlink>
        <a:srgbClr val="0563C1"/>
      </a:hlink>
      <a:folHlink>
        <a:srgbClr val="954F72"/>
      </a:folHlink>
    </a:clrScheme>
    <a:fontScheme name="Biggar font theme">
      <a:majorFont>
        <a:latin typeface="Heebo ExtraBold"/>
        <a:ea typeface=""/>
        <a:cs typeface=""/>
      </a:majorFont>
      <a:minorFont>
        <a:latin typeface="Hee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lnSpc>
            <a:spcPct val="110000"/>
          </a:lnSpc>
          <a:defRPr sz="16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defRPr sz="1600" dirty="0"/>
        </a:defPPr>
      </a:lstStyle>
    </a:txDef>
  </a:objectDefaults>
  <a:extraClrSchemeLst/>
  <a:extLst>
    <a:ext uri="{05A4C25C-085E-4340-85A3-A5531E510DB2}">
      <thm15:themeFamily xmlns:thm15="http://schemas.microsoft.com/office/thememl/2012/main" name="Presentation1" id="{F1BB36EC-436F-AC42-A98E-26A48AFB9209}" vid="{AD8C2F65-42D3-344E-B4FA-79ED8C84F5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ECCB439EE67B47A1FB4D8E43E58CAA" ma:contentTypeVersion="23" ma:contentTypeDescription="Create a new document." ma:contentTypeScope="" ma:versionID="fedc2de929a1afb823a02ae2ecffe2a5">
  <xsd:schema xmlns:xsd="http://www.w3.org/2001/XMLSchema" xmlns:xs="http://www.w3.org/2001/XMLSchema" xmlns:p="http://schemas.microsoft.com/office/2006/metadata/properties" xmlns:ns2="a1af3ce9-c53a-444e-913f-c1355e67a14c" xmlns:ns3="71f131e6-1864-4d0e-b5c0-f48c2c11996e" targetNamespace="http://schemas.microsoft.com/office/2006/metadata/properties" ma:root="true" ma:fieldsID="df043fddfb39a3615411661f7664261b" ns2:_="" ns3:_="">
    <xsd:import namespace="a1af3ce9-c53a-444e-913f-c1355e67a14c"/>
    <xsd:import namespace="71f131e6-1864-4d0e-b5c0-f48c2c1199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FinancialYear" minOccurs="0"/>
                <xsd:element ref="ns2:Thumbnail"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af3ce9-c53a-444e-913f-c1355e67a1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FinancialYear" ma:index="20" nillable="true" ma:displayName="Financial Year" ma:format="Dropdown" ma:internalName="FinancialYear">
      <xsd:simpleType>
        <xsd:restriction base="dms:Choice">
          <xsd:enumeration value="Choice 1"/>
          <xsd:enumeration value="Choice 2"/>
          <xsd:enumeration value="Choice 3"/>
        </xsd:restriction>
      </xsd:simpleType>
    </xsd:element>
    <xsd:element name="Thumbnail" ma:index="21" nillable="true" ma:displayName="Thumbnail" ma:format="Thumbnail" ma:internalName="Thumbnail">
      <xsd:simpleType>
        <xsd:restriction base="dms:Unknow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d6da917-e33a-449c-a227-2c5fa2566e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f131e6-1864-4d0e-b5c0-f48c2c1199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37fbfc-9861-4ad4-a996-5f545df41857}" ma:internalName="TaxCatchAll" ma:showField="CatchAllData" ma:web="71f131e6-1864-4d0e-b5c0-f48c2c1199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nancialYear xmlns="a1af3ce9-c53a-444e-913f-c1355e67a14c" xsi:nil="true"/>
    <Thumbnail xmlns="a1af3ce9-c53a-444e-913f-c1355e67a14c" xsi:nil="true"/>
    <lcf76f155ced4ddcb4097134ff3c332f xmlns="a1af3ce9-c53a-444e-913f-c1355e67a14c">
      <Terms xmlns="http://schemas.microsoft.com/office/infopath/2007/PartnerControls"/>
    </lcf76f155ced4ddcb4097134ff3c332f>
    <TaxCatchAll xmlns="71f131e6-1864-4d0e-b5c0-f48c2c11996e" xsi:nil="true"/>
  </documentManagement>
</p:properties>
</file>

<file path=customXml/itemProps1.xml><?xml version="1.0" encoding="utf-8"?>
<ds:datastoreItem xmlns:ds="http://schemas.openxmlformats.org/officeDocument/2006/customXml" ds:itemID="{9BFB6D70-B3D5-4747-A083-8A51D3EECFFB}"/>
</file>

<file path=customXml/itemProps2.xml><?xml version="1.0" encoding="utf-8"?>
<ds:datastoreItem xmlns:ds="http://schemas.openxmlformats.org/officeDocument/2006/customXml" ds:itemID="{7E9DFF4B-EBEE-45F5-A887-382F9E320D5B}"/>
</file>

<file path=customXml/itemProps3.xml><?xml version="1.0" encoding="utf-8"?>
<ds:datastoreItem xmlns:ds="http://schemas.openxmlformats.org/officeDocument/2006/customXml" ds:itemID="{E3609189-2415-40B1-A9E5-C9B057A3C7D8}"/>
</file>

<file path=docProps/app.xml><?xml version="1.0" encoding="utf-8"?>
<Properties xmlns="http://schemas.openxmlformats.org/officeDocument/2006/extended-properties" xmlns:vt="http://schemas.openxmlformats.org/officeDocument/2006/docPropsVTypes">
  <Template>BiGGAR Economics PowerPoint Template (1)</Template>
  <TotalTime>1505</TotalTime>
  <Words>3351</Words>
  <Application>Microsoft Office PowerPoint</Application>
  <PresentationFormat>Widescreen</PresentationFormat>
  <Paragraphs>333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Heebo</vt:lpstr>
      <vt:lpstr>Heebo ExtraBold</vt:lpstr>
      <vt:lpstr>Heebo Medium</vt:lpstr>
      <vt:lpstr>BiGGAR PPT Theme</vt:lpstr>
      <vt:lpstr>Sustainable and Dignified Solutions to Food Insecurity in Forth Valley: A Food System Needs Assessment</vt:lpstr>
      <vt:lpstr>Study Aims and Objectives</vt:lpstr>
      <vt:lpstr>Aims</vt:lpstr>
      <vt:lpstr>Objectives</vt:lpstr>
      <vt:lpstr>Study Method</vt:lpstr>
      <vt:lpstr>Contributors</vt:lpstr>
      <vt:lpstr>Voluntary and Community Sector Contributors</vt:lpstr>
      <vt:lpstr>Local Context</vt:lpstr>
      <vt:lpstr>Food Organisation Map</vt:lpstr>
      <vt:lpstr>Voluntary and Community Sector Organisations</vt:lpstr>
      <vt:lpstr>Food Issues in Forth Valley</vt:lpstr>
      <vt:lpstr>Emergency Food Service Users - Fundamentals</vt:lpstr>
      <vt:lpstr>Emergency Food Service Users - Community</vt:lpstr>
      <vt:lpstr>Emergency Food Service Users - Dignity</vt:lpstr>
      <vt:lpstr>Emergency Food Service Users –Dignity</vt:lpstr>
      <vt:lpstr>Voluntary and Community Organisations – Food Issues</vt:lpstr>
      <vt:lpstr>Voluntary and Community Organisations – Food Issues</vt:lpstr>
      <vt:lpstr>People Working in Public Sector – Food Issues</vt:lpstr>
      <vt:lpstr>Challenges and Needs</vt:lpstr>
      <vt:lpstr>Emergency Food Service Users - Needs</vt:lpstr>
      <vt:lpstr>Voluntary and Community Organisations - Challenges</vt:lpstr>
      <vt:lpstr>Voluntary and Community Organisations - Challenges</vt:lpstr>
      <vt:lpstr>What does your organisation need to help maximise its impact?</vt:lpstr>
      <vt:lpstr>What does your organisation need to help maximise its impact?</vt:lpstr>
      <vt:lpstr>What is needed in your area to create a better, fairer food system?</vt:lpstr>
      <vt:lpstr>Sustainable Food Places</vt:lpstr>
      <vt:lpstr>A Strategic and Collaborative Approach</vt:lpstr>
      <vt:lpstr>Building public awareness, active food citizenship and a local good food movement</vt:lpstr>
      <vt:lpstr>Tackling food poverty, diet related ill-health and access to affordable healthy food</vt:lpstr>
      <vt:lpstr>Creating a vibrant, prosperous and diverse sustainable food economy</vt:lpstr>
      <vt:lpstr>Transforming catering and procurement and revitalizing local supply chains</vt:lpstr>
      <vt:lpstr>Tackling the climate and nature emergency through sustainable food and farming and an end to food waste.</vt:lpstr>
      <vt:lpstr>Conclusions and Recommendations</vt:lpstr>
      <vt:lpstr>Conclusions</vt:lpstr>
      <vt:lpstr>Recommendations</vt:lpstr>
      <vt:lpstr>Route Map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to the template Custom layouts and example slides</dc:title>
  <dc:creator>Mary Jarvie</dc:creator>
  <cp:lastModifiedBy>Mary Jarvie</cp:lastModifiedBy>
  <cp:revision>81</cp:revision>
  <cp:lastPrinted>2021-06-09T12:54:50Z</cp:lastPrinted>
  <dcterms:created xsi:type="dcterms:W3CDTF">2021-06-09T12:19:40Z</dcterms:created>
  <dcterms:modified xsi:type="dcterms:W3CDTF">2021-08-06T16:07:19Z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0x01010096ECCB439EE67B47A1FB4D8E43E58CAA</vt:lpwstr>
  </property>
</Properties>
</file>