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9" r:id="rId5"/>
    <p:sldId id="259" r:id="rId6"/>
    <p:sldId id="260" r:id="rId7"/>
    <p:sldId id="270" r:id="rId8"/>
  </p:sldIdLst>
  <p:sldSz cx="9144000" cy="6858000" type="screen4x3"/>
  <p:notesSz cx="7772400" cy="10058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8" roundtripDataSignature="AMtx7mindyShQSGQzcef7cPHJFXISAzo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7" d="100"/>
          <a:sy n="57" d="100"/>
        </p:scale>
        <p:origin x="154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533520" y="764280"/>
            <a:ext cx="6704640" cy="37713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2" name="Google Shape;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0013" y="763588"/>
            <a:ext cx="5030787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b93ed291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3588"/>
            <a:ext cx="50292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b93ed2911_0_12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00" cy="45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g6b93ed2911_0_12:notes"/>
          <p:cNvSpPr txBox="1">
            <a:spLocks noGrp="1"/>
          </p:cNvSpPr>
          <p:nvPr>
            <p:ph type="sldNum" idx="12"/>
          </p:nvPr>
        </p:nvSpPr>
        <p:spPr>
          <a:xfrm>
            <a:off x="4399200" y="9555480"/>
            <a:ext cx="3372900" cy="502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b672a4d2f_0_0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00" cy="4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" name="Google Shape;77;g6b672a4d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3588"/>
            <a:ext cx="50292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b672a4d2f_0_0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00" cy="4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" name="Google Shape;77;g6b672a4d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3588"/>
            <a:ext cx="50292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29307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b67bc8dfe_0_0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00" cy="4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" name="Google Shape;84;g6b67bc8d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3588"/>
            <a:ext cx="50292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b672a4d2f_0_24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00" cy="4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g6b672a4d2f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3588"/>
            <a:ext cx="50292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b672a4d2f_0_24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00" cy="4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g6b672a4d2f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3588"/>
            <a:ext cx="50292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44533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1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2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body" idx="2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2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body" idx="4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3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3"/>
          <p:cNvSpPr txBox="1">
            <a:spLocks noGrp="1"/>
          </p:cNvSpPr>
          <p:nvPr>
            <p:ph type="body" idx="2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body" idx="3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body" idx="4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body" idx="5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body" idx="6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3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3"/>
          <p:cNvSpPr txBox="1">
            <a:spLocks noGrp="1"/>
          </p:cNvSpPr>
          <p:nvPr>
            <p:ph type="subTitle" idx="1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4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body" idx="2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6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7"/>
          <p:cNvSpPr txBox="1">
            <a:spLocks noGrp="1"/>
          </p:cNvSpPr>
          <p:nvPr>
            <p:ph type="subTitle" idx="1"/>
          </p:nvPr>
        </p:nvSpPr>
        <p:spPr>
          <a:xfrm>
            <a:off x="457200" y="273600"/>
            <a:ext cx="8228880" cy="53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body" idx="2"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9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body" idx="2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body" idx="3"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odfutures.org.u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"/>
          <p:cNvSpPr/>
          <p:nvPr/>
        </p:nvSpPr>
        <p:spPr>
          <a:xfrm>
            <a:off x="500" y="5268800"/>
            <a:ext cx="9144000" cy="1109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1"/>
          <p:cNvPicPr preferRelativeResize="0"/>
          <p:nvPr/>
        </p:nvPicPr>
        <p:blipFill rotWithShape="1">
          <a:blip r:embed="rId3">
            <a:alphaModFix/>
          </a:blip>
          <a:srcRect t="22264" b="19405"/>
          <a:stretch/>
        </p:blipFill>
        <p:spPr>
          <a:xfrm>
            <a:off x="654125" y="457200"/>
            <a:ext cx="7849428" cy="457812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"/>
          <p:cNvSpPr/>
          <p:nvPr/>
        </p:nvSpPr>
        <p:spPr>
          <a:xfrm>
            <a:off x="0" y="5499425"/>
            <a:ext cx="91440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dirty="0" smtClean="0">
                <a:solidFill>
                  <a:srgbClr val="FFFFFF"/>
                </a:solidFill>
              </a:rPr>
              <a:t>A whistle-stop tour of latest developments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dirty="0" smtClean="0">
                <a:solidFill>
                  <a:srgbClr val="FFFFFF"/>
                </a:solidFill>
              </a:rPr>
              <a:t>Beccy Whittle r.whittle@lancaster.ac.uk</a:t>
            </a:r>
            <a:r>
              <a:rPr lang="en-US" b="1" dirty="0" smtClean="0">
                <a:solidFill>
                  <a:srgbClr val="FFFFFF"/>
                </a:solidFill>
              </a:rPr>
              <a:t>  </a:t>
            </a:r>
            <a:r>
              <a:rPr lang="en-US" dirty="0" smtClean="0">
                <a:solidFill>
                  <a:srgbClr val="FFFFFF"/>
                </a:solidFill>
              </a:rPr>
              <a:t>Instagram: @</a:t>
            </a:r>
            <a:r>
              <a:rPr lang="en-US" dirty="0" err="1" smtClean="0">
                <a:solidFill>
                  <a:srgbClr val="FFFFFF"/>
                </a:solidFill>
              </a:rPr>
              <a:t>whittlebeccy</a:t>
            </a:r>
            <a:r>
              <a:rPr lang="en-US" dirty="0" smtClean="0">
                <a:solidFill>
                  <a:srgbClr val="FFFFFF"/>
                </a:solidFill>
              </a:rPr>
              <a:t> (on behalf of a huge bunch of fantastic people without whom none of this would be possible!)</a:t>
            </a:r>
            <a:endParaRPr i="0" u="none" strike="noStrike" cap="none" dirty="0">
              <a:solidFill>
                <a:srgbClr val="FFFFFF"/>
              </a:solidFill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b93ed2911_0_12"/>
          <p:cNvSpPr txBox="1"/>
          <p:nvPr/>
        </p:nvSpPr>
        <p:spPr>
          <a:xfrm>
            <a:off x="423600" y="1147050"/>
            <a:ext cx="8296800" cy="45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GB" sz="2200" dirty="0" smtClean="0"/>
              <a:t>We held a strategy day in November 2019; our bronze funding was coming to an end and we had been asked if we wanted to go for silver...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GB" sz="2200" dirty="0" smtClean="0"/>
              <a:t>We asked the room: “should we go forward from here? And if so, how?” 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GB" sz="2200" dirty="0" smtClean="0"/>
              <a:t>This is what happened next!</a:t>
            </a:r>
            <a:endParaRPr sz="2200" dirty="0"/>
          </a:p>
        </p:txBody>
      </p:sp>
      <p:sp>
        <p:nvSpPr>
          <p:cNvPr id="73" name="Google Shape;73;g6b93ed2911_0_12"/>
          <p:cNvSpPr/>
          <p:nvPr/>
        </p:nvSpPr>
        <p:spPr>
          <a:xfrm>
            <a:off x="0" y="0"/>
            <a:ext cx="9144000" cy="12402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g6b93ed2911_0_12"/>
          <p:cNvSpPr txBox="1"/>
          <p:nvPr/>
        </p:nvSpPr>
        <p:spPr>
          <a:xfrm>
            <a:off x="0" y="336850"/>
            <a:ext cx="91440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dirty="0" smtClean="0">
                <a:solidFill>
                  <a:srgbClr val="FFFFFF"/>
                </a:solidFill>
              </a:rPr>
              <a:t>Just one year ago…</a:t>
            </a:r>
            <a:endParaRPr sz="3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952" y="3269959"/>
            <a:ext cx="4025448" cy="3021784"/>
          </a:xfrm>
          <a:prstGeom prst="rect">
            <a:avLst/>
          </a:prstGeom>
        </p:spPr>
      </p:pic>
      <p:pic>
        <p:nvPicPr>
          <p:cNvPr id="2050" name="Picture 2" descr="https://scontent.flhr4-1.fna.fbcdn.net/v/t1.0-9/92106879_2594983450777200_98331261902258176_o.jpg?_nc_cat=104&amp;_nc_sid=e3f864&amp;_nc_ohc=Q99KCfGioAkAX_SaqMw&amp;_nc_ht=scontent.flhr4-1.fna&amp;oh=0dbcbb05727ad25295ed47e61bf67502&amp;oe=5FB42AC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88" y="3823953"/>
            <a:ext cx="3834064" cy="287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b672a4d2f_0_0"/>
          <p:cNvSpPr txBox="1"/>
          <p:nvPr/>
        </p:nvSpPr>
        <p:spPr>
          <a:xfrm>
            <a:off x="0" y="1333850"/>
            <a:ext cx="9144000" cy="23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2200"/>
              <a:buChar char="●"/>
            </a:pPr>
            <a:r>
              <a:rPr lang="en-GB" sz="2400" dirty="0" smtClean="0">
                <a:solidFill>
                  <a:schemeClr val="dk1"/>
                </a:solidFill>
              </a:rPr>
              <a:t>Built a new website </a:t>
            </a:r>
            <a:r>
              <a:rPr lang="en-GB" sz="2400" dirty="0" smtClean="0">
                <a:solidFill>
                  <a:schemeClr val="dk1"/>
                </a:solidFill>
                <a:hlinkClick r:id="rId3"/>
              </a:rPr>
              <a:t>www.foodfutures.org.uk</a:t>
            </a:r>
            <a:endParaRPr lang="en-GB" sz="2400" dirty="0" smtClean="0">
              <a:solidFill>
                <a:schemeClr val="dk1"/>
              </a:solidFill>
            </a:endParaRPr>
          </a:p>
          <a:p>
            <a:pPr marL="457200" lvl="0" indent="-36830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2200"/>
              <a:buChar char="●"/>
            </a:pPr>
            <a:r>
              <a:rPr lang="en-GB" sz="2400" dirty="0" smtClean="0">
                <a:solidFill>
                  <a:schemeClr val="dk1"/>
                </a:solidFill>
              </a:rPr>
              <a:t>Lancaster District Food Poverty Alliance became a key emergency response organisation during the pandemic</a:t>
            </a:r>
          </a:p>
          <a:p>
            <a:pPr marL="457200" lvl="0" indent="-36830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2200"/>
              <a:buChar char="●"/>
            </a:pPr>
            <a:r>
              <a:rPr lang="en-GB" sz="2400" dirty="0" smtClean="0">
                <a:solidFill>
                  <a:schemeClr val="dk1"/>
                </a:solidFill>
              </a:rPr>
              <a:t>Northern Real Farming Conference (2 weeks, 500+ participants in over 60 sessions!)</a:t>
            </a:r>
          </a:p>
          <a:p>
            <a:pPr marL="457200" lvl="0" indent="-36830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2200"/>
              <a:buChar char="●"/>
            </a:pPr>
            <a:r>
              <a:rPr lang="en-GB" sz="2400" dirty="0" smtClean="0">
                <a:solidFill>
                  <a:schemeClr val="dk1"/>
                </a:solidFill>
              </a:rPr>
              <a:t>Lancaster Health Festival (300 participants)</a:t>
            </a:r>
          </a:p>
          <a:p>
            <a:pPr marL="88900" lvl="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2200"/>
            </a:pPr>
            <a:endParaRPr sz="24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g6b672a4d2f_0_0"/>
          <p:cNvSpPr/>
          <p:nvPr/>
        </p:nvSpPr>
        <p:spPr>
          <a:xfrm>
            <a:off x="0" y="0"/>
            <a:ext cx="9144000" cy="12402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g6b672a4d2f_0_0"/>
          <p:cNvSpPr txBox="1"/>
          <p:nvPr/>
        </p:nvSpPr>
        <p:spPr>
          <a:xfrm>
            <a:off x="0" y="336850"/>
            <a:ext cx="91440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30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Key things we’ve done in 2020</a:t>
            </a:r>
            <a:endParaRPr sz="3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79;g6b672a4d2f_0_0"/>
          <p:cNvSpPr txBox="1"/>
          <p:nvPr/>
        </p:nvSpPr>
        <p:spPr>
          <a:xfrm>
            <a:off x="2731315" y="5083082"/>
            <a:ext cx="3681369" cy="502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endParaRPr sz="18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pic>
        <p:nvPicPr>
          <p:cNvPr id="4098" name="Picture 2" descr="https://scontent.flhr4-2.fna.fbcdn.net/v/t1.0-9/92780593_2597066320568913_459860464755539968_n.png?_nc_cat=100&amp;_nc_sid=730e14&amp;_nc_ohc=VR1aOJlX-B8AX8HILQq&amp;_nc_ht=scontent.flhr4-2.fna&amp;oh=c708fc8b8ec9255c0e81fe16e5b8957e&amp;oe=5FB767C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9" y="4695922"/>
            <a:ext cx="4193518" cy="216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content.flhr4-2.fna.fbcdn.net/v/t1.0-9/111202584_2683182251957319_1505006434245654099_o.jpg?_nc_cat=111&amp;_nc_sid=730e14&amp;_nc_ohc=EQuqkafugDQAX_RXlBp&amp;_nc_ht=scontent.flhr4-2.fna&amp;oh=9f15d397a03b3dd3082bc2c6b4154482&amp;oe=5FB7BE9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830" y="4592109"/>
            <a:ext cx="4055276" cy="216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b672a4d2f_0_0"/>
          <p:cNvSpPr txBox="1"/>
          <p:nvPr/>
        </p:nvSpPr>
        <p:spPr>
          <a:xfrm>
            <a:off x="0" y="1125082"/>
            <a:ext cx="5293895" cy="1621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2200"/>
              <a:buChar char="●"/>
            </a:pPr>
            <a:r>
              <a:rPr lang="en-GB" sz="2400" dirty="0">
                <a:solidFill>
                  <a:schemeClr val="dk1"/>
                </a:solidFill>
              </a:rPr>
              <a:t>Farm Start site coming on stream and Food Friends social lottery </a:t>
            </a:r>
            <a:r>
              <a:rPr lang="en-GB" sz="2400" dirty="0" smtClean="0">
                <a:solidFill>
                  <a:schemeClr val="dk1"/>
                </a:solidFill>
              </a:rPr>
              <a:t>launched</a:t>
            </a:r>
          </a:p>
          <a:p>
            <a:pPr marL="457200" lvl="0" indent="-36830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2200"/>
              <a:buChar char="●"/>
            </a:pPr>
            <a:r>
              <a:rPr lang="en-GB" sz="2400" dirty="0" smtClean="0">
                <a:solidFill>
                  <a:schemeClr val="dk1"/>
                </a:solidFill>
              </a:rPr>
              <a:t>Gleaning network established in September 2020: (165kg </a:t>
            </a:r>
            <a:r>
              <a:rPr lang="en-GB" sz="2400" dirty="0">
                <a:solidFill>
                  <a:schemeClr val="dk1"/>
                </a:solidFill>
              </a:rPr>
              <a:t>of </a:t>
            </a:r>
            <a:r>
              <a:rPr lang="en-GB" sz="2400" dirty="0" err="1">
                <a:solidFill>
                  <a:schemeClr val="dk1"/>
                </a:solidFill>
              </a:rPr>
              <a:t>tronchuda</a:t>
            </a:r>
            <a:r>
              <a:rPr lang="en-GB" sz="2400" dirty="0">
                <a:solidFill>
                  <a:schemeClr val="dk1"/>
                </a:solidFill>
              </a:rPr>
              <a:t> </a:t>
            </a:r>
            <a:r>
              <a:rPr lang="en-GB" sz="2400" dirty="0">
                <a:solidFill>
                  <a:schemeClr val="dk1"/>
                </a:solidFill>
              </a:rPr>
              <a:t>kale and 75kg of apples recued so far</a:t>
            </a:r>
            <a:r>
              <a:rPr lang="en-GB" sz="2400" dirty="0" smtClean="0">
                <a:solidFill>
                  <a:schemeClr val="dk1"/>
                </a:solidFill>
              </a:rPr>
              <a:t>!)</a:t>
            </a:r>
          </a:p>
          <a:p>
            <a:pPr marL="457200" lvl="0" indent="-36830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2200"/>
              <a:buChar char="●"/>
            </a:pPr>
            <a:r>
              <a:rPr lang="en-GB" sz="2400" dirty="0" smtClean="0">
                <a:solidFill>
                  <a:schemeClr val="dk1"/>
                </a:solidFill>
              </a:rPr>
              <a:t>New report on public procurement launched today in collaboration with N8 </a:t>
            </a:r>
            <a:r>
              <a:rPr lang="en-GB" sz="2400" dirty="0" err="1" smtClean="0">
                <a:solidFill>
                  <a:schemeClr val="dk1"/>
                </a:solidFill>
              </a:rPr>
              <a:t>AgriFood</a:t>
            </a:r>
            <a:r>
              <a:rPr lang="en-GB" sz="2400" dirty="0" smtClean="0">
                <a:solidFill>
                  <a:schemeClr val="dk1"/>
                </a:solidFill>
              </a:rPr>
              <a:t> partnership – will be fed into EFRA and could lead to a national campaign...</a:t>
            </a:r>
            <a:endParaRPr lang="en-GB" sz="2400" dirty="0">
              <a:solidFill>
                <a:schemeClr val="dk1"/>
              </a:solidFill>
            </a:endParaRPr>
          </a:p>
          <a:p>
            <a:pPr marL="88900" lvl="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2200"/>
            </a:pPr>
            <a:endParaRPr sz="24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g6b672a4d2f_0_0"/>
          <p:cNvSpPr/>
          <p:nvPr/>
        </p:nvSpPr>
        <p:spPr>
          <a:xfrm>
            <a:off x="0" y="0"/>
            <a:ext cx="9144000" cy="12402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g6b672a4d2f_0_0"/>
          <p:cNvSpPr txBox="1"/>
          <p:nvPr/>
        </p:nvSpPr>
        <p:spPr>
          <a:xfrm>
            <a:off x="0" y="336850"/>
            <a:ext cx="91440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30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Key things we’ve done in 2020</a:t>
            </a:r>
            <a:endParaRPr sz="3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79;g6b672a4d2f_0_0"/>
          <p:cNvSpPr txBox="1"/>
          <p:nvPr/>
        </p:nvSpPr>
        <p:spPr>
          <a:xfrm>
            <a:off x="2731315" y="5083082"/>
            <a:ext cx="3681369" cy="502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endParaRPr sz="18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pic>
        <p:nvPicPr>
          <p:cNvPr id="3074" name="Picture 2" descr="https://scontent.flhr4-2.fna.fbcdn.net/v/t1.0-9/119891536_2736825699926307_2317362670443619380_o.jpg?_nc_cat=103&amp;_nc_sid=730e14&amp;_nc_ohc=S_tQXj8oL0QAX-b6VgI&amp;_nc_ht=scontent.flhr4-2.fna&amp;oh=ed6cbc4e1a0e680346f4f8ed96dc6480&amp;oe=5FB48C2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895" y="1418000"/>
            <a:ext cx="4013027" cy="535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82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b67bc8dfe_0_0"/>
          <p:cNvSpPr txBox="1"/>
          <p:nvPr/>
        </p:nvSpPr>
        <p:spPr>
          <a:xfrm>
            <a:off x="0" y="1333850"/>
            <a:ext cx="4345497" cy="23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400" dirty="0" smtClean="0">
                <a:solidFill>
                  <a:schemeClr val="dk1"/>
                </a:solidFill>
              </a:rPr>
              <a:t>Emphasis on developing a collaborative, inclusive and decentralised working culture</a:t>
            </a:r>
          </a:p>
          <a:p>
            <a:pPr marL="457200" lvl="0" indent="-3683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400" dirty="0" smtClean="0">
                <a:solidFill>
                  <a:schemeClr val="dk1"/>
                </a:solidFill>
              </a:rPr>
              <a:t>New and effective stakeholder partnerships</a:t>
            </a:r>
          </a:p>
          <a:p>
            <a:pPr marL="457200" lvl="0" indent="-3683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400" dirty="0" smtClean="0">
                <a:solidFill>
                  <a:schemeClr val="dk1"/>
                </a:solidFill>
              </a:rPr>
              <a:t>All skills, not just food skills</a:t>
            </a:r>
          </a:p>
          <a:p>
            <a:pPr marL="457200" lvl="0" indent="-3683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GB" sz="2400" dirty="0" smtClean="0">
                <a:solidFill>
                  <a:schemeClr val="dk1"/>
                </a:solidFill>
              </a:rPr>
              <a:t>Lifestyle focused, aspirational marketing, including new magazine to be launched in 2021</a:t>
            </a:r>
          </a:p>
          <a:p>
            <a:pPr marL="457200" lvl="0" indent="-3683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endParaRPr sz="24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g6b67bc8dfe_0_0"/>
          <p:cNvSpPr/>
          <p:nvPr/>
        </p:nvSpPr>
        <p:spPr>
          <a:xfrm>
            <a:off x="0" y="0"/>
            <a:ext cx="9144000" cy="12402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g6b67bc8dfe_0_0"/>
          <p:cNvSpPr txBox="1"/>
          <p:nvPr/>
        </p:nvSpPr>
        <p:spPr>
          <a:xfrm>
            <a:off x="0" y="336850"/>
            <a:ext cx="91440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dirty="0" smtClean="0">
                <a:solidFill>
                  <a:srgbClr val="FFFFFF"/>
                </a:solidFill>
              </a:rPr>
              <a:t>How?</a:t>
            </a:r>
            <a:endParaRPr sz="3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457200"/>
            <a:ext cx="15954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Photo by Scotch Quarry Community Garden on September 08, 2020. Image may contain: plant and outdoor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904" y="1333850"/>
            <a:ext cx="2667699" cy="266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307961" y="6876723"/>
            <a:ext cx="4957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9" name="Picture 5" descr="Photo by Scotch Quarry Community Garden on September 10, 2020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650" y="4236370"/>
            <a:ext cx="3196206" cy="239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b672a4d2f_0_24"/>
          <p:cNvSpPr/>
          <p:nvPr/>
        </p:nvSpPr>
        <p:spPr>
          <a:xfrm>
            <a:off x="0" y="0"/>
            <a:ext cx="9144000" cy="12402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g6b672a4d2f_0_24"/>
          <p:cNvSpPr txBox="1"/>
          <p:nvPr/>
        </p:nvSpPr>
        <p:spPr>
          <a:xfrm>
            <a:off x="-155250" y="247950"/>
            <a:ext cx="91440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dirty="0" smtClean="0">
                <a:solidFill>
                  <a:srgbClr val="FFFFFF"/>
                </a:solidFill>
              </a:rPr>
              <a:t>What’s next?</a:t>
            </a:r>
            <a:endParaRPr sz="3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g6b672a4d2f_0_24"/>
          <p:cNvSpPr txBox="1"/>
          <p:nvPr/>
        </p:nvSpPr>
        <p:spPr>
          <a:xfrm>
            <a:off x="156332" y="1488150"/>
            <a:ext cx="8831336" cy="4591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68300">
              <a:spcBef>
                <a:spcPts val="1200"/>
              </a:spcBef>
              <a:buClr>
                <a:schemeClr val="dk1"/>
              </a:buClr>
              <a:buSzPts val="2200"/>
              <a:buFont typeface="Arial"/>
              <a:buChar char="●"/>
            </a:pPr>
            <a:r>
              <a:rPr lang="en-GB" sz="2200" dirty="0">
                <a:solidFill>
                  <a:schemeClr val="dk1"/>
                </a:solidFill>
              </a:rPr>
              <a:t>Strategy </a:t>
            </a:r>
            <a:r>
              <a:rPr lang="en-GB" sz="2200" dirty="0" smtClean="0">
                <a:solidFill>
                  <a:schemeClr val="dk1"/>
                </a:solidFill>
              </a:rPr>
              <a:t>development – our own and others’ (we </a:t>
            </a:r>
            <a:r>
              <a:rPr lang="en-GB" sz="2200" dirty="0">
                <a:solidFill>
                  <a:schemeClr val="dk1"/>
                </a:solidFill>
              </a:rPr>
              <a:t>have now been match funded by the city council and </a:t>
            </a:r>
            <a:r>
              <a:rPr lang="en-GB" sz="2200" dirty="0" smtClean="0">
                <a:solidFill>
                  <a:schemeClr val="dk1"/>
                </a:solidFill>
              </a:rPr>
              <a:t>asked </a:t>
            </a:r>
            <a:r>
              <a:rPr lang="en-GB" sz="2200" dirty="0">
                <a:solidFill>
                  <a:schemeClr val="dk1"/>
                </a:solidFill>
              </a:rPr>
              <a:t>to feed into their </a:t>
            </a:r>
            <a:r>
              <a:rPr lang="en-GB" sz="2200">
                <a:solidFill>
                  <a:schemeClr val="dk1"/>
                </a:solidFill>
              </a:rPr>
              <a:t>2030 </a:t>
            </a:r>
            <a:r>
              <a:rPr lang="en-GB" sz="2200" smtClean="0">
                <a:solidFill>
                  <a:schemeClr val="dk1"/>
                </a:solidFill>
              </a:rPr>
              <a:t>strategy).</a:t>
            </a:r>
            <a:endParaRPr lang="en-GB" sz="2200" dirty="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 dirty="0" smtClean="0">
                <a:solidFill>
                  <a:schemeClr val="dk1"/>
                </a:solidFill>
              </a:rPr>
              <a:t>NRFC </a:t>
            </a:r>
            <a:r>
              <a:rPr lang="en-US" sz="2200" dirty="0">
                <a:solidFill>
                  <a:schemeClr val="dk1"/>
                </a:solidFill>
              </a:rPr>
              <a:t>legacy work – continuing momentum with farmers and researchers seems especially important </a:t>
            </a:r>
            <a:r>
              <a:rPr lang="en-US" sz="2200" dirty="0" smtClean="0">
                <a:solidFill>
                  <a:schemeClr val="dk1"/>
                </a:solidFill>
              </a:rPr>
              <a:t>here.</a:t>
            </a:r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 dirty="0" err="1" smtClean="0">
                <a:solidFill>
                  <a:schemeClr val="dk1"/>
                </a:solidFill>
              </a:rPr>
              <a:t>FarmStart</a:t>
            </a:r>
            <a:r>
              <a:rPr lang="en-US" sz="2200" dirty="0" smtClean="0">
                <a:solidFill>
                  <a:schemeClr val="dk1"/>
                </a:solidFill>
              </a:rPr>
              <a:t> site #2</a:t>
            </a:r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 dirty="0" smtClean="0">
                <a:solidFill>
                  <a:schemeClr val="dk1"/>
                </a:solidFill>
              </a:rPr>
              <a:t>National </a:t>
            </a:r>
            <a:r>
              <a:rPr lang="en-US" sz="2200" dirty="0">
                <a:solidFill>
                  <a:schemeClr val="dk1"/>
                </a:solidFill>
              </a:rPr>
              <a:t>campaign on procurement work</a:t>
            </a:r>
            <a:endParaRPr sz="2200" dirty="0">
              <a:solidFill>
                <a:schemeClr val="dk1"/>
              </a:solidFill>
            </a:endParaRPr>
          </a:p>
          <a:p>
            <a:pPr marL="457200" lvl="0" indent="-368300">
              <a:lnSpc>
                <a:spcPct val="115000"/>
              </a:lnSpc>
              <a:buClr>
                <a:schemeClr val="dk1"/>
              </a:buClr>
              <a:buSzPts val="2200"/>
              <a:buChar char="●"/>
            </a:pPr>
            <a:r>
              <a:rPr lang="en-GB" sz="2200" dirty="0">
                <a:solidFill>
                  <a:schemeClr val="dk1"/>
                </a:solidFill>
              </a:rPr>
              <a:t>Scaling up growing with local schools and churches as part of Eden Project North and </a:t>
            </a:r>
            <a:r>
              <a:rPr lang="en-GB" sz="2200" dirty="0">
                <a:solidFill>
                  <a:schemeClr val="dk1"/>
                </a:solidFill>
              </a:rPr>
              <a:t>new Urban Agriculture </a:t>
            </a:r>
            <a:r>
              <a:rPr lang="en-GB" sz="2200" dirty="0">
                <a:solidFill>
                  <a:schemeClr val="dk1"/>
                </a:solidFill>
              </a:rPr>
              <a:t>Consortium (Lancaster is now one of 4 northern pathfinder cities</a:t>
            </a:r>
            <a:r>
              <a:rPr lang="en-GB" sz="2200" dirty="0" smtClean="0">
                <a:solidFill>
                  <a:schemeClr val="dk1"/>
                </a:solidFill>
              </a:rPr>
              <a:t>)</a:t>
            </a:r>
          </a:p>
          <a:p>
            <a:pPr marL="457200" lvl="0" indent="-368300">
              <a:lnSpc>
                <a:spcPct val="115000"/>
              </a:lnSpc>
              <a:buClr>
                <a:schemeClr val="dk1"/>
              </a:buClr>
              <a:buSzPts val="2200"/>
              <a:buChar char="●"/>
            </a:pPr>
            <a:r>
              <a:rPr lang="en-GB" sz="2200" dirty="0" smtClean="0">
                <a:solidFill>
                  <a:schemeClr val="dk1"/>
                </a:solidFill>
              </a:rPr>
              <a:t>More video work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b672a4d2f_0_24"/>
          <p:cNvSpPr/>
          <p:nvPr/>
        </p:nvSpPr>
        <p:spPr>
          <a:xfrm>
            <a:off x="0" y="0"/>
            <a:ext cx="9144000" cy="12402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g6b672a4d2f_0_24"/>
          <p:cNvSpPr txBox="1"/>
          <p:nvPr/>
        </p:nvSpPr>
        <p:spPr>
          <a:xfrm>
            <a:off x="-155250" y="247950"/>
            <a:ext cx="91440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dirty="0" smtClean="0">
                <a:solidFill>
                  <a:srgbClr val="FFFFFF"/>
                </a:solidFill>
              </a:rPr>
              <a:t>Challenges</a:t>
            </a:r>
            <a:endParaRPr sz="3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g6b672a4d2f_0_24"/>
          <p:cNvSpPr txBox="1"/>
          <p:nvPr/>
        </p:nvSpPr>
        <p:spPr>
          <a:xfrm>
            <a:off x="156332" y="1488150"/>
            <a:ext cx="8831336" cy="4591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dk1"/>
                </a:solidFill>
              </a:rPr>
              <a:t>Capacity! 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dk1"/>
                </a:solidFill>
              </a:rPr>
              <a:t>How to work with other networks and key stakeholders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dk1"/>
                </a:solidFill>
              </a:rPr>
              <a:t>Building a sense of collective ownership</a:t>
            </a:r>
            <a:endParaRPr sz="2200" dirty="0">
              <a:solidFill>
                <a:schemeClr val="dk1"/>
              </a:solidFill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802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</Words>
  <Application>Microsoft Office PowerPoint</Application>
  <PresentationFormat>On-screen Show (4:3)</PresentationFormat>
  <Paragraphs>43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Ellen Pearce</dc:creator>
  <cp:lastModifiedBy>Whittle, Rebecca</cp:lastModifiedBy>
  <cp:revision>8</cp:revision>
  <dcterms:created xsi:type="dcterms:W3CDTF">2018-09-08T10:18:52Z</dcterms:created>
  <dcterms:modified xsi:type="dcterms:W3CDTF">2020-10-22T06:49:16Z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</vt:i4>
  </property>
</Properties>
</file>