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Woodcock" initials="SW" lastIdx="1" clrIdx="0">
    <p:extLst>
      <p:ext uri="{19B8F6BF-5375-455C-9EA6-DF929625EA0E}">
        <p15:presenceInfo xmlns:p15="http://schemas.microsoft.com/office/powerpoint/2012/main" userId="S-1-5-21-3862807758-437292001-1206285863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C55A11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17:45:01.038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5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3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8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C27-598B-406D-834B-36B8FEB2BD2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4FC9-730F-40CD-95FA-1A119B4E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2.jpeg"/><Relationship Id="rId7" Type="http://schemas.openxmlformats.org/officeDocument/2006/relationships/hyperlink" Target="mailto:Sonja.woodcock@zestleeds.org.u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3" y="5255984"/>
            <a:ext cx="2894798" cy="926654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5" y="4741871"/>
            <a:ext cx="1186830" cy="1679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0004" y="28623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err="1"/>
              <a:t>FoodWise</a:t>
            </a:r>
            <a:r>
              <a:rPr lang="en-US" i="1" dirty="0"/>
              <a:t> Leeds, </a:t>
            </a:r>
            <a:r>
              <a:rPr lang="en-US" i="1" dirty="0" smtClean="0"/>
              <a:t>a driving </a:t>
            </a:r>
            <a:r>
              <a:rPr lang="en-US" i="1" dirty="0"/>
              <a:t>force for good food in Leeds.  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C55A11"/>
                </a:solidFill>
              </a:rPr>
              <a:t>We encourage people to grow, buy, serve and eat healthy, sustainable food – and to help us build a locally-focused, high quality, low carbon, zero waste and above all fair food system for our city. </a:t>
            </a:r>
            <a:endParaRPr lang="en-GB" i="1" dirty="0">
              <a:solidFill>
                <a:srgbClr val="C55A1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6898" y="1113458"/>
            <a:ext cx="679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Building Food Resilience in Leeds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241" y="1953894"/>
            <a:ext cx="483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Sonja Woodcock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899" y="394167"/>
            <a:ext cx="1359526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9" y="354164"/>
            <a:ext cx="4224767" cy="5974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7833" y="716598"/>
            <a:ext cx="637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Food Resilience?</a:t>
            </a:r>
            <a:endParaRPr lang="en-GB" sz="3600" b="1" dirty="0"/>
          </a:p>
        </p:txBody>
      </p:sp>
      <p:pic>
        <p:nvPicPr>
          <p:cNvPr id="3074" name="Picture 2" descr="https://www.sustainablefoodplaces.org/resources/images/logos/Food_Power_Logo_Web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5" y="5011947"/>
            <a:ext cx="1462477" cy="14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833" y="1630392"/>
            <a:ext cx="5417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Excellent emergency provision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Strong partnership 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Ongoing discussions – supply – provision changing – increasing dependence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837" y="510539"/>
            <a:ext cx="11050438" cy="763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practice for resilience, food security and nutrition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FAO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Leadership; multi-stakeholder approach; combining crisis &amp; longer-term approaches; protecting the most vulnerable; ongoing monitoring</a:t>
            </a:r>
          </a:p>
          <a:p>
            <a:pPr lvl="1"/>
            <a:r>
              <a:rPr lang="en-GB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Resilience-building </a:t>
            </a:r>
            <a:r>
              <a:rPr lang="en-GB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continuous and long-term effort that addresses the underlying cases of </a:t>
            </a:r>
            <a:r>
              <a:rPr lang="en-GB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vulnerability </a:t>
            </a:r>
            <a:r>
              <a:rPr lang="en-GB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building the capacity of people to better manage risks in the future. </a:t>
            </a:r>
            <a:endParaRPr lang="en-GB" b="1" i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ABCD – Asset Based Community 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Based; community led; relationship oriented; inclusion focussed; place based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</a:t>
            </a:r>
            <a:r>
              <a:rPr lang="en-GB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community assets &amp; strengths rather than problems &amp; needs. </a:t>
            </a:r>
          </a:p>
          <a:p>
            <a:pPr marL="0" lvl="1"/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Empowers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communities; gives confidence     </a:t>
            </a:r>
          </a:p>
          <a:p>
            <a:pPr marL="0" lvl="1"/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Sovereignty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 that we are not just consumers at the end of the food chain, but participants in the food system as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</a:p>
          <a:p>
            <a:pPr lvl="1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Positive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language, inclusive, food justice, empowering</a:t>
            </a: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GB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File:FAO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381" y="294671"/>
            <a:ext cx="879894" cy="8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964" y="2760382"/>
            <a:ext cx="2752311" cy="543535"/>
          </a:xfrm>
          <a:prstGeom prst="rect">
            <a:avLst/>
          </a:prstGeom>
        </p:spPr>
      </p:pic>
      <p:pic>
        <p:nvPicPr>
          <p:cNvPr id="7" name="Picture 2" descr="https://foodcitizenship.info/wp-content/uploads/2018/10/other-food-citz-logo-01-e15614772436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34" y="4832095"/>
            <a:ext cx="2820838" cy="14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054" y="1120784"/>
            <a:ext cx="5738377" cy="3722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50" y="1207698"/>
            <a:ext cx="58142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Strength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supply, collaboration, versatility, speed</a:t>
            </a:r>
            <a:endParaRPr lang="en-US" sz="36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Weakness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signposting, duplication, buying in fresh produce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Improve provision, wrap around support; dig deep into reasons why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Food supply, exhaustion, free food model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99736" y="474453"/>
            <a:ext cx="320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SWOT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637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302" y="559899"/>
            <a:ext cx="6978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Next Steps</a:t>
            </a:r>
          </a:p>
          <a:p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89517" y="1404501"/>
            <a:ext cx="8833450" cy="395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3470" y="1760228"/>
            <a:ext cx="46841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Webinar 21 April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 information on food pathways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models of food aid provision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Determining what support is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0" lvl="1"/>
            <a:r>
              <a:rPr lang="en-US" sz="2000" b="1" dirty="0"/>
              <a:t>Toolkit – online &amp; </a:t>
            </a:r>
            <a:r>
              <a:rPr lang="en-US" sz="2000" b="1" dirty="0" smtClean="0"/>
              <a:t>printed</a:t>
            </a:r>
          </a:p>
          <a:p>
            <a:pPr marL="0" lvl="1"/>
            <a:endParaRPr lang="en-US" sz="2000" b="1" dirty="0"/>
          </a:p>
          <a:p>
            <a:pPr marL="0" lvl="1"/>
            <a:r>
              <a:rPr lang="en-US" sz="2000" b="1" dirty="0" smtClean="0"/>
              <a:t>Monitoring</a:t>
            </a:r>
            <a:endParaRPr lang="en-US" sz="20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725103"/>
              </p:ext>
            </p:extLst>
          </p:nvPr>
        </p:nvGraphicFramePr>
        <p:xfrm>
          <a:off x="6745857" y="72218"/>
          <a:ext cx="4675517" cy="661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5857" y="72218"/>
                        <a:ext cx="4675517" cy="6615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8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4" y="4062046"/>
            <a:ext cx="3417942" cy="2562655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Leeds's local response to Covid-19 | Sustainable Food Pl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1" y="421604"/>
            <a:ext cx="2264002" cy="3087275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89" y="2570103"/>
            <a:ext cx="2365519" cy="334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7" y="3618971"/>
            <a:ext cx="2254298" cy="3005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31" y="421604"/>
            <a:ext cx="1360614" cy="1360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1728" y="756316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Questions?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42816" y="2048256"/>
            <a:ext cx="525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hlinkClick r:id="rId7"/>
              </a:rPr>
              <a:t>Sonja.woodcock@zestleeds.org.u</a:t>
            </a:r>
            <a:r>
              <a:rPr lang="en-US" dirty="0" smtClean="0">
                <a:hlinkClick r:id="rId7"/>
              </a:rPr>
              <a:t>k</a:t>
            </a:r>
            <a:r>
              <a:rPr lang="en-US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51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184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Woodcock</dc:creator>
  <cp:lastModifiedBy>Sonja Woodcock</cp:lastModifiedBy>
  <cp:revision>24</cp:revision>
  <dcterms:created xsi:type="dcterms:W3CDTF">2021-03-17T13:55:04Z</dcterms:created>
  <dcterms:modified xsi:type="dcterms:W3CDTF">2021-03-24T17:50:45Z</dcterms:modified>
</cp:coreProperties>
</file>