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0" r:id="rId2"/>
    <p:sldId id="258" r:id="rId3"/>
    <p:sldId id="259" r:id="rId4"/>
    <p:sldId id="256" r:id="rId5"/>
    <p:sldId id="424" r:id="rId6"/>
    <p:sldId id="316" r:id="rId7"/>
    <p:sldId id="425" r:id="rId8"/>
    <p:sldId id="430" r:id="rId9"/>
    <p:sldId id="427" r:id="rId10"/>
    <p:sldId id="429" r:id="rId11"/>
    <p:sldId id="341" r:id="rId12"/>
    <p:sldId id="299" r:id="rId13"/>
    <p:sldId id="361" r:id="rId14"/>
    <p:sldId id="428" r:id="rId15"/>
    <p:sldId id="294" r:id="rId16"/>
    <p:sldId id="331" r:id="rId17"/>
    <p:sldId id="332" r:id="rId18"/>
    <p:sldId id="431" r:id="rId19"/>
    <p:sldId id="334" r:id="rId20"/>
    <p:sldId id="33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6" d="100"/>
          <a:sy n="56" d="100"/>
        </p:scale>
        <p:origin x="48" y="2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AFCC46-5554-451D-9DCA-A95572F38F89}" type="datetimeFigureOut">
              <a:rPr lang="en-GB" smtClean="0"/>
              <a:t>16/01/2023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1DDD44-8D15-453F-B980-43C3AA0268BE}" type="slidenum">
              <a:rPr lang="en-GB" smtClean="0"/>
              <a:t>‹#›</a:t>
            </a:fld>
            <a:endParaRPr lang="en-GB"/>
          </a:p>
        </p:txBody>
      </p:sp>
    </p:spTree>
    <p:extLst>
      <p:ext uri="{BB962C8B-B14F-4D97-AF65-F5344CB8AC3E}">
        <p14:creationId xmlns:p14="http://schemas.microsoft.com/office/powerpoint/2010/main" val="4166673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160e311f6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160e311f6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a:p>
        </p:txBody>
      </p:sp>
      <p:sp>
        <p:nvSpPr>
          <p:cNvPr id="4" name="Slide Number Placeholder 3"/>
          <p:cNvSpPr>
            <a:spLocks noGrp="1"/>
          </p:cNvSpPr>
          <p:nvPr>
            <p:ph type="sldNum" sz="quarter" idx="5"/>
          </p:nvPr>
        </p:nvSpPr>
        <p:spPr/>
        <p:txBody>
          <a:bodyPr/>
          <a:lstStyle/>
          <a:p>
            <a:fld id="{F79B3EF2-488F-C946-A636-2E384DC33682}" type="slidenum">
              <a:rPr lang="en-US" smtClean="0"/>
              <a:t>20</a:t>
            </a:fld>
            <a:endParaRPr lang="en-US"/>
          </a:p>
        </p:txBody>
      </p:sp>
    </p:spTree>
    <p:extLst>
      <p:ext uri="{BB962C8B-B14F-4D97-AF65-F5344CB8AC3E}">
        <p14:creationId xmlns:p14="http://schemas.microsoft.com/office/powerpoint/2010/main" val="63529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GB"/>
              <a:t>Need to show how it links to the OCB - incorporate other slide from Heloise</a:t>
            </a:r>
            <a:br>
              <a:rPr lang="en-GB"/>
            </a:br>
            <a:br>
              <a:rPr lang="en-GB"/>
            </a:br>
            <a:r>
              <a:rPr lang="en-GB"/>
              <a:t>The steering group is made of (ideally) the leads from the working groups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1ad7773827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g11ad7773827_0_20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C5405B2-B76F-4C8E-95AD-037DC42765CB}" type="slidenum">
              <a:rPr lang="en-GB" altLang="en-US" smtClean="0"/>
              <a:pPr>
                <a:defRPr/>
              </a:pPr>
              <a:t>6</a:t>
            </a:fld>
            <a:endParaRPr lang="en-GB" altLang="en-US"/>
          </a:p>
        </p:txBody>
      </p:sp>
    </p:spTree>
    <p:extLst>
      <p:ext uri="{BB962C8B-B14F-4D97-AF65-F5344CB8AC3E}">
        <p14:creationId xmlns:p14="http://schemas.microsoft.com/office/powerpoint/2010/main" val="4088377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464B51"/>
                </a:solidFill>
                <a:effectLst/>
                <a:latin typeface="Arial" panose="020B0604020202020204" pitchFamily="34" charset="0"/>
              </a:rPr>
              <a:t>Most councils operate a leader and cabinet model. The full council elects a leader who, in turn, appoints and chairs the cabinet. Each cabinet member has a specific area of responsibility – for example children and young people, housing or finance. The cabinet meets regularly (weekly or fortnightly) so decisions are made quickly. The cabinet may also be called the executive.</a:t>
            </a:r>
          </a:p>
          <a:p>
            <a:pPr algn="l"/>
            <a:r>
              <a:rPr lang="en-GB" b="0" i="0" dirty="0">
                <a:solidFill>
                  <a:srgbClr val="464B51"/>
                </a:solidFill>
                <a:effectLst/>
                <a:latin typeface="Arial" panose="020B0604020202020204" pitchFamily="34" charset="0"/>
              </a:rPr>
              <a:t>In some areas, an executive mayor is elected for a four-year term. The mayor has greater powers than a council leader and may or may not be a member of the majority party on the council. He/she proposes the budget and policy framework and appoints and chairs the cabinet, which can be single or cross-party.</a:t>
            </a:r>
          </a:p>
          <a:p>
            <a:pPr algn="l"/>
            <a:r>
              <a:rPr lang="en-GB" b="0" i="0" dirty="0">
                <a:solidFill>
                  <a:srgbClr val="464B51"/>
                </a:solidFill>
                <a:effectLst/>
                <a:latin typeface="Arial" panose="020B0604020202020204" pitchFamily="34" charset="0"/>
              </a:rPr>
              <a:t>Some councils opt for a committee system. The council establishes a number of committees, each with a specific area of responsibility. The political groups appoint elected members to those committees. More councillors are actively involved in decision-making, but it can take longer to reach decisions.</a:t>
            </a:r>
          </a:p>
          <a:p>
            <a:pPr algn="l"/>
            <a:r>
              <a:rPr lang="en-GB" b="0" i="0" dirty="0">
                <a:solidFill>
                  <a:srgbClr val="464B51"/>
                </a:solidFill>
                <a:effectLst/>
                <a:latin typeface="Arial" panose="020B0604020202020204" pitchFamily="34" charset="0"/>
              </a:rPr>
              <a:t>Increasingly, areas are creating joint decision-making arrangements such as combined authorities or joint leaders’ boards to deal with issues that cross local authority boundaries, such as economic growth and transport.</a:t>
            </a:r>
          </a:p>
          <a:p>
            <a:pPr algn="l"/>
            <a:r>
              <a:rPr lang="en-GB" b="0" i="0" dirty="0">
                <a:solidFill>
                  <a:srgbClr val="464B51"/>
                </a:solidFill>
                <a:effectLst/>
                <a:latin typeface="Arial" panose="020B0604020202020204" pitchFamily="34" charset="0"/>
              </a:rPr>
              <a:t>Whichever system an authority opts for, it must have a full council on which all councillors sit. This is responsible for setting the policy framework, agreeing the budget and spending plans, electing the leader and making constitutional decisions. It is also a forum for debate on major issues affecting the council and its local area. In councils with a directly elected mayor, the budget and framework are proposed by the mayor and can only be amended or overturned by the council with a two-thirds majority.</a:t>
            </a:r>
          </a:p>
          <a:p>
            <a:pPr algn="l"/>
            <a:r>
              <a:rPr lang="en-GB" b="0" i="0" dirty="0">
                <a:solidFill>
                  <a:srgbClr val="464B51"/>
                </a:solidFill>
                <a:effectLst/>
                <a:latin typeface="Arial" panose="020B0604020202020204" pitchFamily="34" charset="0"/>
              </a:rPr>
              <a:t>Councils that do not opt for the committee system must establish overview and scrutiny arrangements through which non-cabinet councillors can scrutinise decisions.</a:t>
            </a:r>
          </a:p>
          <a:p>
            <a:pPr algn="l"/>
            <a:r>
              <a:rPr lang="en-GB" b="0" i="0" dirty="0">
                <a:solidFill>
                  <a:srgbClr val="464B51"/>
                </a:solidFill>
                <a:effectLst/>
                <a:latin typeface="Arial" panose="020B0604020202020204" pitchFamily="34" charset="0"/>
              </a:rPr>
              <a:t>There are some regulatory and quasi-judicial functions over which the cabinet does not have responsibility – such as determining planning applications and making decisions on licensing. These are delegated to separate planning and regulatory committees.</a:t>
            </a:r>
          </a:p>
          <a:p>
            <a:endParaRPr lang="en-GB" dirty="0"/>
          </a:p>
        </p:txBody>
      </p:sp>
      <p:sp>
        <p:nvSpPr>
          <p:cNvPr id="4" name="Slide Number Placeholder 3"/>
          <p:cNvSpPr>
            <a:spLocks noGrp="1"/>
          </p:cNvSpPr>
          <p:nvPr>
            <p:ph type="sldNum" sz="quarter" idx="5"/>
          </p:nvPr>
        </p:nvSpPr>
        <p:spPr/>
        <p:txBody>
          <a:bodyPr/>
          <a:lstStyle/>
          <a:p>
            <a:fld id="{3DBAE86D-C6B2-B047-9241-31ABD39BAC99}" type="slidenum">
              <a:rPr lang="en-US" smtClean="0"/>
              <a:t>10</a:t>
            </a:fld>
            <a:endParaRPr lang="en-US"/>
          </a:p>
        </p:txBody>
      </p:sp>
    </p:spTree>
    <p:extLst>
      <p:ext uri="{BB962C8B-B14F-4D97-AF65-F5344CB8AC3E}">
        <p14:creationId xmlns:p14="http://schemas.microsoft.com/office/powerpoint/2010/main" val="3706892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5B266E-319D-4643-99C2-E124B517F26C}" type="slidenum">
              <a:rPr lang="en-GB" smtClean="0"/>
              <a:t>15</a:t>
            </a:fld>
            <a:endParaRPr lang="en-GB"/>
          </a:p>
        </p:txBody>
      </p:sp>
    </p:spTree>
    <p:extLst>
      <p:ext uri="{BB962C8B-B14F-4D97-AF65-F5344CB8AC3E}">
        <p14:creationId xmlns:p14="http://schemas.microsoft.com/office/powerpoint/2010/main" val="2597229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a:p>
        </p:txBody>
      </p:sp>
      <p:sp>
        <p:nvSpPr>
          <p:cNvPr id="4" name="Slide Number Placeholder 3"/>
          <p:cNvSpPr>
            <a:spLocks noGrp="1"/>
          </p:cNvSpPr>
          <p:nvPr>
            <p:ph type="sldNum" sz="quarter" idx="5"/>
          </p:nvPr>
        </p:nvSpPr>
        <p:spPr/>
        <p:txBody>
          <a:bodyPr/>
          <a:lstStyle/>
          <a:p>
            <a:fld id="{F79B3EF2-488F-C946-A636-2E384DC33682}" type="slidenum">
              <a:rPr lang="en-US" smtClean="0"/>
              <a:t>16</a:t>
            </a:fld>
            <a:endParaRPr lang="en-US"/>
          </a:p>
        </p:txBody>
      </p:sp>
    </p:spTree>
    <p:extLst>
      <p:ext uri="{BB962C8B-B14F-4D97-AF65-F5344CB8AC3E}">
        <p14:creationId xmlns:p14="http://schemas.microsoft.com/office/powerpoint/2010/main" val="3054397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a:p>
        </p:txBody>
      </p:sp>
      <p:sp>
        <p:nvSpPr>
          <p:cNvPr id="4" name="Slide Number Placeholder 3"/>
          <p:cNvSpPr>
            <a:spLocks noGrp="1"/>
          </p:cNvSpPr>
          <p:nvPr>
            <p:ph type="sldNum" sz="quarter" idx="5"/>
          </p:nvPr>
        </p:nvSpPr>
        <p:spPr/>
        <p:txBody>
          <a:bodyPr/>
          <a:lstStyle/>
          <a:p>
            <a:fld id="{F79B3EF2-488F-C946-A636-2E384DC33682}" type="slidenum">
              <a:rPr lang="en-US" smtClean="0"/>
              <a:t>17</a:t>
            </a:fld>
            <a:endParaRPr lang="en-US"/>
          </a:p>
        </p:txBody>
      </p:sp>
    </p:spTree>
    <p:extLst>
      <p:ext uri="{BB962C8B-B14F-4D97-AF65-F5344CB8AC3E}">
        <p14:creationId xmlns:p14="http://schemas.microsoft.com/office/powerpoint/2010/main" val="4227500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a:p>
        </p:txBody>
      </p:sp>
      <p:sp>
        <p:nvSpPr>
          <p:cNvPr id="4" name="Slide Number Placeholder 3"/>
          <p:cNvSpPr>
            <a:spLocks noGrp="1"/>
          </p:cNvSpPr>
          <p:nvPr>
            <p:ph type="sldNum" sz="quarter" idx="5"/>
          </p:nvPr>
        </p:nvSpPr>
        <p:spPr/>
        <p:txBody>
          <a:bodyPr/>
          <a:lstStyle/>
          <a:p>
            <a:fld id="{F79B3EF2-488F-C946-A636-2E384DC33682}" type="slidenum">
              <a:rPr lang="en-US" smtClean="0"/>
              <a:t>19</a:t>
            </a:fld>
            <a:endParaRPr lang="en-US"/>
          </a:p>
        </p:txBody>
      </p:sp>
    </p:spTree>
    <p:extLst>
      <p:ext uri="{BB962C8B-B14F-4D97-AF65-F5344CB8AC3E}">
        <p14:creationId xmlns:p14="http://schemas.microsoft.com/office/powerpoint/2010/main" val="831353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C03A3-C267-4E1B-AE46-3E817BF533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6C1C9AA-DB27-4059-A867-44A503D4F9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FA7552D-940A-4294-BBDB-61210984309D}"/>
              </a:ext>
            </a:extLst>
          </p:cNvPr>
          <p:cNvSpPr>
            <a:spLocks noGrp="1"/>
          </p:cNvSpPr>
          <p:nvPr>
            <p:ph type="dt" sz="half" idx="10"/>
          </p:nvPr>
        </p:nvSpPr>
        <p:spPr/>
        <p:txBody>
          <a:bodyPr/>
          <a:lstStyle/>
          <a:p>
            <a:fld id="{04939079-9632-40A0-837A-6F51F8E238EF}" type="datetimeFigureOut">
              <a:rPr lang="en-GB" smtClean="0"/>
              <a:t>16/01/2023</a:t>
            </a:fld>
            <a:endParaRPr lang="en-GB"/>
          </a:p>
        </p:txBody>
      </p:sp>
      <p:sp>
        <p:nvSpPr>
          <p:cNvPr id="5" name="Footer Placeholder 4">
            <a:extLst>
              <a:ext uri="{FF2B5EF4-FFF2-40B4-BE49-F238E27FC236}">
                <a16:creationId xmlns:a16="http://schemas.microsoft.com/office/drawing/2014/main" id="{DE3DE5FD-B31F-4A8A-93F1-EED5CD6CF8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25FA39-3E2D-49E9-B826-50E207558D61}"/>
              </a:ext>
            </a:extLst>
          </p:cNvPr>
          <p:cNvSpPr>
            <a:spLocks noGrp="1"/>
          </p:cNvSpPr>
          <p:nvPr>
            <p:ph type="sldNum" sz="quarter" idx="12"/>
          </p:nvPr>
        </p:nvSpPr>
        <p:spPr/>
        <p:txBody>
          <a:bodyPr/>
          <a:lstStyle/>
          <a:p>
            <a:fld id="{6F6AE29D-32E7-46B8-932C-2F3CCF33E519}" type="slidenum">
              <a:rPr lang="en-GB" smtClean="0"/>
              <a:t>‹#›</a:t>
            </a:fld>
            <a:endParaRPr lang="en-GB"/>
          </a:p>
        </p:txBody>
      </p:sp>
    </p:spTree>
    <p:extLst>
      <p:ext uri="{BB962C8B-B14F-4D97-AF65-F5344CB8AC3E}">
        <p14:creationId xmlns:p14="http://schemas.microsoft.com/office/powerpoint/2010/main" val="902990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32840-10DE-450A-8738-188BF406E6A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5060A1-93D4-4111-B719-2769E22B7B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52FEA9-C57D-4BE9-B9B3-7454BA578A78}"/>
              </a:ext>
            </a:extLst>
          </p:cNvPr>
          <p:cNvSpPr>
            <a:spLocks noGrp="1"/>
          </p:cNvSpPr>
          <p:nvPr>
            <p:ph type="dt" sz="half" idx="10"/>
          </p:nvPr>
        </p:nvSpPr>
        <p:spPr/>
        <p:txBody>
          <a:bodyPr/>
          <a:lstStyle/>
          <a:p>
            <a:fld id="{04939079-9632-40A0-837A-6F51F8E238EF}" type="datetimeFigureOut">
              <a:rPr lang="en-GB" smtClean="0"/>
              <a:t>16/01/2023</a:t>
            </a:fld>
            <a:endParaRPr lang="en-GB"/>
          </a:p>
        </p:txBody>
      </p:sp>
      <p:sp>
        <p:nvSpPr>
          <p:cNvPr id="5" name="Footer Placeholder 4">
            <a:extLst>
              <a:ext uri="{FF2B5EF4-FFF2-40B4-BE49-F238E27FC236}">
                <a16:creationId xmlns:a16="http://schemas.microsoft.com/office/drawing/2014/main" id="{12E0B71F-2C27-4159-96E6-70D4D2AE52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FE317C-46E0-45EB-A148-7CF609E538FA}"/>
              </a:ext>
            </a:extLst>
          </p:cNvPr>
          <p:cNvSpPr>
            <a:spLocks noGrp="1"/>
          </p:cNvSpPr>
          <p:nvPr>
            <p:ph type="sldNum" sz="quarter" idx="12"/>
          </p:nvPr>
        </p:nvSpPr>
        <p:spPr/>
        <p:txBody>
          <a:bodyPr/>
          <a:lstStyle/>
          <a:p>
            <a:fld id="{6F6AE29D-32E7-46B8-932C-2F3CCF33E519}" type="slidenum">
              <a:rPr lang="en-GB" smtClean="0"/>
              <a:t>‹#›</a:t>
            </a:fld>
            <a:endParaRPr lang="en-GB"/>
          </a:p>
        </p:txBody>
      </p:sp>
    </p:spTree>
    <p:extLst>
      <p:ext uri="{BB962C8B-B14F-4D97-AF65-F5344CB8AC3E}">
        <p14:creationId xmlns:p14="http://schemas.microsoft.com/office/powerpoint/2010/main" val="20832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A942A5-F91C-4416-A3A2-A387FAB824D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EECA1F0-FE02-48B7-8948-B5153086C1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96D26A-34A0-4925-9CE6-C396FC2B6D10}"/>
              </a:ext>
            </a:extLst>
          </p:cNvPr>
          <p:cNvSpPr>
            <a:spLocks noGrp="1"/>
          </p:cNvSpPr>
          <p:nvPr>
            <p:ph type="dt" sz="half" idx="10"/>
          </p:nvPr>
        </p:nvSpPr>
        <p:spPr/>
        <p:txBody>
          <a:bodyPr/>
          <a:lstStyle/>
          <a:p>
            <a:fld id="{04939079-9632-40A0-837A-6F51F8E238EF}" type="datetimeFigureOut">
              <a:rPr lang="en-GB" smtClean="0"/>
              <a:t>16/01/2023</a:t>
            </a:fld>
            <a:endParaRPr lang="en-GB"/>
          </a:p>
        </p:txBody>
      </p:sp>
      <p:sp>
        <p:nvSpPr>
          <p:cNvPr id="5" name="Footer Placeholder 4">
            <a:extLst>
              <a:ext uri="{FF2B5EF4-FFF2-40B4-BE49-F238E27FC236}">
                <a16:creationId xmlns:a16="http://schemas.microsoft.com/office/drawing/2014/main" id="{F32BF02C-9139-4752-AF62-1DE6CDA32C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3EB8CA-7DAA-4493-8D13-7CA3B32BB196}"/>
              </a:ext>
            </a:extLst>
          </p:cNvPr>
          <p:cNvSpPr>
            <a:spLocks noGrp="1"/>
          </p:cNvSpPr>
          <p:nvPr>
            <p:ph type="sldNum" sz="quarter" idx="12"/>
          </p:nvPr>
        </p:nvSpPr>
        <p:spPr/>
        <p:txBody>
          <a:bodyPr/>
          <a:lstStyle/>
          <a:p>
            <a:fld id="{6F6AE29D-32E7-46B8-932C-2F3CCF33E519}" type="slidenum">
              <a:rPr lang="en-GB" smtClean="0"/>
              <a:t>‹#›</a:t>
            </a:fld>
            <a:endParaRPr lang="en-GB"/>
          </a:p>
        </p:txBody>
      </p:sp>
    </p:spTree>
    <p:extLst>
      <p:ext uri="{BB962C8B-B14F-4D97-AF65-F5344CB8AC3E}">
        <p14:creationId xmlns:p14="http://schemas.microsoft.com/office/powerpoint/2010/main" val="3505608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SzPts val="18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1918639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7FD2D-0AD0-4A14-B4E4-063D13C03B8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90A8364-A7B0-4B31-911F-A742F41B6E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5F4AD2-A902-450F-906F-8D389C27A93E}"/>
              </a:ext>
            </a:extLst>
          </p:cNvPr>
          <p:cNvSpPr>
            <a:spLocks noGrp="1"/>
          </p:cNvSpPr>
          <p:nvPr>
            <p:ph type="dt" sz="half" idx="10"/>
          </p:nvPr>
        </p:nvSpPr>
        <p:spPr/>
        <p:txBody>
          <a:bodyPr/>
          <a:lstStyle/>
          <a:p>
            <a:fld id="{04939079-9632-40A0-837A-6F51F8E238EF}" type="datetimeFigureOut">
              <a:rPr lang="en-GB" smtClean="0"/>
              <a:t>16/01/2023</a:t>
            </a:fld>
            <a:endParaRPr lang="en-GB"/>
          </a:p>
        </p:txBody>
      </p:sp>
      <p:sp>
        <p:nvSpPr>
          <p:cNvPr id="5" name="Footer Placeholder 4">
            <a:extLst>
              <a:ext uri="{FF2B5EF4-FFF2-40B4-BE49-F238E27FC236}">
                <a16:creationId xmlns:a16="http://schemas.microsoft.com/office/drawing/2014/main" id="{195A3177-B9F9-4296-BC92-4D09CE0F34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0FCC7A-74A1-462E-A362-FF2589A14D8E}"/>
              </a:ext>
            </a:extLst>
          </p:cNvPr>
          <p:cNvSpPr>
            <a:spLocks noGrp="1"/>
          </p:cNvSpPr>
          <p:nvPr>
            <p:ph type="sldNum" sz="quarter" idx="12"/>
          </p:nvPr>
        </p:nvSpPr>
        <p:spPr/>
        <p:txBody>
          <a:bodyPr/>
          <a:lstStyle/>
          <a:p>
            <a:fld id="{6F6AE29D-32E7-46B8-932C-2F3CCF33E519}" type="slidenum">
              <a:rPr lang="en-GB" smtClean="0"/>
              <a:t>‹#›</a:t>
            </a:fld>
            <a:endParaRPr lang="en-GB"/>
          </a:p>
        </p:txBody>
      </p:sp>
    </p:spTree>
    <p:extLst>
      <p:ext uri="{BB962C8B-B14F-4D97-AF65-F5344CB8AC3E}">
        <p14:creationId xmlns:p14="http://schemas.microsoft.com/office/powerpoint/2010/main" val="91027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3A587-73F8-400B-85A3-DCFCC63CD9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BCC9A59-7003-4659-9A92-31452CC768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7FB8A3-463B-4732-A22A-3957C02B7D1E}"/>
              </a:ext>
            </a:extLst>
          </p:cNvPr>
          <p:cNvSpPr>
            <a:spLocks noGrp="1"/>
          </p:cNvSpPr>
          <p:nvPr>
            <p:ph type="dt" sz="half" idx="10"/>
          </p:nvPr>
        </p:nvSpPr>
        <p:spPr/>
        <p:txBody>
          <a:bodyPr/>
          <a:lstStyle/>
          <a:p>
            <a:fld id="{04939079-9632-40A0-837A-6F51F8E238EF}" type="datetimeFigureOut">
              <a:rPr lang="en-GB" smtClean="0"/>
              <a:t>16/01/2023</a:t>
            </a:fld>
            <a:endParaRPr lang="en-GB"/>
          </a:p>
        </p:txBody>
      </p:sp>
      <p:sp>
        <p:nvSpPr>
          <p:cNvPr id="5" name="Footer Placeholder 4">
            <a:extLst>
              <a:ext uri="{FF2B5EF4-FFF2-40B4-BE49-F238E27FC236}">
                <a16:creationId xmlns:a16="http://schemas.microsoft.com/office/drawing/2014/main" id="{024CB1A1-4787-4E7D-B929-03B9097605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F66F16-B092-4412-8B10-FA6EF9DEE570}"/>
              </a:ext>
            </a:extLst>
          </p:cNvPr>
          <p:cNvSpPr>
            <a:spLocks noGrp="1"/>
          </p:cNvSpPr>
          <p:nvPr>
            <p:ph type="sldNum" sz="quarter" idx="12"/>
          </p:nvPr>
        </p:nvSpPr>
        <p:spPr/>
        <p:txBody>
          <a:bodyPr/>
          <a:lstStyle/>
          <a:p>
            <a:fld id="{6F6AE29D-32E7-46B8-932C-2F3CCF33E519}" type="slidenum">
              <a:rPr lang="en-GB" smtClean="0"/>
              <a:t>‹#›</a:t>
            </a:fld>
            <a:endParaRPr lang="en-GB"/>
          </a:p>
        </p:txBody>
      </p:sp>
    </p:spTree>
    <p:extLst>
      <p:ext uri="{BB962C8B-B14F-4D97-AF65-F5344CB8AC3E}">
        <p14:creationId xmlns:p14="http://schemas.microsoft.com/office/powerpoint/2010/main" val="3145715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374D1-BB6F-4F67-B987-F7468E0D2D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E3346D-00AE-4699-A465-AAA1F0DE52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A88DFA9-4129-4B8A-AC78-CFB2DB746D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F145ECC-5709-40EE-837C-9B7394BBACFB}"/>
              </a:ext>
            </a:extLst>
          </p:cNvPr>
          <p:cNvSpPr>
            <a:spLocks noGrp="1"/>
          </p:cNvSpPr>
          <p:nvPr>
            <p:ph type="dt" sz="half" idx="10"/>
          </p:nvPr>
        </p:nvSpPr>
        <p:spPr/>
        <p:txBody>
          <a:bodyPr/>
          <a:lstStyle/>
          <a:p>
            <a:fld id="{04939079-9632-40A0-837A-6F51F8E238EF}" type="datetimeFigureOut">
              <a:rPr lang="en-GB" smtClean="0"/>
              <a:t>16/01/2023</a:t>
            </a:fld>
            <a:endParaRPr lang="en-GB"/>
          </a:p>
        </p:txBody>
      </p:sp>
      <p:sp>
        <p:nvSpPr>
          <p:cNvPr id="6" name="Footer Placeholder 5">
            <a:extLst>
              <a:ext uri="{FF2B5EF4-FFF2-40B4-BE49-F238E27FC236}">
                <a16:creationId xmlns:a16="http://schemas.microsoft.com/office/drawing/2014/main" id="{4C86CADE-6EA2-4B15-A57A-9516A6D1109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9DB6BF-68C4-405A-9974-D97AC241F1B0}"/>
              </a:ext>
            </a:extLst>
          </p:cNvPr>
          <p:cNvSpPr>
            <a:spLocks noGrp="1"/>
          </p:cNvSpPr>
          <p:nvPr>
            <p:ph type="sldNum" sz="quarter" idx="12"/>
          </p:nvPr>
        </p:nvSpPr>
        <p:spPr/>
        <p:txBody>
          <a:bodyPr/>
          <a:lstStyle/>
          <a:p>
            <a:fld id="{6F6AE29D-32E7-46B8-932C-2F3CCF33E519}" type="slidenum">
              <a:rPr lang="en-GB" smtClean="0"/>
              <a:t>‹#›</a:t>
            </a:fld>
            <a:endParaRPr lang="en-GB"/>
          </a:p>
        </p:txBody>
      </p:sp>
    </p:spTree>
    <p:extLst>
      <p:ext uri="{BB962C8B-B14F-4D97-AF65-F5344CB8AC3E}">
        <p14:creationId xmlns:p14="http://schemas.microsoft.com/office/powerpoint/2010/main" val="1465352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9D1AD-760F-4617-A743-C74E04F6BDA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2A0D52C-8F9F-43D5-8C6C-C247F1E1A9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3C0250-60F2-402C-AE0C-3BDDC64A18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EC96DB7-69D3-421E-B8AC-35D00F9491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C38FE8-97B8-43C7-B887-04B47C5376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4B53903-219A-4AD2-82F6-7E0398856E88}"/>
              </a:ext>
            </a:extLst>
          </p:cNvPr>
          <p:cNvSpPr>
            <a:spLocks noGrp="1"/>
          </p:cNvSpPr>
          <p:nvPr>
            <p:ph type="dt" sz="half" idx="10"/>
          </p:nvPr>
        </p:nvSpPr>
        <p:spPr/>
        <p:txBody>
          <a:bodyPr/>
          <a:lstStyle/>
          <a:p>
            <a:fld id="{04939079-9632-40A0-837A-6F51F8E238EF}" type="datetimeFigureOut">
              <a:rPr lang="en-GB" smtClean="0"/>
              <a:t>16/01/2023</a:t>
            </a:fld>
            <a:endParaRPr lang="en-GB"/>
          </a:p>
        </p:txBody>
      </p:sp>
      <p:sp>
        <p:nvSpPr>
          <p:cNvPr id="8" name="Footer Placeholder 7">
            <a:extLst>
              <a:ext uri="{FF2B5EF4-FFF2-40B4-BE49-F238E27FC236}">
                <a16:creationId xmlns:a16="http://schemas.microsoft.com/office/drawing/2014/main" id="{29EBC6D4-1E55-43C2-B329-4B9B72D0E30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760E2DA-AA28-4187-9A35-9F9C6AD47CD6}"/>
              </a:ext>
            </a:extLst>
          </p:cNvPr>
          <p:cNvSpPr>
            <a:spLocks noGrp="1"/>
          </p:cNvSpPr>
          <p:nvPr>
            <p:ph type="sldNum" sz="quarter" idx="12"/>
          </p:nvPr>
        </p:nvSpPr>
        <p:spPr/>
        <p:txBody>
          <a:bodyPr/>
          <a:lstStyle/>
          <a:p>
            <a:fld id="{6F6AE29D-32E7-46B8-932C-2F3CCF33E519}" type="slidenum">
              <a:rPr lang="en-GB" smtClean="0"/>
              <a:t>‹#›</a:t>
            </a:fld>
            <a:endParaRPr lang="en-GB"/>
          </a:p>
        </p:txBody>
      </p:sp>
    </p:spTree>
    <p:extLst>
      <p:ext uri="{BB962C8B-B14F-4D97-AF65-F5344CB8AC3E}">
        <p14:creationId xmlns:p14="http://schemas.microsoft.com/office/powerpoint/2010/main" val="3232972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EA22F-0BB7-4890-B5DA-52DFFE1AC65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995C349-599D-48EB-83EA-8E533EF7885C}"/>
              </a:ext>
            </a:extLst>
          </p:cNvPr>
          <p:cNvSpPr>
            <a:spLocks noGrp="1"/>
          </p:cNvSpPr>
          <p:nvPr>
            <p:ph type="dt" sz="half" idx="10"/>
          </p:nvPr>
        </p:nvSpPr>
        <p:spPr/>
        <p:txBody>
          <a:bodyPr/>
          <a:lstStyle/>
          <a:p>
            <a:fld id="{04939079-9632-40A0-837A-6F51F8E238EF}" type="datetimeFigureOut">
              <a:rPr lang="en-GB" smtClean="0"/>
              <a:t>16/01/2023</a:t>
            </a:fld>
            <a:endParaRPr lang="en-GB"/>
          </a:p>
        </p:txBody>
      </p:sp>
      <p:sp>
        <p:nvSpPr>
          <p:cNvPr id="4" name="Footer Placeholder 3">
            <a:extLst>
              <a:ext uri="{FF2B5EF4-FFF2-40B4-BE49-F238E27FC236}">
                <a16:creationId xmlns:a16="http://schemas.microsoft.com/office/drawing/2014/main" id="{8813A0AD-25CD-4112-8033-157BC0F28A3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7B6D724-DA47-4A93-84DE-901543D13DE0}"/>
              </a:ext>
            </a:extLst>
          </p:cNvPr>
          <p:cNvSpPr>
            <a:spLocks noGrp="1"/>
          </p:cNvSpPr>
          <p:nvPr>
            <p:ph type="sldNum" sz="quarter" idx="12"/>
          </p:nvPr>
        </p:nvSpPr>
        <p:spPr/>
        <p:txBody>
          <a:bodyPr/>
          <a:lstStyle/>
          <a:p>
            <a:fld id="{6F6AE29D-32E7-46B8-932C-2F3CCF33E519}" type="slidenum">
              <a:rPr lang="en-GB" smtClean="0"/>
              <a:t>‹#›</a:t>
            </a:fld>
            <a:endParaRPr lang="en-GB"/>
          </a:p>
        </p:txBody>
      </p:sp>
    </p:spTree>
    <p:extLst>
      <p:ext uri="{BB962C8B-B14F-4D97-AF65-F5344CB8AC3E}">
        <p14:creationId xmlns:p14="http://schemas.microsoft.com/office/powerpoint/2010/main" val="2318234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6BD1B1-A883-4621-B593-94B5B3377622}"/>
              </a:ext>
            </a:extLst>
          </p:cNvPr>
          <p:cNvSpPr>
            <a:spLocks noGrp="1"/>
          </p:cNvSpPr>
          <p:nvPr>
            <p:ph type="dt" sz="half" idx="10"/>
          </p:nvPr>
        </p:nvSpPr>
        <p:spPr/>
        <p:txBody>
          <a:bodyPr/>
          <a:lstStyle/>
          <a:p>
            <a:fld id="{04939079-9632-40A0-837A-6F51F8E238EF}" type="datetimeFigureOut">
              <a:rPr lang="en-GB" smtClean="0"/>
              <a:t>16/01/2023</a:t>
            </a:fld>
            <a:endParaRPr lang="en-GB"/>
          </a:p>
        </p:txBody>
      </p:sp>
      <p:sp>
        <p:nvSpPr>
          <p:cNvPr id="3" name="Footer Placeholder 2">
            <a:extLst>
              <a:ext uri="{FF2B5EF4-FFF2-40B4-BE49-F238E27FC236}">
                <a16:creationId xmlns:a16="http://schemas.microsoft.com/office/drawing/2014/main" id="{10C7CB65-4BF0-45E7-9DC9-FCD6F5B5704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4358F95-820B-459A-A895-8B89F2EA74B6}"/>
              </a:ext>
            </a:extLst>
          </p:cNvPr>
          <p:cNvSpPr>
            <a:spLocks noGrp="1"/>
          </p:cNvSpPr>
          <p:nvPr>
            <p:ph type="sldNum" sz="quarter" idx="12"/>
          </p:nvPr>
        </p:nvSpPr>
        <p:spPr/>
        <p:txBody>
          <a:bodyPr/>
          <a:lstStyle/>
          <a:p>
            <a:fld id="{6F6AE29D-32E7-46B8-932C-2F3CCF33E519}" type="slidenum">
              <a:rPr lang="en-GB" smtClean="0"/>
              <a:t>‹#›</a:t>
            </a:fld>
            <a:endParaRPr lang="en-GB"/>
          </a:p>
        </p:txBody>
      </p:sp>
    </p:spTree>
    <p:extLst>
      <p:ext uri="{BB962C8B-B14F-4D97-AF65-F5344CB8AC3E}">
        <p14:creationId xmlns:p14="http://schemas.microsoft.com/office/powerpoint/2010/main" val="3699113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67214-F872-4993-B152-23DF079294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BA2E65-9507-49B0-9144-AB39C6CED0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D8E3964-9E91-4D24-A115-D675900EF5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B6B847-9A07-473D-8766-17186393D7DD}"/>
              </a:ext>
            </a:extLst>
          </p:cNvPr>
          <p:cNvSpPr>
            <a:spLocks noGrp="1"/>
          </p:cNvSpPr>
          <p:nvPr>
            <p:ph type="dt" sz="half" idx="10"/>
          </p:nvPr>
        </p:nvSpPr>
        <p:spPr/>
        <p:txBody>
          <a:bodyPr/>
          <a:lstStyle/>
          <a:p>
            <a:fld id="{04939079-9632-40A0-837A-6F51F8E238EF}" type="datetimeFigureOut">
              <a:rPr lang="en-GB" smtClean="0"/>
              <a:t>16/01/2023</a:t>
            </a:fld>
            <a:endParaRPr lang="en-GB"/>
          </a:p>
        </p:txBody>
      </p:sp>
      <p:sp>
        <p:nvSpPr>
          <p:cNvPr id="6" name="Footer Placeholder 5">
            <a:extLst>
              <a:ext uri="{FF2B5EF4-FFF2-40B4-BE49-F238E27FC236}">
                <a16:creationId xmlns:a16="http://schemas.microsoft.com/office/drawing/2014/main" id="{9DE4BB2F-3729-48E0-9AC3-1A8FAE9A17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F78213-C0FD-4C72-B2D4-1FFC6DD32D99}"/>
              </a:ext>
            </a:extLst>
          </p:cNvPr>
          <p:cNvSpPr>
            <a:spLocks noGrp="1"/>
          </p:cNvSpPr>
          <p:nvPr>
            <p:ph type="sldNum" sz="quarter" idx="12"/>
          </p:nvPr>
        </p:nvSpPr>
        <p:spPr/>
        <p:txBody>
          <a:bodyPr/>
          <a:lstStyle/>
          <a:p>
            <a:fld id="{6F6AE29D-32E7-46B8-932C-2F3CCF33E519}" type="slidenum">
              <a:rPr lang="en-GB" smtClean="0"/>
              <a:t>‹#›</a:t>
            </a:fld>
            <a:endParaRPr lang="en-GB"/>
          </a:p>
        </p:txBody>
      </p:sp>
    </p:spTree>
    <p:extLst>
      <p:ext uri="{BB962C8B-B14F-4D97-AF65-F5344CB8AC3E}">
        <p14:creationId xmlns:p14="http://schemas.microsoft.com/office/powerpoint/2010/main" val="132753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CE8BF-7101-4B40-8F09-870426CDB2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4346CC4-2B89-4023-8772-F43B094F83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EE8BFD3-8729-4E8F-827B-0CEBDC7406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C9409C-BFD8-49F5-AE0F-00CE64E1498B}"/>
              </a:ext>
            </a:extLst>
          </p:cNvPr>
          <p:cNvSpPr>
            <a:spLocks noGrp="1"/>
          </p:cNvSpPr>
          <p:nvPr>
            <p:ph type="dt" sz="half" idx="10"/>
          </p:nvPr>
        </p:nvSpPr>
        <p:spPr/>
        <p:txBody>
          <a:bodyPr/>
          <a:lstStyle/>
          <a:p>
            <a:fld id="{04939079-9632-40A0-837A-6F51F8E238EF}" type="datetimeFigureOut">
              <a:rPr lang="en-GB" smtClean="0"/>
              <a:t>16/01/2023</a:t>
            </a:fld>
            <a:endParaRPr lang="en-GB"/>
          </a:p>
        </p:txBody>
      </p:sp>
      <p:sp>
        <p:nvSpPr>
          <p:cNvPr id="6" name="Footer Placeholder 5">
            <a:extLst>
              <a:ext uri="{FF2B5EF4-FFF2-40B4-BE49-F238E27FC236}">
                <a16:creationId xmlns:a16="http://schemas.microsoft.com/office/drawing/2014/main" id="{06B6056C-F687-4DA5-AE99-558E11B1D1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B4C1DA6-891D-42DF-B506-EF3C6FEB4460}"/>
              </a:ext>
            </a:extLst>
          </p:cNvPr>
          <p:cNvSpPr>
            <a:spLocks noGrp="1"/>
          </p:cNvSpPr>
          <p:nvPr>
            <p:ph type="sldNum" sz="quarter" idx="12"/>
          </p:nvPr>
        </p:nvSpPr>
        <p:spPr/>
        <p:txBody>
          <a:bodyPr/>
          <a:lstStyle/>
          <a:p>
            <a:fld id="{6F6AE29D-32E7-46B8-932C-2F3CCF33E519}" type="slidenum">
              <a:rPr lang="en-GB" smtClean="0"/>
              <a:t>‹#›</a:t>
            </a:fld>
            <a:endParaRPr lang="en-GB"/>
          </a:p>
        </p:txBody>
      </p:sp>
    </p:spTree>
    <p:extLst>
      <p:ext uri="{BB962C8B-B14F-4D97-AF65-F5344CB8AC3E}">
        <p14:creationId xmlns:p14="http://schemas.microsoft.com/office/powerpoint/2010/main" val="2775985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7133C0-9C92-4456-A0DE-CC93B85319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ECCECE-DC9F-40F6-AFAF-DE8DE46311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B48C80-F946-4CC3-B6E4-E4A93AB963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39079-9632-40A0-837A-6F51F8E238EF}" type="datetimeFigureOut">
              <a:rPr lang="en-GB" smtClean="0"/>
              <a:t>16/01/2023</a:t>
            </a:fld>
            <a:endParaRPr lang="en-GB"/>
          </a:p>
        </p:txBody>
      </p:sp>
      <p:sp>
        <p:nvSpPr>
          <p:cNvPr id="5" name="Footer Placeholder 4">
            <a:extLst>
              <a:ext uri="{FF2B5EF4-FFF2-40B4-BE49-F238E27FC236}">
                <a16:creationId xmlns:a16="http://schemas.microsoft.com/office/drawing/2014/main" id="{17718563-B33F-409F-BC1D-B10FF313D1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75FA19F-FF4D-4A9A-BEE3-0190CE1760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6AE29D-32E7-46B8-932C-2F3CCF33E519}" type="slidenum">
              <a:rPr lang="en-GB" smtClean="0"/>
              <a:t>‹#›</a:t>
            </a:fld>
            <a:endParaRPr lang="en-GB"/>
          </a:p>
        </p:txBody>
      </p:sp>
    </p:spTree>
    <p:extLst>
      <p:ext uri="{BB962C8B-B14F-4D97-AF65-F5344CB8AC3E}">
        <p14:creationId xmlns:p14="http://schemas.microsoft.com/office/powerpoint/2010/main" val="2588285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local.gov.uk/about/what-local-government" TargetMode="External"/><Relationship Id="rId7" Type="http://schemas.openxmlformats.org/officeDocument/2006/relationships/hyperlink" Target="https://www.local.gov.uk/topics/climate-environment-and-waste"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www.local.gov.uk/topics/devolution" TargetMode="External"/><Relationship Id="rId5" Type="http://schemas.openxmlformats.org/officeDocument/2006/relationships/hyperlink" Target="https://www.local.gov.uk/about/campaigns/save-local-services" TargetMode="External"/><Relationship Id="rId4" Type="http://schemas.openxmlformats.org/officeDocument/2006/relationships/hyperlink" Target="https://www.local.gov.uk/our-support/councillor-development/new-councillor-hub/introduction-loca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www.instituteforgovernment.org.uk/explainer/local-governmen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ADCA7BA2-150A-A2E1-8F26-522C0C330565}"/>
              </a:ext>
            </a:extLst>
          </p:cNvPr>
          <p:cNvPicPr>
            <a:picLocks noChangeAspect="1"/>
          </p:cNvPicPr>
          <p:nvPr/>
        </p:nvPicPr>
        <p:blipFill>
          <a:blip r:embed="rId3"/>
          <a:stretch>
            <a:fillRect/>
          </a:stretch>
        </p:blipFill>
        <p:spPr>
          <a:xfrm>
            <a:off x="1627206" y="1788210"/>
            <a:ext cx="5305931" cy="2854579"/>
          </a:xfrm>
          <a:prstGeom prst="rect">
            <a:avLst/>
          </a:prstGeom>
        </p:spPr>
      </p:pic>
      <p:pic>
        <p:nvPicPr>
          <p:cNvPr id="5" name="Picture 5" descr="A picture containing logo&#10;&#10;Description automatically generated">
            <a:extLst>
              <a:ext uri="{FF2B5EF4-FFF2-40B4-BE49-F238E27FC236}">
                <a16:creationId xmlns:a16="http://schemas.microsoft.com/office/drawing/2014/main" id="{5F485027-77D6-A4E3-E75A-3CB3DA6B766F}"/>
              </a:ext>
            </a:extLst>
          </p:cNvPr>
          <p:cNvPicPr>
            <a:picLocks noChangeAspect="1"/>
          </p:cNvPicPr>
          <p:nvPr/>
        </p:nvPicPr>
        <p:blipFill>
          <a:blip r:embed="rId4"/>
          <a:stretch>
            <a:fillRect/>
          </a:stretch>
        </p:blipFill>
        <p:spPr>
          <a:xfrm>
            <a:off x="7359713" y="1791315"/>
            <a:ext cx="3140765" cy="2959696"/>
          </a:xfrm>
          <a:prstGeom prst="rect">
            <a:avLst/>
          </a:prstGeom>
        </p:spPr>
      </p:pic>
    </p:spTree>
    <p:extLst>
      <p:ext uri="{BB962C8B-B14F-4D97-AF65-F5344CB8AC3E}">
        <p14:creationId xmlns:p14="http://schemas.microsoft.com/office/powerpoint/2010/main" val="1400822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D2F47-2F93-9890-9F39-987C9084B3E7}"/>
              </a:ext>
            </a:extLst>
          </p:cNvPr>
          <p:cNvSpPr>
            <a:spLocks noGrp="1"/>
          </p:cNvSpPr>
          <p:nvPr>
            <p:ph type="title"/>
          </p:nvPr>
        </p:nvSpPr>
        <p:spPr/>
        <p:txBody>
          <a:bodyPr/>
          <a:lstStyle/>
          <a:p>
            <a:r>
              <a:rPr lang="en-GB" dirty="0"/>
              <a:t>Council decision making</a:t>
            </a:r>
          </a:p>
        </p:txBody>
      </p:sp>
      <p:sp>
        <p:nvSpPr>
          <p:cNvPr id="3" name="Content Placeholder 2">
            <a:extLst>
              <a:ext uri="{FF2B5EF4-FFF2-40B4-BE49-F238E27FC236}">
                <a16:creationId xmlns:a16="http://schemas.microsoft.com/office/drawing/2014/main" id="{68F2BCBC-798F-EDC1-D73B-F06CF6880A8A}"/>
              </a:ext>
            </a:extLst>
          </p:cNvPr>
          <p:cNvSpPr>
            <a:spLocks noGrp="1"/>
          </p:cNvSpPr>
          <p:nvPr>
            <p:ph sz="half" idx="1"/>
          </p:nvPr>
        </p:nvSpPr>
        <p:spPr>
          <a:xfrm>
            <a:off x="1727202" y="2204865"/>
            <a:ext cx="8545262" cy="3921303"/>
          </a:xfrm>
        </p:spPr>
        <p:txBody>
          <a:bodyPr>
            <a:normAutofit fontScale="92500" lnSpcReduction="10000"/>
          </a:bodyPr>
          <a:lstStyle/>
          <a:p>
            <a:r>
              <a:rPr lang="en-GB" dirty="0"/>
              <a:t>Four models:</a:t>
            </a:r>
          </a:p>
          <a:p>
            <a:pPr lvl="1"/>
            <a:r>
              <a:rPr lang="en-GB" dirty="0"/>
              <a:t>a leader and cabinet</a:t>
            </a:r>
          </a:p>
          <a:p>
            <a:pPr lvl="1"/>
            <a:r>
              <a:rPr lang="en-GB" dirty="0"/>
              <a:t>a committee system</a:t>
            </a:r>
          </a:p>
          <a:p>
            <a:pPr lvl="1"/>
            <a:r>
              <a:rPr lang="en-GB" dirty="0"/>
              <a:t>executive arrangements with a directly elected mayor</a:t>
            </a:r>
          </a:p>
          <a:p>
            <a:pPr lvl="1"/>
            <a:r>
              <a:rPr lang="en-GB" dirty="0"/>
              <a:t>arrangements prescribed by the Secretary of State.</a:t>
            </a:r>
          </a:p>
          <a:p>
            <a:r>
              <a:rPr lang="en-GB" dirty="0"/>
              <a:t>Council constitution sets out:</a:t>
            </a:r>
          </a:p>
          <a:p>
            <a:pPr lvl="1"/>
            <a:r>
              <a:rPr lang="en-GB" dirty="0"/>
              <a:t>who is responsible for making decisions and how decisions are made</a:t>
            </a:r>
          </a:p>
          <a:p>
            <a:pPr lvl="1"/>
            <a:r>
              <a:rPr lang="en-GB" dirty="0"/>
              <a:t>procedural matters (set out in the ‘standing orders’)</a:t>
            </a:r>
          </a:p>
          <a:p>
            <a:pPr lvl="1"/>
            <a:r>
              <a:rPr lang="en-GB" dirty="0"/>
              <a:t>the role of officers</a:t>
            </a:r>
          </a:p>
          <a:p>
            <a:pPr lvl="1"/>
            <a:r>
              <a:rPr lang="en-GB" dirty="0"/>
              <a:t>standards and ethical governance.</a:t>
            </a:r>
          </a:p>
        </p:txBody>
      </p:sp>
    </p:spTree>
    <p:extLst>
      <p:ext uri="{BB962C8B-B14F-4D97-AF65-F5344CB8AC3E}">
        <p14:creationId xmlns:p14="http://schemas.microsoft.com/office/powerpoint/2010/main" val="3057361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LGA</a:t>
            </a:r>
          </a:p>
        </p:txBody>
      </p:sp>
      <p:sp>
        <p:nvSpPr>
          <p:cNvPr id="3" name="Content Placeholder 2"/>
          <p:cNvSpPr>
            <a:spLocks noGrp="1"/>
          </p:cNvSpPr>
          <p:nvPr>
            <p:ph idx="1"/>
          </p:nvPr>
        </p:nvSpPr>
        <p:spPr/>
        <p:txBody>
          <a:bodyPr/>
          <a:lstStyle/>
          <a:p>
            <a:r>
              <a:rPr lang="en-GB" sz="1800" dirty="0"/>
              <a:t>National voice of local government</a:t>
            </a:r>
          </a:p>
          <a:p>
            <a:r>
              <a:rPr lang="en-GB" sz="1800" dirty="0"/>
              <a:t>Membership organisation with 435 members, including Welsh local authorities</a:t>
            </a:r>
          </a:p>
          <a:p>
            <a:r>
              <a:rPr lang="en-GB" sz="1800" dirty="0"/>
              <a:t>Activities:</a:t>
            </a:r>
          </a:p>
          <a:p>
            <a:pPr lvl="1">
              <a:buFont typeface="Arial" panose="020B0604020202020204" pitchFamily="34" charset="0"/>
              <a:buChar char="•"/>
            </a:pPr>
            <a:r>
              <a:rPr lang="en-GB" sz="1600" dirty="0"/>
              <a:t>policy advice</a:t>
            </a:r>
          </a:p>
          <a:p>
            <a:pPr lvl="1">
              <a:buFont typeface="Arial" panose="020B0604020202020204" pitchFamily="34" charset="0"/>
              <a:buChar char="•"/>
            </a:pPr>
            <a:r>
              <a:rPr lang="en-GB" sz="1600" dirty="0"/>
              <a:t>public affairs and communications</a:t>
            </a:r>
          </a:p>
          <a:p>
            <a:pPr lvl="1">
              <a:buFont typeface="Arial" panose="020B0604020202020204" pitchFamily="34" charset="0"/>
              <a:buChar char="•"/>
            </a:pPr>
            <a:r>
              <a:rPr lang="en-GB" sz="1600" dirty="0"/>
              <a:t>improvement and development</a:t>
            </a:r>
          </a:p>
          <a:p>
            <a:pPr lvl="1">
              <a:buFont typeface="Arial" panose="020B0604020202020204" pitchFamily="34" charset="0"/>
              <a:buChar char="•"/>
            </a:pPr>
            <a:r>
              <a:rPr lang="en-GB" sz="1600" dirty="0"/>
              <a:t>leadership and support</a:t>
            </a:r>
          </a:p>
          <a:p>
            <a:r>
              <a:rPr lang="en-GB" sz="1800" dirty="0"/>
              <a:t>Priorities:</a:t>
            </a:r>
          </a:p>
          <a:p>
            <a:pPr lvl="1">
              <a:buFont typeface="Arial" panose="020B0604020202020204" pitchFamily="34" charset="0"/>
              <a:buChar char="•"/>
            </a:pPr>
            <a:r>
              <a:rPr lang="en-GB" sz="1600" dirty="0"/>
              <a:t>a sustainable financial future </a:t>
            </a:r>
          </a:p>
          <a:p>
            <a:pPr lvl="1">
              <a:buFont typeface="Arial" panose="020B0604020202020204" pitchFamily="34" charset="0"/>
              <a:buChar char="•"/>
            </a:pPr>
            <a:r>
              <a:rPr lang="en-GB" sz="1600" dirty="0"/>
              <a:t>stronger local economies, thriving local democracy</a:t>
            </a:r>
          </a:p>
          <a:p>
            <a:pPr lvl="1">
              <a:buFont typeface="Arial" panose="020B0604020202020204" pitchFamily="34" charset="0"/>
              <a:buChar char="•"/>
            </a:pPr>
            <a:r>
              <a:rPr lang="en-GB" sz="1600" dirty="0"/>
              <a:t>putting people first</a:t>
            </a:r>
          </a:p>
          <a:p>
            <a:pPr lvl="1">
              <a:buFont typeface="Arial" panose="020B0604020202020204" pitchFamily="34" charset="0"/>
              <a:buChar char="•"/>
            </a:pPr>
            <a:r>
              <a:rPr lang="en-GB" sz="1600" dirty="0"/>
              <a:t>championing climate change and local environments</a:t>
            </a:r>
          </a:p>
          <a:p>
            <a:r>
              <a:rPr lang="en-GB" sz="2000" dirty="0"/>
              <a:t>Different arrangements in Scotland (COSLA), Northern Ireland (NILGA) and Wales (WLGA)</a:t>
            </a:r>
          </a:p>
        </p:txBody>
      </p:sp>
    </p:spTree>
    <p:extLst>
      <p:ext uri="{BB962C8B-B14F-4D97-AF65-F5344CB8AC3E}">
        <p14:creationId xmlns:p14="http://schemas.microsoft.com/office/powerpoint/2010/main" val="2020939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3FB4A5-3191-48D6-B9ED-AF3619E80F31}"/>
              </a:ext>
            </a:extLst>
          </p:cNvPr>
          <p:cNvSpPr>
            <a:spLocks noGrp="1"/>
          </p:cNvSpPr>
          <p:nvPr>
            <p:ph type="title"/>
          </p:nvPr>
        </p:nvSpPr>
        <p:spPr/>
        <p:txBody>
          <a:bodyPr/>
          <a:lstStyle/>
          <a:p>
            <a:r>
              <a:rPr lang="en-GB" sz="3600" dirty="0"/>
              <a:t>Governance of the UK</a:t>
            </a:r>
          </a:p>
        </p:txBody>
      </p:sp>
      <p:sp>
        <p:nvSpPr>
          <p:cNvPr id="5" name="Content Placeholder 4">
            <a:extLst>
              <a:ext uri="{FF2B5EF4-FFF2-40B4-BE49-F238E27FC236}">
                <a16:creationId xmlns:a16="http://schemas.microsoft.com/office/drawing/2014/main" id="{4C25A38B-0747-4D2A-AB0B-2D941FB97EE8}"/>
              </a:ext>
            </a:extLst>
          </p:cNvPr>
          <p:cNvSpPr>
            <a:spLocks noGrp="1"/>
          </p:cNvSpPr>
          <p:nvPr>
            <p:ph idx="1"/>
          </p:nvPr>
        </p:nvSpPr>
        <p:spPr>
          <a:xfrm>
            <a:off x="1727200" y="2027832"/>
            <a:ext cx="4440808" cy="4281488"/>
          </a:xfrm>
        </p:spPr>
        <p:txBody>
          <a:bodyPr/>
          <a:lstStyle/>
          <a:p>
            <a:r>
              <a:rPr lang="en-GB" sz="2275" dirty="0">
                <a:latin typeface="Arial" panose="020B0604020202020204" pitchFamily="34" charset="0"/>
              </a:rPr>
              <a:t>UK Government based in Westminster, highly centralised by comparable international standards. </a:t>
            </a:r>
          </a:p>
          <a:p>
            <a:r>
              <a:rPr lang="en-GB" sz="2275" dirty="0">
                <a:latin typeface="Arial" panose="020B0604020202020204" pitchFamily="34" charset="0"/>
              </a:rPr>
              <a:t>In England there is no national devolution, but a spread of subnational ‘devolution deals.’</a:t>
            </a:r>
          </a:p>
          <a:p>
            <a:r>
              <a:rPr lang="en-GB" sz="2275" dirty="0">
                <a:latin typeface="Arial" panose="020B0604020202020204" pitchFamily="34" charset="0"/>
              </a:rPr>
              <a:t>The 12 original deals were signed from 2014 onwards.</a:t>
            </a:r>
          </a:p>
          <a:p>
            <a:endParaRPr lang="en-GB" dirty="0"/>
          </a:p>
        </p:txBody>
      </p:sp>
      <p:pic>
        <p:nvPicPr>
          <p:cNvPr id="2" name="Picture 4" descr="Metro mayors | The Institute for Government">
            <a:extLst>
              <a:ext uri="{FF2B5EF4-FFF2-40B4-BE49-F238E27FC236}">
                <a16:creationId xmlns:a16="http://schemas.microsoft.com/office/drawing/2014/main" id="{82BA309E-5A5F-13E0-6D3B-6D759A7C5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9737" y="2060849"/>
            <a:ext cx="4062767" cy="4165923"/>
          </a:xfrm>
          <a:prstGeom prst="rect">
            <a:avLst/>
          </a:prstGeom>
          <a:noFill/>
          <a:ln>
            <a:noFill/>
          </a:ln>
          <a:effectLst/>
          <a:extLst>
            <a:ext uri="{909E8E84-426E-40DD-AFC4-6F175D3DCCD1}">
              <a14:hiddenFill xmlns:a14="http://schemas.microsoft.com/office/drawing/2010/main">
                <a:solidFill>
                  <a:srgbClr val="FFFFFF"/>
                </a:solidFill>
              </a14:hiddenFill>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374597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AF59A-7549-40DF-B75F-4DD4CD2D0409}"/>
              </a:ext>
            </a:extLst>
          </p:cNvPr>
          <p:cNvSpPr>
            <a:spLocks noGrp="1"/>
          </p:cNvSpPr>
          <p:nvPr>
            <p:ph type="title"/>
          </p:nvPr>
        </p:nvSpPr>
        <p:spPr/>
        <p:txBody>
          <a:bodyPr/>
          <a:lstStyle/>
          <a:p>
            <a:r>
              <a:rPr lang="en-GB" dirty="0"/>
              <a:t>English devolution: powers</a:t>
            </a:r>
          </a:p>
        </p:txBody>
      </p:sp>
      <p:sp>
        <p:nvSpPr>
          <p:cNvPr id="3" name="Content Placeholder 2">
            <a:extLst>
              <a:ext uri="{FF2B5EF4-FFF2-40B4-BE49-F238E27FC236}">
                <a16:creationId xmlns:a16="http://schemas.microsoft.com/office/drawing/2014/main" id="{650F38D5-857E-4F53-B6A9-F54D8D91C5D0}"/>
              </a:ext>
            </a:extLst>
          </p:cNvPr>
          <p:cNvSpPr>
            <a:spLocks noGrp="1"/>
          </p:cNvSpPr>
          <p:nvPr>
            <p:ph idx="1"/>
          </p:nvPr>
        </p:nvSpPr>
        <p:spPr/>
        <p:txBody>
          <a:bodyPr/>
          <a:lstStyle/>
          <a:p>
            <a:r>
              <a:rPr lang="en-GB" sz="2000" dirty="0"/>
              <a:t>Focus on economic interventions: skills, growth funding, transport, housing</a:t>
            </a:r>
          </a:p>
          <a:p>
            <a:r>
              <a:rPr lang="en-GB" sz="2000" dirty="0"/>
              <a:t>Some elements of public service reform: health, justice, police and crime</a:t>
            </a:r>
          </a:p>
          <a:p>
            <a:r>
              <a:rPr lang="en-GB" sz="2000" dirty="0"/>
              <a:t>The content of devolution deals depends on the willingness of different government departments to devolve </a:t>
            </a:r>
          </a:p>
          <a:p>
            <a:r>
              <a:rPr lang="en-GB" sz="2000" dirty="0"/>
              <a:t>Devolution deals negotiated within context of strong preference for a mayoral combined authority, division of powers at local level between Mayor and Combined Authority</a:t>
            </a:r>
          </a:p>
          <a:p>
            <a:r>
              <a:rPr lang="en-GB" sz="2000" dirty="0"/>
              <a:t>Greater London Authority has powers and functions defined in primary legislation (transport, policing, economic development, fire)</a:t>
            </a:r>
          </a:p>
          <a:p>
            <a:r>
              <a:rPr lang="en-GB" sz="2000" dirty="0"/>
              <a:t>Mayoral combined authorities a more mixed picture of policy co-design, secondary legislation and primary legislation (e.g. Greater Manchester health) </a:t>
            </a:r>
          </a:p>
          <a:p>
            <a:endParaRPr lang="en-GB" sz="1625" dirty="0"/>
          </a:p>
        </p:txBody>
      </p:sp>
    </p:spTree>
    <p:extLst>
      <p:ext uri="{BB962C8B-B14F-4D97-AF65-F5344CB8AC3E}">
        <p14:creationId xmlns:p14="http://schemas.microsoft.com/office/powerpoint/2010/main" val="3159265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CB7F4-4814-EF61-E2A6-D923210B5D0F}"/>
              </a:ext>
            </a:extLst>
          </p:cNvPr>
          <p:cNvSpPr>
            <a:spLocks noGrp="1"/>
          </p:cNvSpPr>
          <p:nvPr>
            <p:ph type="title"/>
          </p:nvPr>
        </p:nvSpPr>
        <p:spPr/>
        <p:txBody>
          <a:bodyPr/>
          <a:lstStyle/>
          <a:p>
            <a:r>
              <a:rPr lang="en-GB" dirty="0"/>
              <a:t>Where next?</a:t>
            </a:r>
          </a:p>
        </p:txBody>
      </p:sp>
      <p:sp>
        <p:nvSpPr>
          <p:cNvPr id="3" name="Content Placeholder 2">
            <a:extLst>
              <a:ext uri="{FF2B5EF4-FFF2-40B4-BE49-F238E27FC236}">
                <a16:creationId xmlns:a16="http://schemas.microsoft.com/office/drawing/2014/main" id="{FCFF61F0-8EF4-8A5C-BC18-CBACB8E4100B}"/>
              </a:ext>
            </a:extLst>
          </p:cNvPr>
          <p:cNvSpPr>
            <a:spLocks noGrp="1"/>
          </p:cNvSpPr>
          <p:nvPr>
            <p:ph idx="1"/>
          </p:nvPr>
        </p:nvSpPr>
        <p:spPr/>
        <p:txBody>
          <a:bodyPr/>
          <a:lstStyle/>
          <a:p>
            <a:r>
              <a:rPr lang="en-GB" dirty="0"/>
              <a:t>Autumn statement better than expected but long-term financial challenges remain</a:t>
            </a:r>
          </a:p>
          <a:p>
            <a:r>
              <a:rPr lang="en-GB" dirty="0"/>
              <a:t>Expected increase in pressure on services</a:t>
            </a:r>
          </a:p>
          <a:p>
            <a:r>
              <a:rPr lang="en-GB" dirty="0"/>
              <a:t>Challenges in recruitment and retention</a:t>
            </a:r>
          </a:p>
          <a:p>
            <a:r>
              <a:rPr lang="en-GB" dirty="0"/>
              <a:t>Need for better joint working on issues such as climate change, social care</a:t>
            </a:r>
          </a:p>
          <a:p>
            <a:r>
              <a:rPr lang="en-GB" dirty="0"/>
              <a:t>Commitment to greater local empowerment across the political spectrum</a:t>
            </a:r>
          </a:p>
          <a:p>
            <a:pPr marL="0" indent="0">
              <a:buNone/>
            </a:pPr>
            <a:endParaRPr lang="en-GB" dirty="0"/>
          </a:p>
        </p:txBody>
      </p:sp>
    </p:spTree>
    <p:extLst>
      <p:ext uri="{BB962C8B-B14F-4D97-AF65-F5344CB8AC3E}">
        <p14:creationId xmlns:p14="http://schemas.microsoft.com/office/powerpoint/2010/main" val="3170302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727200" y="1380133"/>
            <a:ext cx="8915400" cy="576263"/>
          </a:xfrm>
        </p:spPr>
        <p:txBody>
          <a:bodyPr wrap="square" anchor="ctr">
            <a:normAutofit/>
          </a:bodyPr>
          <a:lstStyle/>
          <a:p>
            <a:pPr>
              <a:lnSpc>
                <a:spcPct val="90000"/>
              </a:lnSpc>
            </a:pPr>
            <a:r>
              <a:rPr lang="en-GB" sz="3400" dirty="0"/>
              <a:t>Find out more</a:t>
            </a:r>
          </a:p>
        </p:txBody>
      </p:sp>
      <p:sp>
        <p:nvSpPr>
          <p:cNvPr id="2" name="Subtitle 1"/>
          <p:cNvSpPr>
            <a:spLocks noGrp="1"/>
          </p:cNvSpPr>
          <p:nvPr>
            <p:ph sz="half" idx="1"/>
          </p:nvPr>
        </p:nvSpPr>
        <p:spPr>
          <a:xfrm>
            <a:off x="1727202" y="1600205"/>
            <a:ext cx="4381500" cy="4525963"/>
          </a:xfrm>
        </p:spPr>
        <p:txBody>
          <a:bodyPr wrap="square" anchor="t">
            <a:normAutofit fontScale="92500" lnSpcReduction="10000"/>
          </a:bodyPr>
          <a:lstStyle/>
          <a:p>
            <a:pPr marL="0" indent="0">
              <a:buNone/>
            </a:pPr>
            <a:endParaRPr lang="en-GB" dirty="0"/>
          </a:p>
          <a:p>
            <a:pPr marL="0" indent="0">
              <a:buNone/>
            </a:pPr>
            <a:endParaRPr lang="en-GB" dirty="0"/>
          </a:p>
          <a:p>
            <a:pPr marL="0" indent="0">
              <a:buNone/>
            </a:pPr>
            <a:r>
              <a:rPr lang="en-GB" dirty="0"/>
              <a:t>Follow us on Twitter: @LGAComms @LGALocalism</a:t>
            </a:r>
          </a:p>
          <a:p>
            <a:pPr marL="0" indent="0">
              <a:buNone/>
            </a:pPr>
            <a:endParaRPr lang="en-GB" dirty="0"/>
          </a:p>
          <a:p>
            <a:pPr marL="0" indent="0">
              <a:buNone/>
            </a:pPr>
            <a:r>
              <a:rPr lang="en-GB" dirty="0">
                <a:hlinkClick r:id="rId3"/>
              </a:rPr>
              <a:t>What is local government? | Local Government Association</a:t>
            </a:r>
            <a:endParaRPr lang="en-GB" dirty="0"/>
          </a:p>
          <a:p>
            <a:pPr marL="0" indent="0">
              <a:buNone/>
            </a:pPr>
            <a:endParaRPr lang="en-GB" dirty="0"/>
          </a:p>
          <a:p>
            <a:pPr marL="0" indent="0">
              <a:buNone/>
            </a:pPr>
            <a:r>
              <a:rPr lang="en-GB" dirty="0">
                <a:solidFill>
                  <a:srgbClr val="008593"/>
                </a:solidFill>
                <a:hlinkClick r:id="rId4">
                  <a:extLst>
                    <a:ext uri="{A12FA001-AC4F-418D-AE19-62706E023703}">
                      <ahyp:hlinkClr xmlns:ahyp="http://schemas.microsoft.com/office/drawing/2018/hyperlinkcolor" val="tx"/>
                    </a:ext>
                  </a:extLst>
                </a:hlinkClick>
              </a:rPr>
              <a:t>An introduction to local government | Local Government Association</a:t>
            </a:r>
            <a:endParaRPr lang="en-GB" dirty="0">
              <a:solidFill>
                <a:srgbClr val="008593"/>
              </a:solidFill>
            </a:endParaRPr>
          </a:p>
          <a:p>
            <a:pPr marL="0" indent="0">
              <a:buNone/>
            </a:pPr>
            <a:endParaRPr lang="en-GB" dirty="0"/>
          </a:p>
          <a:p>
            <a:pPr marL="0" indent="0">
              <a:buNone/>
            </a:pPr>
            <a:endParaRPr lang="en-GB" dirty="0"/>
          </a:p>
          <a:p>
            <a:pPr marL="0" indent="0">
              <a:buNone/>
            </a:pPr>
            <a:endParaRPr lang="en-GB" dirty="0"/>
          </a:p>
        </p:txBody>
      </p:sp>
      <p:sp>
        <p:nvSpPr>
          <p:cNvPr id="4" name="Content Placeholder 3">
            <a:extLst>
              <a:ext uri="{FF2B5EF4-FFF2-40B4-BE49-F238E27FC236}">
                <a16:creationId xmlns:a16="http://schemas.microsoft.com/office/drawing/2014/main" id="{221467EF-9AED-4E64-930B-C02CD0ADF7A3}"/>
              </a:ext>
            </a:extLst>
          </p:cNvPr>
          <p:cNvSpPr>
            <a:spLocks noGrp="1"/>
          </p:cNvSpPr>
          <p:nvPr>
            <p:ph sz="half" idx="2"/>
          </p:nvPr>
        </p:nvSpPr>
        <p:spPr/>
        <p:txBody>
          <a:bodyPr>
            <a:normAutofit fontScale="92500" lnSpcReduction="10000"/>
          </a:bodyPr>
          <a:lstStyle/>
          <a:p>
            <a:pPr marL="0" indent="0">
              <a:buNone/>
            </a:pPr>
            <a:endParaRPr lang="en-GB" dirty="0"/>
          </a:p>
          <a:p>
            <a:pPr marL="0" indent="0">
              <a:buNone/>
            </a:pPr>
            <a:r>
              <a:rPr lang="en-GB" dirty="0"/>
              <a:t>Join our campaign:</a:t>
            </a:r>
          </a:p>
          <a:p>
            <a:pPr marL="0" indent="0">
              <a:buNone/>
            </a:pPr>
            <a:r>
              <a:rPr lang="en-GB" dirty="0">
                <a:hlinkClick r:id="rId5"/>
              </a:rPr>
              <a:t>Save local services | Local Government Association</a:t>
            </a:r>
            <a:endParaRPr lang="en-GB" dirty="0"/>
          </a:p>
          <a:p>
            <a:pPr marL="0" indent="0">
              <a:buNone/>
            </a:pPr>
            <a:endParaRPr lang="en-GB" dirty="0"/>
          </a:p>
          <a:p>
            <a:pPr marL="0" indent="0">
              <a:buNone/>
            </a:pPr>
            <a:r>
              <a:rPr lang="en-GB" dirty="0"/>
              <a:t>More on devolution: </a:t>
            </a:r>
            <a:r>
              <a:rPr lang="en-GB" dirty="0">
                <a:hlinkClick r:id="rId6"/>
              </a:rPr>
              <a:t>Devolution | Local Government Association</a:t>
            </a:r>
            <a:endParaRPr lang="en-GB" dirty="0"/>
          </a:p>
          <a:p>
            <a:pPr marL="0" indent="0">
              <a:buNone/>
            </a:pPr>
            <a:endParaRPr lang="en-GB" dirty="0"/>
          </a:p>
          <a:p>
            <a:pPr marL="0" indent="0">
              <a:buNone/>
            </a:pPr>
            <a:r>
              <a:rPr lang="en-GB" dirty="0"/>
              <a:t>More on climate issues: </a:t>
            </a:r>
            <a:r>
              <a:rPr lang="en-GB" dirty="0">
                <a:hlinkClick r:id="rId7"/>
              </a:rPr>
              <a:t>Climate, environment and waste | Local Government Association</a:t>
            </a:r>
            <a:endParaRPr lang="en-GB" dirty="0"/>
          </a:p>
          <a:p>
            <a:pPr marL="0" indent="0">
              <a:buNone/>
            </a:pPr>
            <a:endParaRPr lang="en-GB" dirty="0"/>
          </a:p>
        </p:txBody>
      </p:sp>
    </p:spTree>
    <p:extLst>
      <p:ext uri="{BB962C8B-B14F-4D97-AF65-F5344CB8AC3E}">
        <p14:creationId xmlns:p14="http://schemas.microsoft.com/office/powerpoint/2010/main" val="2554125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Logo&#10;&#10;Description automatically generated">
            <a:extLst>
              <a:ext uri="{FF2B5EF4-FFF2-40B4-BE49-F238E27FC236}">
                <a16:creationId xmlns:a16="http://schemas.microsoft.com/office/drawing/2014/main" id="{6244DA65-5609-6A47-B1E3-402C6678E09C}"/>
              </a:ext>
            </a:extLst>
          </p:cNvPr>
          <p:cNvPicPr>
            <a:picLocks noChangeAspect="1"/>
          </p:cNvPicPr>
          <p:nvPr/>
        </p:nvPicPr>
        <p:blipFill>
          <a:blip r:embed="rId3"/>
          <a:stretch>
            <a:fillRect/>
          </a:stretch>
        </p:blipFill>
        <p:spPr>
          <a:xfrm>
            <a:off x="10583141" y="6287098"/>
            <a:ext cx="660553" cy="660820"/>
          </a:xfrm>
          <a:prstGeom prst="rect">
            <a:avLst/>
          </a:prstGeom>
        </p:spPr>
      </p:pic>
      <p:pic>
        <p:nvPicPr>
          <p:cNvPr id="22" name="Picture 21">
            <a:extLst>
              <a:ext uri="{FF2B5EF4-FFF2-40B4-BE49-F238E27FC236}">
                <a16:creationId xmlns:a16="http://schemas.microsoft.com/office/drawing/2014/main" id="{5A7FCEE0-907C-A64D-8010-C7BF8307CADB}"/>
              </a:ext>
            </a:extLst>
          </p:cNvPr>
          <p:cNvPicPr>
            <a:picLocks noChangeAspect="1"/>
          </p:cNvPicPr>
          <p:nvPr/>
        </p:nvPicPr>
        <p:blipFill rotWithShape="1">
          <a:blip r:embed="rId4"/>
          <a:srcRect t="26446" b="26866"/>
          <a:stretch/>
        </p:blipFill>
        <p:spPr>
          <a:xfrm>
            <a:off x="11396739" y="6485737"/>
            <a:ext cx="587665" cy="274478"/>
          </a:xfrm>
          <a:prstGeom prst="rect">
            <a:avLst/>
          </a:prstGeom>
        </p:spPr>
      </p:pic>
      <p:pic>
        <p:nvPicPr>
          <p:cNvPr id="8" name="Picture 7">
            <a:extLst>
              <a:ext uri="{FF2B5EF4-FFF2-40B4-BE49-F238E27FC236}">
                <a16:creationId xmlns:a16="http://schemas.microsoft.com/office/drawing/2014/main" id="{A804BDF2-1DE5-4469-AC15-DD4E3BA45FD2}"/>
              </a:ext>
            </a:extLst>
          </p:cNvPr>
          <p:cNvPicPr>
            <a:picLocks noChangeAspect="1"/>
          </p:cNvPicPr>
          <p:nvPr/>
        </p:nvPicPr>
        <p:blipFill rotWithShape="1">
          <a:blip r:embed="rId5"/>
          <a:srcRect t="33784" b="33871"/>
          <a:stretch/>
        </p:blipFill>
        <p:spPr>
          <a:xfrm>
            <a:off x="228449" y="276667"/>
            <a:ext cx="2571832" cy="831845"/>
          </a:xfrm>
          <a:prstGeom prst="rect">
            <a:avLst/>
          </a:prstGeom>
        </p:spPr>
      </p:pic>
      <p:pic>
        <p:nvPicPr>
          <p:cNvPr id="3" name="Picture 2" descr="Shape">
            <a:extLst>
              <a:ext uri="{FF2B5EF4-FFF2-40B4-BE49-F238E27FC236}">
                <a16:creationId xmlns:a16="http://schemas.microsoft.com/office/drawing/2014/main" id="{15DA3C33-23D4-F2E6-1368-A597EAAC53D8}"/>
              </a:ext>
            </a:extLst>
          </p:cNvPr>
          <p:cNvPicPr>
            <a:picLocks noChangeAspect="1"/>
          </p:cNvPicPr>
          <p:nvPr/>
        </p:nvPicPr>
        <p:blipFill rotWithShape="1">
          <a:blip r:embed="rId6"/>
          <a:srcRect l="625" t="620" r="2968" b="6875"/>
          <a:stretch/>
        </p:blipFill>
        <p:spPr>
          <a:xfrm>
            <a:off x="0" y="1108512"/>
            <a:ext cx="10602541" cy="5749488"/>
          </a:xfrm>
          <a:prstGeom prst="rect">
            <a:avLst/>
          </a:prstGeom>
        </p:spPr>
      </p:pic>
      <p:sp>
        <p:nvSpPr>
          <p:cNvPr id="5" name="TextBox 4">
            <a:extLst>
              <a:ext uri="{FF2B5EF4-FFF2-40B4-BE49-F238E27FC236}">
                <a16:creationId xmlns:a16="http://schemas.microsoft.com/office/drawing/2014/main" id="{9E92857B-D62F-2B59-27B0-C9DFC2A1E0C7}"/>
              </a:ext>
            </a:extLst>
          </p:cNvPr>
          <p:cNvSpPr txBox="1"/>
          <p:nvPr/>
        </p:nvSpPr>
        <p:spPr>
          <a:xfrm>
            <a:off x="2870076" y="2536448"/>
            <a:ext cx="6451847" cy="1785104"/>
          </a:xfrm>
          <a:prstGeom prst="rect">
            <a:avLst/>
          </a:prstGeom>
          <a:noFill/>
        </p:spPr>
        <p:txBody>
          <a:bodyPr wrap="square">
            <a:spAutoFit/>
          </a:bodyPr>
          <a:lstStyle/>
          <a:p>
            <a:pPr algn="ctr"/>
            <a:r>
              <a:rPr lang="en-GB" sz="2800" b="1" dirty="0">
                <a:latin typeface="Arial" panose="020B0604020202020204" pitchFamily="34" charset="0"/>
                <a:cs typeface="Arial" panose="020B0604020202020204" pitchFamily="34" charset="0"/>
              </a:rPr>
              <a:t>Zak Shinwarie</a:t>
            </a:r>
          </a:p>
          <a:p>
            <a:pPr algn="ctr"/>
            <a:r>
              <a:rPr lang="en-GB" b="1" dirty="0">
                <a:latin typeface="Arial" panose="020B0604020202020204" pitchFamily="34" charset="0"/>
                <a:cs typeface="Arial" panose="020B0604020202020204" pitchFamily="34" charset="0"/>
              </a:rPr>
              <a:t>Health Improvement Project Officer</a:t>
            </a:r>
          </a:p>
          <a:p>
            <a:pPr algn="ctr"/>
            <a:r>
              <a:rPr lang="en-GB" b="1" dirty="0">
                <a:latin typeface="Arial" panose="020B0604020202020204" pitchFamily="34" charset="0"/>
                <a:cs typeface="Arial" panose="020B0604020202020204" pitchFamily="34" charset="0"/>
              </a:rPr>
              <a:t>Medway Council</a:t>
            </a:r>
          </a:p>
          <a:p>
            <a:pPr algn="ctr"/>
            <a:endParaRPr lang="en-GB" b="1" dirty="0">
              <a:latin typeface="Arial" panose="020B0604020202020204" pitchFamily="34" charset="0"/>
              <a:cs typeface="Arial" panose="020B0604020202020204" pitchFamily="34" charset="0"/>
            </a:endParaRPr>
          </a:p>
          <a:p>
            <a:pPr algn="ctr"/>
            <a:r>
              <a:rPr lang="en-GB" sz="1400" dirty="0">
                <a:latin typeface="Arial" panose="020B0604020202020204" pitchFamily="34" charset="0"/>
                <a:cs typeface="Arial" panose="020B0604020202020204" pitchFamily="34" charset="0"/>
              </a:rPr>
              <a:t>Zakaullah.Shinwarie@Medway.gov.uk</a:t>
            </a:r>
          </a:p>
          <a:p>
            <a:pPr algn="ctr"/>
            <a:r>
              <a:rPr lang="en-GB" sz="1400" dirty="0">
                <a:latin typeface="Arial" panose="020B0604020202020204" pitchFamily="34" charset="0"/>
                <a:cs typeface="Arial" panose="020B0604020202020204" pitchFamily="34" charset="0"/>
              </a:rPr>
              <a:t>Foodpartnership@medway.gov.uk</a:t>
            </a:r>
          </a:p>
        </p:txBody>
      </p:sp>
    </p:spTree>
    <p:extLst>
      <p:ext uri="{BB962C8B-B14F-4D97-AF65-F5344CB8AC3E}">
        <p14:creationId xmlns:p14="http://schemas.microsoft.com/office/powerpoint/2010/main" val="4103005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Logo&#10;&#10;Description automatically generated">
            <a:extLst>
              <a:ext uri="{FF2B5EF4-FFF2-40B4-BE49-F238E27FC236}">
                <a16:creationId xmlns:a16="http://schemas.microsoft.com/office/drawing/2014/main" id="{6244DA65-5609-6A47-B1E3-402C6678E09C}"/>
              </a:ext>
            </a:extLst>
          </p:cNvPr>
          <p:cNvPicPr>
            <a:picLocks noChangeAspect="1"/>
          </p:cNvPicPr>
          <p:nvPr/>
        </p:nvPicPr>
        <p:blipFill>
          <a:blip r:embed="rId3"/>
          <a:stretch>
            <a:fillRect/>
          </a:stretch>
        </p:blipFill>
        <p:spPr>
          <a:xfrm>
            <a:off x="10583141" y="6287098"/>
            <a:ext cx="660553" cy="660820"/>
          </a:xfrm>
          <a:prstGeom prst="rect">
            <a:avLst/>
          </a:prstGeom>
        </p:spPr>
      </p:pic>
      <p:pic>
        <p:nvPicPr>
          <p:cNvPr id="22" name="Picture 21">
            <a:extLst>
              <a:ext uri="{FF2B5EF4-FFF2-40B4-BE49-F238E27FC236}">
                <a16:creationId xmlns:a16="http://schemas.microsoft.com/office/drawing/2014/main" id="{5A7FCEE0-907C-A64D-8010-C7BF8307CADB}"/>
              </a:ext>
            </a:extLst>
          </p:cNvPr>
          <p:cNvPicPr>
            <a:picLocks noChangeAspect="1"/>
          </p:cNvPicPr>
          <p:nvPr/>
        </p:nvPicPr>
        <p:blipFill rotWithShape="1">
          <a:blip r:embed="rId4"/>
          <a:srcRect t="26446" b="26866"/>
          <a:stretch/>
        </p:blipFill>
        <p:spPr>
          <a:xfrm>
            <a:off x="11396739" y="6485737"/>
            <a:ext cx="587665" cy="274478"/>
          </a:xfrm>
          <a:prstGeom prst="rect">
            <a:avLst/>
          </a:prstGeom>
        </p:spPr>
      </p:pic>
      <p:pic>
        <p:nvPicPr>
          <p:cNvPr id="8" name="Picture 7">
            <a:extLst>
              <a:ext uri="{FF2B5EF4-FFF2-40B4-BE49-F238E27FC236}">
                <a16:creationId xmlns:a16="http://schemas.microsoft.com/office/drawing/2014/main" id="{A804BDF2-1DE5-4469-AC15-DD4E3BA45FD2}"/>
              </a:ext>
            </a:extLst>
          </p:cNvPr>
          <p:cNvPicPr>
            <a:picLocks noChangeAspect="1"/>
          </p:cNvPicPr>
          <p:nvPr/>
        </p:nvPicPr>
        <p:blipFill rotWithShape="1">
          <a:blip r:embed="rId5"/>
          <a:srcRect t="33784" b="33871"/>
          <a:stretch/>
        </p:blipFill>
        <p:spPr>
          <a:xfrm>
            <a:off x="228449" y="276667"/>
            <a:ext cx="2571832" cy="831845"/>
          </a:xfrm>
          <a:prstGeom prst="rect">
            <a:avLst/>
          </a:prstGeom>
        </p:spPr>
      </p:pic>
      <p:pic>
        <p:nvPicPr>
          <p:cNvPr id="3" name="Picture 2" descr="Shape">
            <a:extLst>
              <a:ext uri="{FF2B5EF4-FFF2-40B4-BE49-F238E27FC236}">
                <a16:creationId xmlns:a16="http://schemas.microsoft.com/office/drawing/2014/main" id="{15DA3C33-23D4-F2E6-1368-A597EAAC53D8}"/>
              </a:ext>
            </a:extLst>
          </p:cNvPr>
          <p:cNvPicPr>
            <a:picLocks noChangeAspect="1"/>
          </p:cNvPicPr>
          <p:nvPr/>
        </p:nvPicPr>
        <p:blipFill rotWithShape="1">
          <a:blip r:embed="rId6"/>
          <a:srcRect l="625" t="620" r="2968" b="6875"/>
          <a:stretch/>
        </p:blipFill>
        <p:spPr>
          <a:xfrm>
            <a:off x="0" y="1108512"/>
            <a:ext cx="10602541" cy="5749488"/>
          </a:xfrm>
          <a:prstGeom prst="rect">
            <a:avLst/>
          </a:prstGeom>
        </p:spPr>
      </p:pic>
      <p:pic>
        <p:nvPicPr>
          <p:cNvPr id="4" name="Picture 3" descr="Timeline">
            <a:extLst>
              <a:ext uri="{FF2B5EF4-FFF2-40B4-BE49-F238E27FC236}">
                <a16:creationId xmlns:a16="http://schemas.microsoft.com/office/drawing/2014/main" id="{471F77BF-2F5A-0C8C-AD56-94F5DB4C3039}"/>
              </a:ext>
            </a:extLst>
          </p:cNvPr>
          <p:cNvPicPr>
            <a:picLocks noChangeAspect="1"/>
          </p:cNvPicPr>
          <p:nvPr/>
        </p:nvPicPr>
        <p:blipFill>
          <a:blip r:embed="rId7">
            <a:extLst>
              <a:ext uri="{28A0092B-C50C-407E-A947-70E740481C1C}">
                <a14:useLocalDpi xmlns:a14="http://schemas.microsoft.com/office/drawing/2010/main" val="0"/>
              </a:ext>
            </a:extLst>
          </a:blip>
          <a:srcRect t="17917" b="15039"/>
          <a:stretch>
            <a:fillRect/>
          </a:stretch>
        </p:blipFill>
        <p:spPr bwMode="auto">
          <a:xfrm>
            <a:off x="3281959" y="2333083"/>
            <a:ext cx="7122677" cy="2739616"/>
          </a:xfrm>
          <a:prstGeom prst="rect">
            <a:avLst/>
          </a:prstGeom>
          <a:noFill/>
        </p:spPr>
      </p:pic>
      <p:sp>
        <p:nvSpPr>
          <p:cNvPr id="5" name="Title 1">
            <a:extLst>
              <a:ext uri="{FF2B5EF4-FFF2-40B4-BE49-F238E27FC236}">
                <a16:creationId xmlns:a16="http://schemas.microsoft.com/office/drawing/2014/main" id="{B27D1359-CCC6-E2F5-C3E4-8ECB36ECDA29}"/>
              </a:ext>
            </a:extLst>
          </p:cNvPr>
          <p:cNvSpPr>
            <a:spLocks noGrp="1"/>
          </p:cNvSpPr>
          <p:nvPr>
            <p:ph type="ctrTitle"/>
          </p:nvPr>
        </p:nvSpPr>
        <p:spPr>
          <a:xfrm>
            <a:off x="4327124" y="1108512"/>
            <a:ext cx="3537752" cy="676790"/>
          </a:xfrm>
        </p:spPr>
        <p:txBody>
          <a:bodyPr>
            <a:normAutofit fontScale="90000"/>
          </a:bodyPr>
          <a:lstStyle/>
          <a:p>
            <a:r>
              <a:rPr lang="en-GB" sz="4400" dirty="0">
                <a:latin typeface="Arial" panose="020B0604020202020204" pitchFamily="34" charset="0"/>
                <a:cs typeface="Arial" panose="020B0604020202020204" pitchFamily="34" charset="0"/>
              </a:rPr>
              <a:t>Structure</a:t>
            </a:r>
            <a:endParaRPr lang="en-GB" dirty="0">
              <a:latin typeface="Arial" panose="020B0604020202020204" pitchFamily="34" charset="0"/>
              <a:cs typeface="Arial" panose="020B0604020202020204" pitchFamily="34" charset="0"/>
            </a:endParaRPr>
          </a:p>
        </p:txBody>
      </p:sp>
      <p:sp>
        <p:nvSpPr>
          <p:cNvPr id="2" name="Oval 1">
            <a:extLst>
              <a:ext uri="{FF2B5EF4-FFF2-40B4-BE49-F238E27FC236}">
                <a16:creationId xmlns:a16="http://schemas.microsoft.com/office/drawing/2014/main" id="{6A16EF7C-D6E6-A6F9-0076-2217CF4A72AC}"/>
              </a:ext>
            </a:extLst>
          </p:cNvPr>
          <p:cNvSpPr/>
          <p:nvPr/>
        </p:nvSpPr>
        <p:spPr>
          <a:xfrm>
            <a:off x="8696073" y="3177393"/>
            <a:ext cx="1681929" cy="6608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935799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D0B37F-7E91-4638-B7A8-541735BFA0B1}"/>
              </a:ext>
            </a:extLst>
          </p:cNvPr>
          <p:cNvSpPr txBox="1"/>
          <p:nvPr/>
        </p:nvSpPr>
        <p:spPr>
          <a:xfrm>
            <a:off x="476069" y="1026506"/>
            <a:ext cx="11491925" cy="553998"/>
          </a:xfrm>
          <a:prstGeom prst="rect">
            <a:avLst/>
          </a:prstGeom>
          <a:noFill/>
        </p:spPr>
        <p:txBody>
          <a:bodyPr wrap="square" rtlCol="0">
            <a:spAutoFit/>
          </a:bodyPr>
          <a:lstStyle/>
          <a:p>
            <a:pPr algn="ctr"/>
            <a:r>
              <a:rPr lang="en-GB" sz="1500" dirty="0">
                <a:effectLst/>
                <a:latin typeface="Calibri" panose="020F0502020204030204" pitchFamily="34" charset="0"/>
                <a:ea typeface="Calibri" panose="020F0502020204030204" pitchFamily="34" charset="0"/>
              </a:rPr>
              <a:t>There are 5 subgroups within the Medway Food Partnership. Each subgroup </a:t>
            </a:r>
            <a:r>
              <a:rPr lang="en-GB" sz="1500" dirty="0"/>
              <a:t>works to ensure aims of the partnership are implemented and actioned, each by working through key priorities</a:t>
            </a:r>
            <a:r>
              <a:rPr lang="en-GB" sz="1500" dirty="0">
                <a:latin typeface="Calibri" panose="020F0502020204030204" pitchFamily="34" charset="0"/>
              </a:rPr>
              <a:t>.</a:t>
            </a:r>
            <a:endParaRPr lang="en-GB" sz="1500" dirty="0">
              <a:effectLst/>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1861100A-B1C0-4CB9-AA54-440CA17106CF}"/>
              </a:ext>
            </a:extLst>
          </p:cNvPr>
          <p:cNvSpPr txBox="1"/>
          <p:nvPr/>
        </p:nvSpPr>
        <p:spPr>
          <a:xfrm>
            <a:off x="3629000" y="140876"/>
            <a:ext cx="4933999" cy="523220"/>
          </a:xfrm>
          <a:prstGeom prst="rect">
            <a:avLst/>
          </a:prstGeom>
          <a:noFill/>
        </p:spPr>
        <p:txBody>
          <a:bodyPr wrap="square" rtlCol="0">
            <a:spAutoFit/>
          </a:bodyPr>
          <a:lstStyle/>
          <a:p>
            <a:pPr algn="ctr"/>
            <a:r>
              <a:rPr lang="en-GB" sz="2800" b="1" dirty="0"/>
              <a:t>Medway Food Partnership</a:t>
            </a:r>
          </a:p>
        </p:txBody>
      </p:sp>
      <p:sp>
        <p:nvSpPr>
          <p:cNvPr id="26" name="Oval 25">
            <a:extLst>
              <a:ext uri="{FF2B5EF4-FFF2-40B4-BE49-F238E27FC236}">
                <a16:creationId xmlns:a16="http://schemas.microsoft.com/office/drawing/2014/main" id="{7B19E141-079D-42DA-8A4F-DC743A71D747}"/>
              </a:ext>
            </a:extLst>
          </p:cNvPr>
          <p:cNvSpPr/>
          <p:nvPr/>
        </p:nvSpPr>
        <p:spPr>
          <a:xfrm>
            <a:off x="449435" y="1645387"/>
            <a:ext cx="1540800" cy="1357200"/>
          </a:xfrm>
          <a:prstGeom prst="ellipse">
            <a:avLst/>
          </a:prstGeom>
          <a:solidFill>
            <a:srgbClr val="E1758F"/>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bg1"/>
                </a:solidFill>
              </a:rPr>
              <a:t>1</a:t>
            </a:r>
            <a:br>
              <a:rPr lang="en-GB" sz="1100" b="1" dirty="0">
                <a:solidFill>
                  <a:schemeClr val="bg1"/>
                </a:solidFill>
              </a:rPr>
            </a:br>
            <a:r>
              <a:rPr lang="en-GB" sz="1100" b="1" dirty="0">
                <a:solidFill>
                  <a:schemeClr val="bg1"/>
                </a:solidFill>
              </a:rPr>
              <a:t>POVERTY, FOOD SECURITY AND EMERGENCY FOOD</a:t>
            </a:r>
          </a:p>
        </p:txBody>
      </p:sp>
      <p:sp>
        <p:nvSpPr>
          <p:cNvPr id="27" name="Oval 26">
            <a:extLst>
              <a:ext uri="{FF2B5EF4-FFF2-40B4-BE49-F238E27FC236}">
                <a16:creationId xmlns:a16="http://schemas.microsoft.com/office/drawing/2014/main" id="{8CA5D6D2-128D-421D-9EA7-59BEC5766D91}"/>
              </a:ext>
            </a:extLst>
          </p:cNvPr>
          <p:cNvSpPr/>
          <p:nvPr/>
        </p:nvSpPr>
        <p:spPr>
          <a:xfrm>
            <a:off x="10255712" y="1652078"/>
            <a:ext cx="1540800" cy="1357200"/>
          </a:xfrm>
          <a:prstGeom prst="ellipse">
            <a:avLst/>
          </a:prstGeom>
          <a:solidFill>
            <a:schemeClr val="accent2">
              <a:lumMod val="60000"/>
              <a:lumOff val="40000"/>
            </a:schemeClr>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bg1"/>
                </a:solidFill>
              </a:rPr>
              <a:t>5</a:t>
            </a:r>
          </a:p>
          <a:p>
            <a:pPr algn="ctr"/>
            <a:r>
              <a:rPr lang="en-GB" sz="1100" b="1" dirty="0">
                <a:solidFill>
                  <a:schemeClr val="bg1"/>
                </a:solidFill>
              </a:rPr>
              <a:t>ORAL HEALTH</a:t>
            </a:r>
          </a:p>
          <a:p>
            <a:pPr algn="ctr"/>
            <a:endParaRPr lang="en-GB" sz="1300" b="1" dirty="0">
              <a:solidFill>
                <a:schemeClr val="bg1"/>
              </a:solidFill>
            </a:endParaRPr>
          </a:p>
        </p:txBody>
      </p:sp>
      <p:sp>
        <p:nvSpPr>
          <p:cNvPr id="28" name="Oval 27">
            <a:extLst>
              <a:ext uri="{FF2B5EF4-FFF2-40B4-BE49-F238E27FC236}">
                <a16:creationId xmlns:a16="http://schemas.microsoft.com/office/drawing/2014/main" id="{C09F7D5A-91C0-4711-A5D2-64DD1961F2FE}"/>
              </a:ext>
            </a:extLst>
          </p:cNvPr>
          <p:cNvSpPr/>
          <p:nvPr/>
        </p:nvSpPr>
        <p:spPr>
          <a:xfrm>
            <a:off x="2765960" y="1645387"/>
            <a:ext cx="1540800" cy="1357200"/>
          </a:xfrm>
          <a:prstGeom prst="ellipse">
            <a:avLst/>
          </a:prstGeom>
          <a:solidFill>
            <a:schemeClr val="accent5">
              <a:lumMod val="40000"/>
              <a:lumOff val="60000"/>
            </a:schemeClr>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bg1"/>
                </a:solidFill>
              </a:rPr>
              <a:t>2</a:t>
            </a:r>
            <a:br>
              <a:rPr lang="en-GB" sz="1100" b="1" dirty="0">
                <a:solidFill>
                  <a:schemeClr val="bg1"/>
                </a:solidFill>
              </a:rPr>
            </a:br>
            <a:r>
              <a:rPr lang="en-GB" sz="1100" b="1" dirty="0">
                <a:solidFill>
                  <a:schemeClr val="bg1"/>
                </a:solidFill>
              </a:rPr>
              <a:t>HEALTHY FOOD FOR ALL AND EDUCATION SKILLS</a:t>
            </a:r>
          </a:p>
        </p:txBody>
      </p:sp>
      <p:sp>
        <p:nvSpPr>
          <p:cNvPr id="29" name="Oval 28">
            <a:extLst>
              <a:ext uri="{FF2B5EF4-FFF2-40B4-BE49-F238E27FC236}">
                <a16:creationId xmlns:a16="http://schemas.microsoft.com/office/drawing/2014/main" id="{374631EA-E5F6-4395-9E9A-CDE8646CEAD8}"/>
              </a:ext>
            </a:extLst>
          </p:cNvPr>
          <p:cNvSpPr/>
          <p:nvPr/>
        </p:nvSpPr>
        <p:spPr>
          <a:xfrm>
            <a:off x="5294244" y="1652126"/>
            <a:ext cx="1540935" cy="1357152"/>
          </a:xfrm>
          <a:prstGeom prst="ellipse">
            <a:avLst/>
          </a:prstGeom>
          <a:solidFill>
            <a:schemeClr val="accent6">
              <a:lumMod val="60000"/>
              <a:lumOff val="40000"/>
            </a:schemeClr>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bg1"/>
                </a:solidFill>
              </a:rPr>
              <a:t>3</a:t>
            </a:r>
            <a:br>
              <a:rPr lang="en-GB" sz="1100" b="1" dirty="0">
                <a:solidFill>
                  <a:schemeClr val="bg1"/>
                </a:solidFill>
              </a:rPr>
            </a:br>
            <a:r>
              <a:rPr lang="en-GB" sz="1100" b="1" dirty="0">
                <a:solidFill>
                  <a:schemeClr val="bg1"/>
                </a:solidFill>
              </a:rPr>
              <a:t>CLIMATE CHANGE AND ENVIRONMENT</a:t>
            </a:r>
          </a:p>
          <a:p>
            <a:pPr algn="ctr"/>
            <a:endParaRPr lang="en-GB" sz="1300" b="1" dirty="0">
              <a:solidFill>
                <a:schemeClr val="bg1"/>
              </a:solidFill>
            </a:endParaRPr>
          </a:p>
        </p:txBody>
      </p:sp>
      <p:sp>
        <p:nvSpPr>
          <p:cNvPr id="30" name="Oval 29">
            <a:extLst>
              <a:ext uri="{FF2B5EF4-FFF2-40B4-BE49-F238E27FC236}">
                <a16:creationId xmlns:a16="http://schemas.microsoft.com/office/drawing/2014/main" id="{B6696A1F-E648-4087-AB97-76C58199066A}"/>
              </a:ext>
            </a:extLst>
          </p:cNvPr>
          <p:cNvSpPr/>
          <p:nvPr/>
        </p:nvSpPr>
        <p:spPr>
          <a:xfrm>
            <a:off x="7884809" y="1652078"/>
            <a:ext cx="1540800" cy="1357200"/>
          </a:xfrm>
          <a:prstGeom prst="ellipse">
            <a:avLst/>
          </a:prstGeom>
          <a:solidFill>
            <a:schemeClr val="bg2">
              <a:lumMod val="50000"/>
            </a:schemeClr>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80" b="1" dirty="0">
                <a:solidFill>
                  <a:schemeClr val="bg1"/>
                </a:solidFill>
              </a:rPr>
              <a:t>4</a:t>
            </a:r>
          </a:p>
          <a:p>
            <a:pPr algn="ctr"/>
            <a:r>
              <a:rPr lang="en-GB" sz="1080" b="1" dirty="0">
                <a:solidFill>
                  <a:schemeClr val="bg1"/>
                </a:solidFill>
              </a:rPr>
              <a:t>BUSINESS AND ORGANISATION CHANGE</a:t>
            </a:r>
          </a:p>
          <a:p>
            <a:pPr algn="ctr"/>
            <a:endParaRPr lang="en-GB" sz="1300" b="1" dirty="0">
              <a:solidFill>
                <a:schemeClr val="bg1"/>
              </a:solidFill>
            </a:endParaRPr>
          </a:p>
        </p:txBody>
      </p:sp>
      <p:sp>
        <p:nvSpPr>
          <p:cNvPr id="36" name="TextBox 35">
            <a:extLst>
              <a:ext uri="{FF2B5EF4-FFF2-40B4-BE49-F238E27FC236}">
                <a16:creationId xmlns:a16="http://schemas.microsoft.com/office/drawing/2014/main" id="{C81702C7-D8AD-40EC-AA36-02105684AC43}"/>
              </a:ext>
            </a:extLst>
          </p:cNvPr>
          <p:cNvSpPr txBox="1"/>
          <p:nvPr/>
        </p:nvSpPr>
        <p:spPr>
          <a:xfrm>
            <a:off x="120619" y="3437022"/>
            <a:ext cx="1962930" cy="2428357"/>
          </a:xfrm>
          <a:prstGeom prst="rect">
            <a:avLst/>
          </a:prstGeom>
          <a:noFill/>
        </p:spPr>
        <p:txBody>
          <a:bodyPr wrap="square" rtlCol="0">
            <a:spAutoFit/>
          </a:bodyPr>
          <a:lstStyle/>
          <a:p>
            <a:pPr marL="342900" lvl="0" indent="-342900">
              <a:lnSpc>
                <a:spcPct val="107000"/>
              </a:lnSpc>
              <a:spcAft>
                <a:spcPts val="800"/>
              </a:spcAft>
              <a:buClr>
                <a:srgbClr val="E1758F"/>
              </a:buClr>
              <a:buFont typeface="Wingdings" panose="05000000000000000000" pitchFamily="2" charset="2"/>
              <a:buChar char="Ø"/>
            </a:pPr>
            <a:r>
              <a:rPr lang="en-GB" sz="1300" dirty="0">
                <a:effectLst/>
                <a:ea typeface="Calibri" panose="020F0502020204030204" pitchFamily="34" charset="0"/>
                <a:cs typeface="Arial" panose="020B0604020202020204" pitchFamily="34" charset="0"/>
              </a:rPr>
              <a:t>Explore funding opportunities to pay for the food hub in Medway</a:t>
            </a:r>
          </a:p>
          <a:p>
            <a:pPr marL="342900" lvl="0" indent="-342900">
              <a:lnSpc>
                <a:spcPct val="107000"/>
              </a:lnSpc>
              <a:spcAft>
                <a:spcPts val="800"/>
              </a:spcAft>
              <a:buClr>
                <a:srgbClr val="E1758F"/>
              </a:buClr>
              <a:buFont typeface="Wingdings" panose="05000000000000000000" pitchFamily="2" charset="2"/>
              <a:buChar char="Ø"/>
            </a:pPr>
            <a:r>
              <a:rPr lang="en-GB" sz="1300" dirty="0">
                <a:effectLst/>
                <a:ea typeface="Calibri" panose="020F0502020204030204" pitchFamily="34" charset="0"/>
                <a:cs typeface="Arial" panose="020B0604020202020204" pitchFamily="34" charset="0"/>
              </a:rPr>
              <a:t>Develop Local Offer for Surplus food</a:t>
            </a:r>
          </a:p>
          <a:p>
            <a:pPr marL="342900" lvl="0" indent="-342900">
              <a:lnSpc>
                <a:spcPct val="107000"/>
              </a:lnSpc>
              <a:spcAft>
                <a:spcPts val="800"/>
              </a:spcAft>
              <a:buClr>
                <a:srgbClr val="E1758F"/>
              </a:buClr>
              <a:buFont typeface="Wingdings" panose="05000000000000000000" pitchFamily="2" charset="2"/>
              <a:buChar char="Ø"/>
            </a:pPr>
            <a:r>
              <a:rPr lang="en-GB" sz="1300" dirty="0">
                <a:effectLst/>
                <a:ea typeface="Calibri" panose="020F0502020204030204" pitchFamily="34" charset="0"/>
                <a:cs typeface="Arial" panose="020B0604020202020204" pitchFamily="34" charset="0"/>
              </a:rPr>
              <a:t>Update the mapping of food provision and access across Medway</a:t>
            </a:r>
          </a:p>
        </p:txBody>
      </p:sp>
      <p:sp>
        <p:nvSpPr>
          <p:cNvPr id="37" name="TextBox 36">
            <a:extLst>
              <a:ext uri="{FF2B5EF4-FFF2-40B4-BE49-F238E27FC236}">
                <a16:creationId xmlns:a16="http://schemas.microsoft.com/office/drawing/2014/main" id="{7B7D331F-FCE8-401E-9884-DA0FE46F529F}"/>
              </a:ext>
            </a:extLst>
          </p:cNvPr>
          <p:cNvSpPr txBox="1"/>
          <p:nvPr/>
        </p:nvSpPr>
        <p:spPr>
          <a:xfrm>
            <a:off x="2109997" y="3429000"/>
            <a:ext cx="2230103" cy="3601114"/>
          </a:xfrm>
          <a:prstGeom prst="rect">
            <a:avLst/>
          </a:prstGeom>
          <a:noFill/>
        </p:spPr>
        <p:txBody>
          <a:bodyPr wrap="square">
            <a:spAutoFit/>
          </a:bodyPr>
          <a:lstStyle/>
          <a:p>
            <a:pPr marL="342900" lvl="0" indent="-342900">
              <a:lnSpc>
                <a:spcPct val="107000"/>
              </a:lnSpc>
              <a:spcAft>
                <a:spcPts val="800"/>
              </a:spcAft>
              <a:buClr>
                <a:srgbClr val="00B0F0"/>
              </a:buClr>
              <a:buFont typeface="Wingdings" panose="05000000000000000000" pitchFamily="2" charset="2"/>
              <a:buChar char="Ø"/>
            </a:pPr>
            <a:r>
              <a:rPr lang="en-GB" sz="1300" dirty="0">
                <a:ea typeface="Calibri" panose="020F0502020204030204" pitchFamily="34" charset="0"/>
                <a:cs typeface="Arial" panose="020B0604020202020204" pitchFamily="34" charset="0"/>
              </a:rPr>
              <a:t>Evaluate the uptake and usage of the culturally diverse Eatwell guidance and supporting information</a:t>
            </a:r>
          </a:p>
          <a:p>
            <a:pPr marL="342900" lvl="0" indent="-342900">
              <a:lnSpc>
                <a:spcPct val="107000"/>
              </a:lnSpc>
              <a:spcAft>
                <a:spcPts val="800"/>
              </a:spcAft>
              <a:buClr>
                <a:srgbClr val="00B0F0"/>
              </a:buClr>
              <a:buFont typeface="Wingdings" panose="05000000000000000000" pitchFamily="2" charset="2"/>
              <a:buChar char="Ø"/>
            </a:pPr>
            <a:r>
              <a:rPr lang="en-GB" sz="1300" dirty="0">
                <a:ea typeface="Calibri" panose="020F0502020204030204" pitchFamily="34" charset="0"/>
                <a:cs typeface="Arial" panose="020B0604020202020204" pitchFamily="34" charset="0"/>
              </a:rPr>
              <a:t>Explore funding opportunities to support growing projects / allotments / edible trail across Medway</a:t>
            </a:r>
          </a:p>
          <a:p>
            <a:pPr marL="342900" lvl="0" indent="-342900">
              <a:lnSpc>
                <a:spcPct val="107000"/>
              </a:lnSpc>
              <a:spcAft>
                <a:spcPts val="800"/>
              </a:spcAft>
              <a:buClr>
                <a:srgbClr val="00B0F0"/>
              </a:buClr>
              <a:buFont typeface="Wingdings" panose="05000000000000000000" pitchFamily="2" charset="2"/>
              <a:buChar char="Ø"/>
            </a:pPr>
            <a:r>
              <a:rPr lang="en-GB" sz="1300" dirty="0">
                <a:ea typeface="Calibri" panose="020F0502020204030204" pitchFamily="34" charset="0"/>
                <a:cs typeface="Arial" panose="020B0604020202020204" pitchFamily="34" charset="0"/>
              </a:rPr>
              <a:t>Develop recipes and their cooking methods that reduces energy consumption</a:t>
            </a:r>
          </a:p>
          <a:p>
            <a:pPr marL="342900" lvl="0" indent="-342900">
              <a:lnSpc>
                <a:spcPct val="107000"/>
              </a:lnSpc>
              <a:spcAft>
                <a:spcPts val="800"/>
              </a:spcAft>
              <a:buClr>
                <a:srgbClr val="00B0F0"/>
              </a:buClr>
              <a:buFont typeface="Wingdings" panose="05000000000000000000" pitchFamily="2" charset="2"/>
              <a:buChar char="Ø"/>
            </a:pPr>
            <a:endParaRPr lang="en-GB" sz="1300" dirty="0">
              <a:ea typeface="Calibri" panose="020F050202020403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B7F53073-07E1-4EB1-BF5E-F5F5010891CF}"/>
              </a:ext>
            </a:extLst>
          </p:cNvPr>
          <p:cNvSpPr txBox="1"/>
          <p:nvPr/>
        </p:nvSpPr>
        <p:spPr>
          <a:xfrm>
            <a:off x="4340100" y="3426800"/>
            <a:ext cx="3395710" cy="3290324"/>
          </a:xfrm>
          <a:prstGeom prst="rect">
            <a:avLst/>
          </a:prstGeom>
          <a:noFill/>
        </p:spPr>
        <p:txBody>
          <a:bodyPr wrap="square">
            <a:spAutoFit/>
          </a:bodyPr>
          <a:lstStyle/>
          <a:p>
            <a:pPr marL="285750" lvl="0" indent="-285750">
              <a:lnSpc>
                <a:spcPct val="107000"/>
              </a:lnSpc>
              <a:spcAft>
                <a:spcPts val="800"/>
              </a:spcAft>
              <a:buClr>
                <a:srgbClr val="00B050"/>
              </a:buClr>
              <a:buFont typeface="Wingdings" panose="05000000000000000000" pitchFamily="2" charset="2"/>
              <a:buChar char="Ø"/>
            </a:pPr>
            <a:r>
              <a:rPr lang="en-GB" sz="1100" dirty="0">
                <a:effectLst/>
                <a:ea typeface="Calibri" panose="020F0502020204030204" pitchFamily="34" charset="0"/>
                <a:cs typeface="Arial" panose="020B0604020202020204" pitchFamily="34" charset="0"/>
              </a:rPr>
              <a:t>Refill - Establish clear communications plan and toolkit with the aim of increasing the number of Medway businesses signed up to the Refill scheme.  </a:t>
            </a:r>
          </a:p>
          <a:p>
            <a:pPr marL="285750" lvl="0" indent="-285750">
              <a:lnSpc>
                <a:spcPct val="107000"/>
              </a:lnSpc>
              <a:spcAft>
                <a:spcPts val="800"/>
              </a:spcAft>
              <a:buClr>
                <a:srgbClr val="00B050"/>
              </a:buClr>
              <a:buFont typeface="Wingdings" panose="05000000000000000000" pitchFamily="2" charset="2"/>
              <a:buChar char="Ø"/>
            </a:pPr>
            <a:r>
              <a:rPr lang="en-GB" sz="1100" dirty="0">
                <a:effectLst/>
                <a:ea typeface="Calibri" panose="020F0502020204030204" pitchFamily="34" charset="0"/>
                <a:cs typeface="Arial" panose="020B0604020202020204" pitchFamily="34" charset="0"/>
              </a:rPr>
              <a:t>Develop resource to explain the link between food and climate change to our residents and partners and develop a list of practical food solutions/pledges to help address climate change  </a:t>
            </a:r>
          </a:p>
          <a:p>
            <a:pPr marL="285750" lvl="0" indent="-285750">
              <a:lnSpc>
                <a:spcPct val="107000"/>
              </a:lnSpc>
              <a:spcAft>
                <a:spcPts val="800"/>
              </a:spcAft>
              <a:buClr>
                <a:srgbClr val="00B050"/>
              </a:buClr>
              <a:buFont typeface="Wingdings" panose="05000000000000000000" pitchFamily="2" charset="2"/>
              <a:buChar char="Ø"/>
            </a:pPr>
            <a:r>
              <a:rPr lang="en-GB" sz="1100" dirty="0">
                <a:effectLst/>
                <a:ea typeface="Calibri" panose="020F0502020204030204" pitchFamily="34" charset="0"/>
                <a:cs typeface="Arial" panose="020B0604020202020204" pitchFamily="34" charset="0"/>
              </a:rPr>
              <a:t>Use the Sustainable Food Places application process as the catalyst for tracking, monitoring and co-ordinating food work into a strategic approach which aligns with Medway’s Climate Change Action Plan  </a:t>
            </a:r>
          </a:p>
          <a:p>
            <a:pPr marL="285750" lvl="0" indent="-285750">
              <a:lnSpc>
                <a:spcPct val="107000"/>
              </a:lnSpc>
              <a:spcAft>
                <a:spcPts val="800"/>
              </a:spcAft>
              <a:buClr>
                <a:srgbClr val="00B050"/>
              </a:buClr>
              <a:buFont typeface="Wingdings" panose="05000000000000000000" pitchFamily="2" charset="2"/>
              <a:buChar char="Ø"/>
            </a:pPr>
            <a:r>
              <a:rPr lang="en-GB" sz="1100" dirty="0">
                <a:effectLst/>
                <a:ea typeface="Calibri" panose="020F0502020204030204" pitchFamily="34" charset="0"/>
                <a:cs typeface="Arial" panose="020B0604020202020204" pitchFamily="34" charset="0"/>
              </a:rPr>
              <a:t>Explore the Every Mouthful Counts toolkit for Local Authorities to identify where big emissions savings can be made through food and to help establish the next set of priorities.</a:t>
            </a:r>
          </a:p>
        </p:txBody>
      </p:sp>
      <p:sp>
        <p:nvSpPr>
          <p:cNvPr id="39" name="TextBox 38">
            <a:extLst>
              <a:ext uri="{FF2B5EF4-FFF2-40B4-BE49-F238E27FC236}">
                <a16:creationId xmlns:a16="http://schemas.microsoft.com/office/drawing/2014/main" id="{549FF390-8E30-406F-9227-2BCA79CC7C65}"/>
              </a:ext>
            </a:extLst>
          </p:cNvPr>
          <p:cNvSpPr txBox="1"/>
          <p:nvPr/>
        </p:nvSpPr>
        <p:spPr>
          <a:xfrm>
            <a:off x="7791727" y="3426800"/>
            <a:ext cx="1962930" cy="2428357"/>
          </a:xfrm>
          <a:prstGeom prst="rect">
            <a:avLst/>
          </a:prstGeom>
          <a:noFill/>
        </p:spPr>
        <p:txBody>
          <a:bodyPr wrap="square">
            <a:spAutoFit/>
          </a:bodyPr>
          <a:lstStyle/>
          <a:p>
            <a:pPr marL="342900" lvl="0" indent="-342900">
              <a:lnSpc>
                <a:spcPct val="107000"/>
              </a:lnSpc>
              <a:spcAft>
                <a:spcPts val="800"/>
              </a:spcAft>
              <a:buClr>
                <a:schemeClr val="tx1">
                  <a:lumMod val="50000"/>
                  <a:lumOff val="50000"/>
                </a:schemeClr>
              </a:buClr>
              <a:buFont typeface="Wingdings" panose="05000000000000000000" pitchFamily="2" charset="2"/>
              <a:buChar char="Ø"/>
            </a:pPr>
            <a:r>
              <a:rPr lang="en-GB" sz="1300" dirty="0">
                <a:effectLst/>
                <a:ea typeface="Calibri" panose="020F0502020204030204" pitchFamily="34" charset="0"/>
                <a:cs typeface="Arial" panose="020B0604020202020204" pitchFamily="34" charset="0"/>
              </a:rPr>
              <a:t>Revise Healthy Vending toolkit and general business toolkit</a:t>
            </a:r>
          </a:p>
          <a:p>
            <a:pPr marL="342900" lvl="0" indent="-342900">
              <a:lnSpc>
                <a:spcPct val="107000"/>
              </a:lnSpc>
              <a:spcAft>
                <a:spcPts val="800"/>
              </a:spcAft>
              <a:buClr>
                <a:schemeClr val="tx1">
                  <a:lumMod val="50000"/>
                  <a:lumOff val="50000"/>
                </a:schemeClr>
              </a:buClr>
              <a:buFont typeface="Wingdings" panose="05000000000000000000" pitchFamily="2" charset="2"/>
              <a:buChar char="Ø"/>
            </a:pPr>
            <a:r>
              <a:rPr lang="en-GB" sz="1300" dirty="0">
                <a:effectLst/>
                <a:ea typeface="Calibri" panose="020F0502020204030204" pitchFamily="34" charset="0"/>
                <a:cs typeface="Arial" panose="020B0604020202020204" pitchFamily="34" charset="0"/>
              </a:rPr>
              <a:t>Increase no of businesses on the Food Partnership </a:t>
            </a:r>
          </a:p>
          <a:p>
            <a:pPr marL="342900" lvl="0" indent="-342900">
              <a:lnSpc>
                <a:spcPct val="107000"/>
              </a:lnSpc>
              <a:spcAft>
                <a:spcPts val="800"/>
              </a:spcAft>
              <a:buClr>
                <a:schemeClr val="tx1">
                  <a:lumMod val="50000"/>
                  <a:lumOff val="50000"/>
                </a:schemeClr>
              </a:buClr>
              <a:buFont typeface="Wingdings" panose="05000000000000000000" pitchFamily="2" charset="2"/>
              <a:buChar char="Ø"/>
            </a:pPr>
            <a:r>
              <a:rPr lang="en-GB" sz="1300" dirty="0">
                <a:effectLst/>
                <a:ea typeface="Calibri" panose="020F0502020204030204" pitchFamily="34" charset="0"/>
                <a:cs typeface="Arial" panose="020B0604020202020204" pitchFamily="34" charset="0"/>
              </a:rPr>
              <a:t>Engaging 30 schools to be part of the WSFP</a:t>
            </a:r>
          </a:p>
        </p:txBody>
      </p:sp>
      <p:sp>
        <p:nvSpPr>
          <p:cNvPr id="40" name="TextBox 39">
            <a:extLst>
              <a:ext uri="{FF2B5EF4-FFF2-40B4-BE49-F238E27FC236}">
                <a16:creationId xmlns:a16="http://schemas.microsoft.com/office/drawing/2014/main" id="{90EF6DE0-7083-4228-809B-ABCB926D3E25}"/>
              </a:ext>
            </a:extLst>
          </p:cNvPr>
          <p:cNvSpPr txBox="1"/>
          <p:nvPr/>
        </p:nvSpPr>
        <p:spPr>
          <a:xfrm>
            <a:off x="9754657" y="3434556"/>
            <a:ext cx="2422661" cy="3156826"/>
          </a:xfrm>
          <a:prstGeom prst="rect">
            <a:avLst/>
          </a:prstGeom>
          <a:noFill/>
        </p:spPr>
        <p:txBody>
          <a:bodyPr wrap="square">
            <a:spAutoFit/>
          </a:bodyPr>
          <a:lstStyle/>
          <a:p>
            <a:pPr marL="342900" lvl="0" indent="-342900">
              <a:lnSpc>
                <a:spcPct val="107000"/>
              </a:lnSpc>
              <a:spcAft>
                <a:spcPts val="800"/>
              </a:spcAft>
              <a:buClr>
                <a:schemeClr val="accent2">
                  <a:lumMod val="60000"/>
                  <a:lumOff val="40000"/>
                </a:schemeClr>
              </a:buClr>
              <a:buFont typeface="Wingdings" panose="05000000000000000000" pitchFamily="2" charset="2"/>
              <a:buChar char="Ø"/>
            </a:pPr>
            <a:r>
              <a:rPr lang="en-GB" sz="1200" dirty="0">
                <a:ea typeface="Calibri" panose="020F0502020204030204" pitchFamily="34" charset="0"/>
                <a:cs typeface="Arial" panose="020B0604020202020204" pitchFamily="34" charset="0"/>
              </a:rPr>
              <a:t>Implement action plans from OH Strategy paper.</a:t>
            </a:r>
          </a:p>
          <a:p>
            <a:pPr marL="342900" lvl="0" indent="-342900">
              <a:lnSpc>
                <a:spcPct val="107000"/>
              </a:lnSpc>
              <a:spcAft>
                <a:spcPts val="800"/>
              </a:spcAft>
              <a:buClr>
                <a:schemeClr val="accent2">
                  <a:lumMod val="60000"/>
                  <a:lumOff val="40000"/>
                </a:schemeClr>
              </a:buClr>
              <a:buFont typeface="Wingdings" panose="05000000000000000000" pitchFamily="2" charset="2"/>
              <a:buChar char="Ø"/>
            </a:pPr>
            <a:r>
              <a:rPr lang="en-GB" sz="1200" dirty="0">
                <a:ea typeface="Calibri" panose="020F0502020204030204" pitchFamily="34" charset="0"/>
                <a:cs typeface="Arial" panose="020B0604020202020204" pitchFamily="34" charset="0"/>
              </a:rPr>
              <a:t>Reducing free sugars in diets of service users by working with stakeholders to implement in the community</a:t>
            </a:r>
          </a:p>
          <a:p>
            <a:pPr marL="342900" lvl="0" indent="-342900">
              <a:lnSpc>
                <a:spcPct val="107000"/>
              </a:lnSpc>
              <a:spcAft>
                <a:spcPts val="800"/>
              </a:spcAft>
              <a:buClr>
                <a:schemeClr val="accent2">
                  <a:lumMod val="60000"/>
                  <a:lumOff val="40000"/>
                </a:schemeClr>
              </a:buClr>
              <a:buFont typeface="Wingdings" panose="05000000000000000000" pitchFamily="2" charset="2"/>
              <a:buChar char="Ø"/>
            </a:pPr>
            <a:r>
              <a:rPr lang="en-GB" sz="1200" dirty="0">
                <a:ea typeface="Calibri" panose="020F0502020204030204" pitchFamily="34" charset="0"/>
                <a:cs typeface="Arial" panose="020B0604020202020204" pitchFamily="34" charset="0"/>
              </a:rPr>
              <a:t>Encourage Fluoride application through regular toothbrushing routines by working with partners and social media channels</a:t>
            </a:r>
          </a:p>
          <a:p>
            <a:pPr marL="342900" lvl="0" indent="-342900">
              <a:lnSpc>
                <a:spcPct val="107000"/>
              </a:lnSpc>
              <a:spcAft>
                <a:spcPts val="800"/>
              </a:spcAft>
              <a:buClr>
                <a:schemeClr val="accent2">
                  <a:lumMod val="60000"/>
                  <a:lumOff val="40000"/>
                </a:schemeClr>
              </a:buClr>
              <a:buFont typeface="Wingdings" panose="05000000000000000000" pitchFamily="2" charset="2"/>
              <a:buChar char="Ø"/>
            </a:pPr>
            <a:r>
              <a:rPr lang="en-GB" sz="1200" dirty="0">
                <a:effectLst/>
                <a:ea typeface="Calibri" panose="020F0502020204030204" pitchFamily="34" charset="0"/>
              </a:rPr>
              <a:t>Working with strategy group to increase dentist access and attendance</a:t>
            </a:r>
            <a:endParaRPr lang="en-GB" sz="1200" dirty="0">
              <a:ea typeface="Calibri" panose="020F050202020403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16F9B62E-443A-3DB2-FD14-35CB9297B883}"/>
              </a:ext>
            </a:extLst>
          </p:cNvPr>
          <p:cNvCxnSpPr>
            <a:cxnSpLocks/>
          </p:cNvCxnSpPr>
          <p:nvPr/>
        </p:nvCxnSpPr>
        <p:spPr>
          <a:xfrm>
            <a:off x="173887" y="3258102"/>
            <a:ext cx="11847375" cy="13548"/>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0C75D5D4-C265-4CD0-24BD-0F282DBEB494}"/>
              </a:ext>
            </a:extLst>
          </p:cNvPr>
          <p:cNvPicPr>
            <a:picLocks noChangeAspect="1"/>
          </p:cNvPicPr>
          <p:nvPr/>
        </p:nvPicPr>
        <p:blipFill rotWithShape="1">
          <a:blip r:embed="rId2"/>
          <a:srcRect t="33784" b="33871"/>
          <a:stretch/>
        </p:blipFill>
        <p:spPr>
          <a:xfrm>
            <a:off x="228449" y="276667"/>
            <a:ext cx="2571832" cy="831845"/>
          </a:xfrm>
          <a:prstGeom prst="rect">
            <a:avLst/>
          </a:prstGeom>
        </p:spPr>
      </p:pic>
    </p:spTree>
    <p:extLst>
      <p:ext uri="{BB962C8B-B14F-4D97-AF65-F5344CB8AC3E}">
        <p14:creationId xmlns:p14="http://schemas.microsoft.com/office/powerpoint/2010/main" val="2616044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Logo&#10;&#10;Description automatically generated">
            <a:extLst>
              <a:ext uri="{FF2B5EF4-FFF2-40B4-BE49-F238E27FC236}">
                <a16:creationId xmlns:a16="http://schemas.microsoft.com/office/drawing/2014/main" id="{6244DA65-5609-6A47-B1E3-402C6678E09C}"/>
              </a:ext>
            </a:extLst>
          </p:cNvPr>
          <p:cNvPicPr>
            <a:picLocks noChangeAspect="1"/>
          </p:cNvPicPr>
          <p:nvPr/>
        </p:nvPicPr>
        <p:blipFill>
          <a:blip r:embed="rId3"/>
          <a:stretch>
            <a:fillRect/>
          </a:stretch>
        </p:blipFill>
        <p:spPr>
          <a:xfrm>
            <a:off x="10583141" y="6287098"/>
            <a:ext cx="660553" cy="660820"/>
          </a:xfrm>
          <a:prstGeom prst="rect">
            <a:avLst/>
          </a:prstGeom>
        </p:spPr>
      </p:pic>
      <p:pic>
        <p:nvPicPr>
          <p:cNvPr id="22" name="Picture 21">
            <a:extLst>
              <a:ext uri="{FF2B5EF4-FFF2-40B4-BE49-F238E27FC236}">
                <a16:creationId xmlns:a16="http://schemas.microsoft.com/office/drawing/2014/main" id="{5A7FCEE0-907C-A64D-8010-C7BF8307CADB}"/>
              </a:ext>
            </a:extLst>
          </p:cNvPr>
          <p:cNvPicPr>
            <a:picLocks noChangeAspect="1"/>
          </p:cNvPicPr>
          <p:nvPr/>
        </p:nvPicPr>
        <p:blipFill rotWithShape="1">
          <a:blip r:embed="rId4"/>
          <a:srcRect t="26446" b="26866"/>
          <a:stretch/>
        </p:blipFill>
        <p:spPr>
          <a:xfrm>
            <a:off x="11396739" y="6485737"/>
            <a:ext cx="587665" cy="274478"/>
          </a:xfrm>
          <a:prstGeom prst="rect">
            <a:avLst/>
          </a:prstGeom>
        </p:spPr>
      </p:pic>
      <p:pic>
        <p:nvPicPr>
          <p:cNvPr id="8" name="Picture 7">
            <a:extLst>
              <a:ext uri="{FF2B5EF4-FFF2-40B4-BE49-F238E27FC236}">
                <a16:creationId xmlns:a16="http://schemas.microsoft.com/office/drawing/2014/main" id="{A804BDF2-1DE5-4469-AC15-DD4E3BA45FD2}"/>
              </a:ext>
            </a:extLst>
          </p:cNvPr>
          <p:cNvPicPr>
            <a:picLocks noChangeAspect="1"/>
          </p:cNvPicPr>
          <p:nvPr/>
        </p:nvPicPr>
        <p:blipFill rotWithShape="1">
          <a:blip r:embed="rId5"/>
          <a:srcRect t="33784" b="33871"/>
          <a:stretch/>
        </p:blipFill>
        <p:spPr>
          <a:xfrm>
            <a:off x="228449" y="276667"/>
            <a:ext cx="2571832" cy="831845"/>
          </a:xfrm>
          <a:prstGeom prst="rect">
            <a:avLst/>
          </a:prstGeom>
        </p:spPr>
      </p:pic>
      <p:pic>
        <p:nvPicPr>
          <p:cNvPr id="3" name="Picture 2" descr="Shape">
            <a:extLst>
              <a:ext uri="{FF2B5EF4-FFF2-40B4-BE49-F238E27FC236}">
                <a16:creationId xmlns:a16="http://schemas.microsoft.com/office/drawing/2014/main" id="{15DA3C33-23D4-F2E6-1368-A597EAAC53D8}"/>
              </a:ext>
            </a:extLst>
          </p:cNvPr>
          <p:cNvPicPr>
            <a:picLocks noChangeAspect="1"/>
          </p:cNvPicPr>
          <p:nvPr/>
        </p:nvPicPr>
        <p:blipFill rotWithShape="1">
          <a:blip r:embed="rId6"/>
          <a:srcRect l="625" t="620" r="2968" b="6875"/>
          <a:stretch/>
        </p:blipFill>
        <p:spPr>
          <a:xfrm>
            <a:off x="0" y="1108512"/>
            <a:ext cx="10602541" cy="5749488"/>
          </a:xfrm>
          <a:prstGeom prst="rect">
            <a:avLst/>
          </a:prstGeom>
        </p:spPr>
      </p:pic>
      <p:sp>
        <p:nvSpPr>
          <p:cNvPr id="5" name="Title 1">
            <a:extLst>
              <a:ext uri="{FF2B5EF4-FFF2-40B4-BE49-F238E27FC236}">
                <a16:creationId xmlns:a16="http://schemas.microsoft.com/office/drawing/2014/main" id="{B27D1359-CCC6-E2F5-C3E4-8ECB36ECDA29}"/>
              </a:ext>
            </a:extLst>
          </p:cNvPr>
          <p:cNvSpPr>
            <a:spLocks noGrp="1"/>
          </p:cNvSpPr>
          <p:nvPr>
            <p:ph type="ctrTitle"/>
          </p:nvPr>
        </p:nvSpPr>
        <p:spPr>
          <a:xfrm>
            <a:off x="3943535" y="1108512"/>
            <a:ext cx="4304930" cy="586817"/>
          </a:xfrm>
        </p:spPr>
        <p:txBody>
          <a:bodyPr>
            <a:normAutofit fontScale="90000"/>
          </a:bodyPr>
          <a:lstStyle/>
          <a:p>
            <a:r>
              <a:rPr lang="en-GB" sz="4400" dirty="0">
                <a:latin typeface="Arial" panose="020B0604020202020204" pitchFamily="34" charset="0"/>
                <a:cs typeface="Arial" panose="020B0604020202020204" pitchFamily="34" charset="0"/>
              </a:rPr>
              <a:t>Medway Can</a:t>
            </a:r>
            <a:endParaRPr lang="en-GB"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48AA9ED-8055-92D6-B3D5-08431C3039A7}"/>
              </a:ext>
            </a:extLst>
          </p:cNvPr>
          <p:cNvSpPr txBox="1"/>
          <p:nvPr/>
        </p:nvSpPr>
        <p:spPr>
          <a:xfrm>
            <a:off x="5487702" y="2116567"/>
            <a:ext cx="3185781" cy="773673"/>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Targeted campaign with messaging aimed at specific workforce using strong network connections.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EC48B3D9-05E3-D593-2D21-E67BBA872F45}"/>
              </a:ext>
            </a:extLst>
          </p:cNvPr>
          <p:cNvSpPr txBox="1"/>
          <p:nvPr/>
        </p:nvSpPr>
        <p:spPr>
          <a:xfrm>
            <a:off x="1573810" y="2116568"/>
            <a:ext cx="3439133" cy="2477153"/>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sz="1400" b="1" dirty="0">
                <a:effectLst/>
                <a:latin typeface="Calibri" panose="020F0502020204030204" pitchFamily="34" charset="0"/>
                <a:ea typeface="Calibri" panose="020F0502020204030204" pitchFamily="34" charset="0"/>
                <a:cs typeface="Times New Roman" panose="02020603050405020304" pitchFamily="18" charset="0"/>
              </a:rPr>
              <a:t>Feed 5 for £5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Have a Medway Can PDF cookery book with cost cutting and nutritional meals: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Tips on batch cooking</a:t>
            </a:r>
            <a:br>
              <a:rPr lang="en-US" sz="1400" dirty="0">
                <a:effectLst/>
                <a:latin typeface="Calibri" panose="020F0502020204030204" pitchFamily="34" charset="0"/>
                <a:ea typeface="Calibri" panose="020F0502020204030204" pitchFamily="34" charset="0"/>
                <a:cs typeface="Times New Roman" panose="02020603050405020304" pitchFamily="18" charset="0"/>
              </a:rPr>
            </a:br>
            <a:r>
              <a:rPr lang="en-US" sz="1400" dirty="0">
                <a:effectLst/>
                <a:latin typeface="Calibri" panose="020F0502020204030204" pitchFamily="34" charset="0"/>
                <a:ea typeface="Calibri" panose="020F0502020204030204" pitchFamily="34" charset="0"/>
                <a:cs typeface="Times New Roman" panose="02020603050405020304" pitchFamily="18" charset="0"/>
              </a:rPr>
              <a:t>Reduce food wastage</a:t>
            </a:r>
            <a:br>
              <a:rPr lang="en-US" sz="1400" dirty="0">
                <a:effectLst/>
                <a:latin typeface="Calibri" panose="020F0502020204030204" pitchFamily="34" charset="0"/>
                <a:ea typeface="Calibri" panose="020F0502020204030204" pitchFamily="34" charset="0"/>
                <a:cs typeface="Times New Roman" panose="02020603050405020304" pitchFamily="18" charset="0"/>
              </a:rPr>
            </a:br>
            <a:r>
              <a:rPr lang="en-US" sz="1400" dirty="0">
                <a:effectLst/>
                <a:latin typeface="Calibri" panose="020F0502020204030204" pitchFamily="34" charset="0"/>
                <a:ea typeface="Calibri" panose="020F0502020204030204" pitchFamily="34" charset="0"/>
                <a:cs typeface="Times New Roman" panose="02020603050405020304" pitchFamily="18" charset="0"/>
              </a:rPr>
              <a:t>Cold weather great for soups</a:t>
            </a:r>
            <a:br>
              <a:rPr lang="en-US" sz="1400" dirty="0">
                <a:effectLst/>
                <a:latin typeface="Calibri" panose="020F0502020204030204" pitchFamily="34" charset="0"/>
                <a:ea typeface="Calibri" panose="020F0502020204030204" pitchFamily="34" charset="0"/>
                <a:cs typeface="Times New Roman" panose="02020603050405020304" pitchFamily="18" charset="0"/>
              </a:rPr>
            </a:br>
            <a:r>
              <a:rPr lang="en-US" sz="1400" dirty="0">
                <a:effectLst/>
                <a:latin typeface="Calibri" panose="020F0502020204030204" pitchFamily="34" charset="0"/>
                <a:ea typeface="Calibri" panose="020F0502020204030204" pitchFamily="34" charset="0"/>
                <a:cs typeface="Times New Roman" panose="02020603050405020304" pitchFamily="18" charset="0"/>
              </a:rPr>
              <a:t>Portion size</a:t>
            </a:r>
            <a:br>
              <a:rPr lang="en-US" sz="1400" dirty="0">
                <a:effectLst/>
                <a:latin typeface="Calibri" panose="020F0502020204030204" pitchFamily="34" charset="0"/>
                <a:ea typeface="Calibri" panose="020F0502020204030204" pitchFamily="34" charset="0"/>
                <a:cs typeface="Times New Roman" panose="02020603050405020304" pitchFamily="18" charset="0"/>
              </a:rPr>
            </a:br>
            <a:r>
              <a:rPr lang="en-US" sz="1400" dirty="0">
                <a:effectLst/>
                <a:latin typeface="Calibri" panose="020F0502020204030204" pitchFamily="34" charset="0"/>
                <a:ea typeface="Calibri" panose="020F0502020204030204" pitchFamily="34" charset="0"/>
                <a:cs typeface="Times New Roman" panose="02020603050405020304" pitchFamily="18" charset="0"/>
              </a:rPr>
              <a:t>Healthier ways to cook the same foods </a:t>
            </a:r>
            <a:br>
              <a:rPr lang="en-US" sz="1400" dirty="0">
                <a:effectLst/>
                <a:latin typeface="Calibri" panose="020F0502020204030204" pitchFamily="34" charset="0"/>
                <a:ea typeface="Calibri" panose="020F0502020204030204" pitchFamily="34" charset="0"/>
                <a:cs typeface="Times New Roman" panose="02020603050405020304" pitchFamily="18" charset="0"/>
              </a:rPr>
            </a:br>
            <a:r>
              <a:rPr lang="en-US" sz="1400" dirty="0">
                <a:effectLst/>
                <a:latin typeface="Calibri" panose="020F0502020204030204" pitchFamily="34" charset="0"/>
                <a:ea typeface="Calibri" panose="020F0502020204030204" pitchFamily="34" charset="0"/>
                <a:cs typeface="Times New Roman" panose="02020603050405020304" pitchFamily="18" charset="0"/>
              </a:rPr>
              <a:t>Price comparisons of micro-meals compared to home cooked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BC8C7454-DE23-F137-668D-9A50E5BC0EB4}"/>
              </a:ext>
            </a:extLst>
          </p:cNvPr>
          <p:cNvPicPr>
            <a:picLocks noChangeAspect="1"/>
          </p:cNvPicPr>
          <p:nvPr/>
        </p:nvPicPr>
        <p:blipFill>
          <a:blip r:embed="rId7"/>
          <a:stretch>
            <a:fillRect/>
          </a:stretch>
        </p:blipFill>
        <p:spPr>
          <a:xfrm>
            <a:off x="9701289" y="276667"/>
            <a:ext cx="1695450" cy="1133475"/>
          </a:xfrm>
          <a:prstGeom prst="rect">
            <a:avLst/>
          </a:prstGeom>
        </p:spPr>
      </p:pic>
      <p:sp>
        <p:nvSpPr>
          <p:cNvPr id="16" name="TextBox 15">
            <a:extLst>
              <a:ext uri="{FF2B5EF4-FFF2-40B4-BE49-F238E27FC236}">
                <a16:creationId xmlns:a16="http://schemas.microsoft.com/office/drawing/2014/main" id="{B7659A90-B82B-2DA9-9978-07767FBBFE16}"/>
              </a:ext>
            </a:extLst>
          </p:cNvPr>
          <p:cNvSpPr txBox="1"/>
          <p:nvPr/>
        </p:nvSpPr>
        <p:spPr>
          <a:xfrm>
            <a:off x="5435180" y="3874481"/>
            <a:ext cx="2607815" cy="1200329"/>
          </a:xfrm>
          <a:prstGeom prst="rect">
            <a:avLst/>
          </a:prstGeom>
          <a:noFill/>
        </p:spPr>
        <p:txBody>
          <a:bodyPr wrap="square">
            <a:spAutoFit/>
          </a:bodyPr>
          <a:lstStyle/>
          <a:p>
            <a:pPr algn="ctr" fontAlgn="base"/>
            <a:r>
              <a:rPr lang="en-GB" b="1" i="0" dirty="0">
                <a:solidFill>
                  <a:srgbClr val="C00000"/>
                </a:solidFill>
                <a:effectLst/>
              </a:rPr>
              <a:t>Food, Fitness and Fun Coming to Pentagon Shopping Centre!</a:t>
            </a:r>
          </a:p>
          <a:p>
            <a:pPr algn="ctr" fontAlgn="base"/>
            <a:r>
              <a:rPr lang="en-GB" b="1" dirty="0">
                <a:solidFill>
                  <a:srgbClr val="C00000"/>
                </a:solidFill>
              </a:rPr>
              <a:t>27</a:t>
            </a:r>
            <a:r>
              <a:rPr lang="en-GB" b="1" baseline="30000" dirty="0">
                <a:solidFill>
                  <a:srgbClr val="C00000"/>
                </a:solidFill>
              </a:rPr>
              <a:t>th</a:t>
            </a:r>
            <a:r>
              <a:rPr lang="en-GB" b="1" dirty="0">
                <a:solidFill>
                  <a:srgbClr val="C00000"/>
                </a:solidFill>
              </a:rPr>
              <a:t> of January</a:t>
            </a:r>
            <a:endParaRPr lang="en-GB" b="1" i="0" dirty="0">
              <a:solidFill>
                <a:srgbClr val="C00000"/>
              </a:solidFill>
              <a:effectLst/>
            </a:endParaRPr>
          </a:p>
        </p:txBody>
      </p:sp>
      <p:sp>
        <p:nvSpPr>
          <p:cNvPr id="17" name="Oval 16">
            <a:extLst>
              <a:ext uri="{FF2B5EF4-FFF2-40B4-BE49-F238E27FC236}">
                <a16:creationId xmlns:a16="http://schemas.microsoft.com/office/drawing/2014/main" id="{0734FEAA-8A9B-E97F-0E3F-4DBAD4725EA1}"/>
              </a:ext>
            </a:extLst>
          </p:cNvPr>
          <p:cNvSpPr/>
          <p:nvPr/>
        </p:nvSpPr>
        <p:spPr>
          <a:xfrm>
            <a:off x="5346882" y="3574883"/>
            <a:ext cx="2696113" cy="1657490"/>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7702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
          <p:cNvSpPr txBox="1">
            <a:spLocks noGrp="1"/>
          </p:cNvSpPr>
          <p:nvPr>
            <p:ph type="title"/>
          </p:nvPr>
        </p:nvSpPr>
        <p:spPr>
          <a:xfrm>
            <a:off x="1841381" y="334360"/>
            <a:ext cx="8520600" cy="572700"/>
          </a:xfrm>
          <a:prstGeom prst="rect">
            <a:avLst/>
          </a:prstGeom>
          <a:noFill/>
          <a:ln>
            <a:noFill/>
          </a:ln>
        </p:spPr>
        <p:txBody>
          <a:bodyPr spcFirstLastPara="1" wrap="square" lIns="91425" tIns="91425" rIns="91425" bIns="91425" anchor="t" anchorCtr="0">
            <a:noAutofit/>
          </a:bodyPr>
          <a:lstStyle/>
          <a:p>
            <a:pPr algn="l">
              <a:buClr>
                <a:srgbClr val="000000"/>
              </a:buClr>
              <a:buSzPct val="39285"/>
            </a:pPr>
            <a:r>
              <a:rPr lang="en-GB" sz="2800" dirty="0">
                <a:latin typeface="Arial"/>
              </a:rPr>
              <a:t>The Good Food 2030 Structure</a:t>
            </a:r>
            <a:endParaRPr lang="en-US" sz="2800">
              <a:latin typeface="Arial"/>
            </a:endParaRPr>
          </a:p>
        </p:txBody>
      </p:sp>
      <p:sp>
        <p:nvSpPr>
          <p:cNvPr id="176" name="Google Shape;176;p2"/>
          <p:cNvSpPr txBox="1">
            <a:spLocks noGrp="1"/>
          </p:cNvSpPr>
          <p:nvPr>
            <p:ph type="body" idx="1"/>
          </p:nvPr>
        </p:nvSpPr>
        <p:spPr>
          <a:xfrm>
            <a:off x="6502426" y="1541138"/>
            <a:ext cx="4010095" cy="572700"/>
          </a:xfrm>
          <a:prstGeom prst="rect">
            <a:avLst/>
          </a:prstGeom>
          <a:noFill/>
          <a:ln>
            <a:noFill/>
          </a:ln>
        </p:spPr>
        <p:txBody>
          <a:bodyPr spcFirstLastPara="1" wrap="square" lIns="91425" tIns="91425" rIns="91425" bIns="91425" anchor="t" anchorCtr="0">
            <a:noAutofit/>
          </a:bodyPr>
          <a:lstStyle/>
          <a:p>
            <a:pPr marL="0" indent="0" algn="ctr">
              <a:spcBef>
                <a:spcPts val="0"/>
              </a:spcBef>
              <a:spcAft>
                <a:spcPts val="1200"/>
              </a:spcAft>
              <a:buNone/>
            </a:pPr>
            <a:r>
              <a:rPr lang="en-GB" sz="2400">
                <a:highlight>
                  <a:srgbClr val="EAD1DC"/>
                </a:highlight>
              </a:rPr>
              <a:t>Bristol Good Food 2030 Steering Group</a:t>
            </a:r>
            <a:endParaRPr sz="2400">
              <a:highlight>
                <a:srgbClr val="EAD1DC"/>
              </a:highlight>
            </a:endParaRPr>
          </a:p>
        </p:txBody>
      </p:sp>
      <p:sp>
        <p:nvSpPr>
          <p:cNvPr id="177" name="Google Shape;177;p2"/>
          <p:cNvSpPr txBox="1">
            <a:spLocks noGrp="1"/>
          </p:cNvSpPr>
          <p:nvPr>
            <p:ph type="body" idx="1"/>
          </p:nvPr>
        </p:nvSpPr>
        <p:spPr>
          <a:xfrm>
            <a:off x="3981850" y="3834788"/>
            <a:ext cx="3612300" cy="572700"/>
          </a:xfrm>
          <a:prstGeom prst="rect">
            <a:avLst/>
          </a:prstGeom>
          <a:noFill/>
          <a:ln>
            <a:noFill/>
          </a:ln>
        </p:spPr>
        <p:txBody>
          <a:bodyPr spcFirstLastPara="1" wrap="square" lIns="91425" tIns="91425" rIns="91425" bIns="91425" anchor="t" anchorCtr="0">
            <a:noAutofit/>
          </a:bodyPr>
          <a:lstStyle/>
          <a:p>
            <a:pPr marL="0" indent="0" algn="ctr">
              <a:spcBef>
                <a:spcPts val="0"/>
              </a:spcBef>
              <a:spcAft>
                <a:spcPts val="1200"/>
              </a:spcAft>
              <a:buSzPts val="1018"/>
              <a:buNone/>
            </a:pPr>
            <a:r>
              <a:rPr lang="en-GB" sz="2365" b="1">
                <a:highlight>
                  <a:srgbClr val="C9DAF8"/>
                </a:highlight>
              </a:rPr>
              <a:t>Working Groups</a:t>
            </a:r>
            <a:endParaRPr sz="2365" b="1">
              <a:highlight>
                <a:srgbClr val="C9DAF8"/>
              </a:highlight>
            </a:endParaRPr>
          </a:p>
        </p:txBody>
      </p:sp>
      <p:sp>
        <p:nvSpPr>
          <p:cNvPr id="178" name="Google Shape;178;p2"/>
          <p:cNvSpPr txBox="1">
            <a:spLocks noGrp="1"/>
          </p:cNvSpPr>
          <p:nvPr>
            <p:ph type="body" idx="1"/>
          </p:nvPr>
        </p:nvSpPr>
        <p:spPr>
          <a:xfrm>
            <a:off x="276403" y="6027377"/>
            <a:ext cx="5447653" cy="829495"/>
          </a:xfrm>
          <a:prstGeom prst="rect">
            <a:avLst/>
          </a:prstGeom>
          <a:noFill/>
          <a:ln>
            <a:noFill/>
          </a:ln>
        </p:spPr>
        <p:txBody>
          <a:bodyPr spcFirstLastPara="1" wrap="square" lIns="91425" tIns="91425" rIns="91425" bIns="91425" anchor="t" anchorCtr="0">
            <a:noAutofit/>
          </a:bodyPr>
          <a:lstStyle/>
          <a:p>
            <a:pPr marL="0" indent="0" algn="ctr">
              <a:spcBef>
                <a:spcPts val="0"/>
              </a:spcBef>
              <a:spcAft>
                <a:spcPts val="1200"/>
              </a:spcAft>
              <a:buNone/>
            </a:pPr>
            <a:r>
              <a:rPr lang="en-GB" sz="2400">
                <a:highlight>
                  <a:srgbClr val="FCE5CD"/>
                </a:highlight>
              </a:rPr>
              <a:t>Wider Bristol Good Food Movement</a:t>
            </a:r>
            <a:endParaRPr sz="2400">
              <a:highlight>
                <a:srgbClr val="FCE5CD"/>
              </a:highlight>
            </a:endParaRPr>
          </a:p>
        </p:txBody>
      </p:sp>
      <p:cxnSp>
        <p:nvCxnSpPr>
          <p:cNvPr id="179" name="Google Shape;179;p2"/>
          <p:cNvCxnSpPr>
            <a:cxnSpLocks/>
          </p:cNvCxnSpPr>
          <p:nvPr/>
        </p:nvCxnSpPr>
        <p:spPr>
          <a:xfrm flipV="1">
            <a:off x="5530423" y="1999206"/>
            <a:ext cx="1004073" cy="1878511"/>
          </a:xfrm>
          <a:prstGeom prst="straightConnector1">
            <a:avLst/>
          </a:prstGeom>
          <a:noFill/>
          <a:ln w="28575" cap="flat" cmpd="sng">
            <a:solidFill>
              <a:schemeClr val="dk2"/>
            </a:solidFill>
            <a:prstDash val="solid"/>
            <a:round/>
            <a:headEnd type="triangle" w="med" len="med"/>
            <a:tailEnd type="triangle" w="med" len="med"/>
          </a:ln>
        </p:spPr>
      </p:cxnSp>
      <p:cxnSp>
        <p:nvCxnSpPr>
          <p:cNvPr id="180" name="Google Shape;180;p2"/>
          <p:cNvCxnSpPr>
            <a:stCxn id="176" idx="1"/>
            <a:endCxn id="181" idx="3"/>
          </p:cNvCxnSpPr>
          <p:nvPr/>
        </p:nvCxnSpPr>
        <p:spPr>
          <a:xfrm flipH="1">
            <a:off x="4446093" y="1827488"/>
            <a:ext cx="2056333" cy="1683"/>
          </a:xfrm>
          <a:prstGeom prst="straightConnector1">
            <a:avLst/>
          </a:prstGeom>
          <a:noFill/>
          <a:ln w="28575" cap="flat" cmpd="sng">
            <a:solidFill>
              <a:schemeClr val="dk2"/>
            </a:solidFill>
            <a:prstDash val="solid"/>
            <a:round/>
            <a:headEnd type="triangle" w="med" len="med"/>
            <a:tailEnd type="none" w="sm" len="sm"/>
          </a:ln>
        </p:spPr>
      </p:cxnSp>
      <p:cxnSp>
        <p:nvCxnSpPr>
          <p:cNvPr id="182" name="Google Shape;182;p2"/>
          <p:cNvCxnSpPr/>
          <p:nvPr/>
        </p:nvCxnSpPr>
        <p:spPr>
          <a:xfrm flipV="1">
            <a:off x="5787549" y="5456207"/>
            <a:ext cx="900" cy="770768"/>
          </a:xfrm>
          <a:prstGeom prst="straightConnector1">
            <a:avLst/>
          </a:prstGeom>
          <a:noFill/>
          <a:ln w="28575" cap="flat" cmpd="sng">
            <a:solidFill>
              <a:schemeClr val="dk2"/>
            </a:solidFill>
            <a:prstDash val="solid"/>
            <a:round/>
            <a:headEnd type="triangle" w="med" len="med"/>
            <a:tailEnd type="triangle" w="med" len="med"/>
          </a:ln>
        </p:spPr>
      </p:cxnSp>
      <p:sp>
        <p:nvSpPr>
          <p:cNvPr id="183" name="Google Shape;183;p2"/>
          <p:cNvSpPr txBox="1"/>
          <p:nvPr/>
        </p:nvSpPr>
        <p:spPr>
          <a:xfrm>
            <a:off x="277660" y="2217290"/>
            <a:ext cx="3427753" cy="1908184"/>
          </a:xfrm>
          <a:prstGeom prst="rect">
            <a:avLst/>
          </a:prstGeom>
          <a:solidFill>
            <a:schemeClr val="bg1"/>
          </a:solidFill>
          <a:ln>
            <a:noFill/>
          </a:ln>
        </p:spPr>
        <p:txBody>
          <a:bodyPr spcFirstLastPara="1" wrap="square" lIns="91425" tIns="91425" rIns="91425" bIns="91425" anchor="t" anchorCtr="0">
            <a:spAutoFit/>
          </a:bodyPr>
          <a:lstStyle/>
          <a:p>
            <a:pPr marL="171450" indent="-171450">
              <a:buFont typeface="Arial"/>
              <a:buChar char="•"/>
            </a:pPr>
            <a:r>
              <a:rPr lang="en-GB" sz="1600" dirty="0"/>
              <a:t>People with specific knowledge</a:t>
            </a:r>
            <a:endParaRPr lang="en-US" sz="1600" dirty="0">
              <a:cs typeface="Arial"/>
            </a:endParaRPr>
          </a:p>
          <a:p>
            <a:pPr marL="171450" indent="-171450">
              <a:buFont typeface="Arial"/>
              <a:buChar char="•"/>
            </a:pPr>
            <a:r>
              <a:rPr lang="en-GB" sz="1600" dirty="0"/>
              <a:t>some of whom were involved in getting the Gold SFP award but are unable to commit to regular meetings  </a:t>
            </a:r>
            <a:endParaRPr lang="en-GB" sz="1600">
              <a:cs typeface="Arial"/>
            </a:endParaRPr>
          </a:p>
          <a:p>
            <a:pPr marL="171450" indent="-171450">
              <a:buFont typeface="Arial"/>
              <a:buChar char="•"/>
            </a:pPr>
            <a:r>
              <a:rPr lang="en-GB" sz="1600" dirty="0"/>
              <a:t>Can be contacted for advice as and when. </a:t>
            </a:r>
            <a:endParaRPr sz="1600">
              <a:cs typeface="Arial"/>
            </a:endParaRPr>
          </a:p>
        </p:txBody>
      </p:sp>
      <p:sp>
        <p:nvSpPr>
          <p:cNvPr id="184" name="Google Shape;184;p2"/>
          <p:cNvSpPr txBox="1"/>
          <p:nvPr/>
        </p:nvSpPr>
        <p:spPr>
          <a:xfrm>
            <a:off x="2982520" y="4352343"/>
            <a:ext cx="4615500" cy="923299"/>
          </a:xfrm>
          <a:prstGeom prst="rect">
            <a:avLst/>
          </a:prstGeom>
          <a:solidFill>
            <a:schemeClr val="bg1"/>
          </a:solidFill>
          <a:ln>
            <a:noFill/>
          </a:ln>
        </p:spPr>
        <p:txBody>
          <a:bodyPr spcFirstLastPara="1" wrap="square" lIns="91425" tIns="91425" rIns="91425" bIns="91425" anchor="t" anchorCtr="0">
            <a:spAutoFit/>
          </a:bodyPr>
          <a:lstStyle/>
          <a:p>
            <a:pPr marL="171450" indent="-171450">
              <a:buFont typeface="Arial"/>
              <a:buChar char="•"/>
            </a:pPr>
            <a:r>
              <a:rPr lang="en-GB" sz="1600" dirty="0"/>
              <a:t>Based around the themes </a:t>
            </a:r>
            <a:endParaRPr lang="en-US" sz="1600">
              <a:cs typeface="Arial"/>
            </a:endParaRPr>
          </a:p>
          <a:p>
            <a:pPr marL="171450" indent="-171450">
              <a:buFont typeface="Arial"/>
              <a:buChar char="•"/>
            </a:pPr>
            <a:r>
              <a:rPr lang="en-GB" sz="1600" dirty="0"/>
              <a:t>The Working Groups formulate and deliver the Action Plan.</a:t>
            </a:r>
            <a:endParaRPr sz="1600" dirty="0">
              <a:cs typeface="Arial"/>
            </a:endParaRPr>
          </a:p>
        </p:txBody>
      </p:sp>
      <p:sp>
        <p:nvSpPr>
          <p:cNvPr id="185" name="Google Shape;185;p2"/>
          <p:cNvSpPr txBox="1"/>
          <p:nvPr/>
        </p:nvSpPr>
        <p:spPr>
          <a:xfrm>
            <a:off x="6301734" y="5583327"/>
            <a:ext cx="5253577" cy="1169521"/>
          </a:xfrm>
          <a:prstGeom prst="rect">
            <a:avLst/>
          </a:prstGeom>
          <a:solidFill>
            <a:schemeClr val="bg1"/>
          </a:solidFill>
          <a:ln>
            <a:noFill/>
          </a:ln>
        </p:spPr>
        <p:txBody>
          <a:bodyPr spcFirstLastPara="1" wrap="square" lIns="91425" tIns="91425" rIns="91425" bIns="91425" anchor="t" anchorCtr="0">
            <a:spAutoFit/>
          </a:bodyPr>
          <a:lstStyle/>
          <a:p>
            <a:pPr marL="171450" indent="-171450">
              <a:buFont typeface="Arial"/>
              <a:buChar char="•"/>
            </a:pPr>
            <a:r>
              <a:rPr lang="en-GB" sz="1600" dirty="0"/>
              <a:t>Take action for good food</a:t>
            </a:r>
            <a:endParaRPr lang="en-US" sz="1600" dirty="0"/>
          </a:p>
          <a:p>
            <a:pPr marL="171450" indent="-171450">
              <a:buFont typeface="Arial"/>
              <a:buChar char="•"/>
            </a:pPr>
            <a:r>
              <a:rPr lang="en-GB" sz="1600" dirty="0"/>
              <a:t>Inspire others to do the same </a:t>
            </a:r>
            <a:endParaRPr lang="en-US" sz="1600" dirty="0"/>
          </a:p>
          <a:p>
            <a:pPr marL="171450" indent="-171450">
              <a:buFont typeface="Arial"/>
              <a:buChar char="•"/>
            </a:pPr>
            <a:r>
              <a:rPr lang="en-GB" sz="1600" dirty="0"/>
              <a:t>May get involved temporarily for a specific project</a:t>
            </a:r>
            <a:endParaRPr lang="en-US" sz="1600" dirty="0"/>
          </a:p>
          <a:p>
            <a:pPr marL="171450" indent="-171450">
              <a:buFont typeface="Arial"/>
              <a:buChar char="•"/>
            </a:pPr>
            <a:r>
              <a:rPr lang="en-GB" sz="1600" dirty="0"/>
              <a:t>May contribute to a working group for a short period.</a:t>
            </a:r>
            <a:endParaRPr lang="en-US" sz="1600" dirty="0">
              <a:cs typeface="Arial"/>
            </a:endParaRPr>
          </a:p>
        </p:txBody>
      </p:sp>
      <p:sp>
        <p:nvSpPr>
          <p:cNvPr id="186" name="Google Shape;186;p2"/>
          <p:cNvSpPr txBox="1"/>
          <p:nvPr/>
        </p:nvSpPr>
        <p:spPr>
          <a:xfrm>
            <a:off x="6459495" y="2419791"/>
            <a:ext cx="3905400" cy="1415742"/>
          </a:xfrm>
          <a:prstGeom prst="rect">
            <a:avLst/>
          </a:prstGeom>
          <a:solidFill>
            <a:schemeClr val="bg1"/>
          </a:solidFill>
          <a:ln>
            <a:noFill/>
          </a:ln>
        </p:spPr>
        <p:txBody>
          <a:bodyPr spcFirstLastPara="1" wrap="square" lIns="91425" tIns="91425" rIns="91425" bIns="91425" anchor="t" anchorCtr="0">
            <a:spAutoFit/>
          </a:bodyPr>
          <a:lstStyle/>
          <a:p>
            <a:pPr marL="171450" indent="-171450">
              <a:buFont typeface="Arial"/>
              <a:buChar char="•"/>
            </a:pPr>
            <a:r>
              <a:rPr lang="en-GB" sz="1600" dirty="0"/>
              <a:t>Reports to the One City Boards </a:t>
            </a:r>
            <a:endParaRPr lang="en-US" sz="1600">
              <a:cs typeface="Arial"/>
            </a:endParaRPr>
          </a:p>
          <a:p>
            <a:pPr marL="171450" indent="-171450">
              <a:buFont typeface="Arial"/>
              <a:buChar char="•"/>
            </a:pPr>
            <a:r>
              <a:rPr lang="en-GB" sz="1600" dirty="0"/>
              <a:t>Comprised of leads from the working groups, Bristol Food Network and the council. </a:t>
            </a:r>
            <a:endParaRPr lang="en-GB" sz="1600" dirty="0">
              <a:cs typeface="Arial"/>
            </a:endParaRPr>
          </a:p>
          <a:p>
            <a:pPr marL="171450" indent="-171450">
              <a:buFont typeface="Arial"/>
              <a:buChar char="•"/>
            </a:pPr>
            <a:r>
              <a:rPr lang="en-GB" sz="1600" dirty="0"/>
              <a:t>They monitor the partnership work</a:t>
            </a:r>
            <a:endParaRPr sz="1600">
              <a:cs typeface="Arial"/>
            </a:endParaRPr>
          </a:p>
        </p:txBody>
      </p:sp>
      <p:sp>
        <p:nvSpPr>
          <p:cNvPr id="181" name="Google Shape;181;p2"/>
          <p:cNvSpPr txBox="1">
            <a:spLocks noGrp="1"/>
          </p:cNvSpPr>
          <p:nvPr>
            <p:ph type="body" idx="1"/>
          </p:nvPr>
        </p:nvSpPr>
        <p:spPr>
          <a:xfrm>
            <a:off x="101819" y="1542821"/>
            <a:ext cx="4344274" cy="572700"/>
          </a:xfrm>
          <a:prstGeom prst="rect">
            <a:avLst/>
          </a:prstGeom>
          <a:noFill/>
          <a:ln>
            <a:noFill/>
          </a:ln>
        </p:spPr>
        <p:txBody>
          <a:bodyPr spcFirstLastPara="1" wrap="square" lIns="91425" tIns="91425" rIns="91425" bIns="91425" anchor="t" anchorCtr="0">
            <a:noAutofit/>
          </a:bodyPr>
          <a:lstStyle/>
          <a:p>
            <a:pPr marL="0" indent="0" algn="ctr">
              <a:spcBef>
                <a:spcPts val="0"/>
              </a:spcBef>
              <a:spcAft>
                <a:spcPts val="1200"/>
              </a:spcAft>
              <a:buNone/>
            </a:pPr>
            <a:r>
              <a:rPr lang="en-GB" sz="2400">
                <a:highlight>
                  <a:srgbClr val="D9D2E9"/>
                </a:highlight>
              </a:rPr>
              <a:t>Bristol Good Food Consultees</a:t>
            </a:r>
            <a:endParaRPr sz="2400">
              <a:highlight>
                <a:srgbClr val="D9D2E9"/>
              </a:highlight>
            </a:endParaRPr>
          </a:p>
        </p:txBody>
      </p:sp>
      <p:cxnSp>
        <p:nvCxnSpPr>
          <p:cNvPr id="187" name="Google Shape;187;p2"/>
          <p:cNvCxnSpPr>
            <a:endCxn id="183" idx="2"/>
          </p:cNvCxnSpPr>
          <p:nvPr/>
        </p:nvCxnSpPr>
        <p:spPr>
          <a:xfrm flipH="1" flipV="1">
            <a:off x="1991537" y="4125474"/>
            <a:ext cx="2480177" cy="25848"/>
          </a:xfrm>
          <a:prstGeom prst="straightConnector1">
            <a:avLst/>
          </a:prstGeom>
          <a:noFill/>
          <a:ln w="28575" cap="flat" cmpd="sng">
            <a:solidFill>
              <a:schemeClr val="dk2"/>
            </a:solidFill>
            <a:prstDash val="solid"/>
            <a:round/>
            <a:headEnd type="triangle" w="med" len="med"/>
            <a:tailEnd type="none" w="sm" len="sm"/>
          </a:ln>
        </p:spPr>
      </p:cxnSp>
      <p:sp>
        <p:nvSpPr>
          <p:cNvPr id="188" name="Google Shape;188;p2"/>
          <p:cNvSpPr/>
          <p:nvPr/>
        </p:nvSpPr>
        <p:spPr>
          <a:xfrm rot="20219125">
            <a:off x="2628000" y="1721945"/>
            <a:ext cx="8585673" cy="3535097"/>
          </a:xfrm>
          <a:prstGeom prst="ellipse">
            <a:avLst/>
          </a:prstGeom>
          <a:noFill/>
          <a:ln w="28575" cap="flat" cmpd="sng">
            <a:solidFill>
              <a:srgbClr val="D04DD0"/>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425864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Logo&#10;&#10;Description automatically generated">
            <a:extLst>
              <a:ext uri="{FF2B5EF4-FFF2-40B4-BE49-F238E27FC236}">
                <a16:creationId xmlns:a16="http://schemas.microsoft.com/office/drawing/2014/main" id="{6244DA65-5609-6A47-B1E3-402C6678E09C}"/>
              </a:ext>
            </a:extLst>
          </p:cNvPr>
          <p:cNvPicPr>
            <a:picLocks noChangeAspect="1"/>
          </p:cNvPicPr>
          <p:nvPr/>
        </p:nvPicPr>
        <p:blipFill>
          <a:blip r:embed="rId3"/>
          <a:stretch>
            <a:fillRect/>
          </a:stretch>
        </p:blipFill>
        <p:spPr>
          <a:xfrm>
            <a:off x="10583141" y="6287098"/>
            <a:ext cx="660553" cy="660820"/>
          </a:xfrm>
          <a:prstGeom prst="rect">
            <a:avLst/>
          </a:prstGeom>
        </p:spPr>
      </p:pic>
      <p:pic>
        <p:nvPicPr>
          <p:cNvPr id="22" name="Picture 21">
            <a:extLst>
              <a:ext uri="{FF2B5EF4-FFF2-40B4-BE49-F238E27FC236}">
                <a16:creationId xmlns:a16="http://schemas.microsoft.com/office/drawing/2014/main" id="{5A7FCEE0-907C-A64D-8010-C7BF8307CADB}"/>
              </a:ext>
            </a:extLst>
          </p:cNvPr>
          <p:cNvPicPr>
            <a:picLocks noChangeAspect="1"/>
          </p:cNvPicPr>
          <p:nvPr/>
        </p:nvPicPr>
        <p:blipFill rotWithShape="1">
          <a:blip r:embed="rId4"/>
          <a:srcRect t="26446" b="26866"/>
          <a:stretch/>
        </p:blipFill>
        <p:spPr>
          <a:xfrm>
            <a:off x="11396739" y="6485737"/>
            <a:ext cx="587665" cy="274478"/>
          </a:xfrm>
          <a:prstGeom prst="rect">
            <a:avLst/>
          </a:prstGeom>
        </p:spPr>
      </p:pic>
      <p:pic>
        <p:nvPicPr>
          <p:cNvPr id="8" name="Picture 7">
            <a:extLst>
              <a:ext uri="{FF2B5EF4-FFF2-40B4-BE49-F238E27FC236}">
                <a16:creationId xmlns:a16="http://schemas.microsoft.com/office/drawing/2014/main" id="{A804BDF2-1DE5-4469-AC15-DD4E3BA45FD2}"/>
              </a:ext>
            </a:extLst>
          </p:cNvPr>
          <p:cNvPicPr>
            <a:picLocks noChangeAspect="1"/>
          </p:cNvPicPr>
          <p:nvPr/>
        </p:nvPicPr>
        <p:blipFill rotWithShape="1">
          <a:blip r:embed="rId5"/>
          <a:srcRect t="33784" b="33871"/>
          <a:stretch/>
        </p:blipFill>
        <p:spPr>
          <a:xfrm>
            <a:off x="228449" y="276667"/>
            <a:ext cx="2571832" cy="831845"/>
          </a:xfrm>
          <a:prstGeom prst="rect">
            <a:avLst/>
          </a:prstGeom>
        </p:spPr>
      </p:pic>
      <p:pic>
        <p:nvPicPr>
          <p:cNvPr id="3" name="Picture 2" descr="Shape">
            <a:extLst>
              <a:ext uri="{FF2B5EF4-FFF2-40B4-BE49-F238E27FC236}">
                <a16:creationId xmlns:a16="http://schemas.microsoft.com/office/drawing/2014/main" id="{15DA3C33-23D4-F2E6-1368-A597EAAC53D8}"/>
              </a:ext>
            </a:extLst>
          </p:cNvPr>
          <p:cNvPicPr>
            <a:picLocks noChangeAspect="1"/>
          </p:cNvPicPr>
          <p:nvPr/>
        </p:nvPicPr>
        <p:blipFill rotWithShape="1">
          <a:blip r:embed="rId6"/>
          <a:srcRect l="625" t="620" r="2968" b="6875"/>
          <a:stretch/>
        </p:blipFill>
        <p:spPr>
          <a:xfrm>
            <a:off x="0" y="1108512"/>
            <a:ext cx="10602541" cy="5749488"/>
          </a:xfrm>
          <a:prstGeom prst="rect">
            <a:avLst/>
          </a:prstGeom>
        </p:spPr>
      </p:pic>
      <p:sp>
        <p:nvSpPr>
          <p:cNvPr id="2" name="Title 1">
            <a:extLst>
              <a:ext uri="{FF2B5EF4-FFF2-40B4-BE49-F238E27FC236}">
                <a16:creationId xmlns:a16="http://schemas.microsoft.com/office/drawing/2014/main" id="{0A91F31C-A9C3-011C-C794-A9411EC24027}"/>
              </a:ext>
            </a:extLst>
          </p:cNvPr>
          <p:cNvSpPr txBox="1">
            <a:spLocks/>
          </p:cNvSpPr>
          <p:nvPr/>
        </p:nvSpPr>
        <p:spPr>
          <a:xfrm>
            <a:off x="1524000" y="1819921"/>
            <a:ext cx="9144000" cy="10520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t>Thank you!</a:t>
            </a:r>
          </a:p>
        </p:txBody>
      </p:sp>
      <p:sp>
        <p:nvSpPr>
          <p:cNvPr id="9" name="Subtitle 2">
            <a:extLst>
              <a:ext uri="{FF2B5EF4-FFF2-40B4-BE49-F238E27FC236}">
                <a16:creationId xmlns:a16="http://schemas.microsoft.com/office/drawing/2014/main" id="{CD7E8FD0-D669-6E28-1247-988DF6505222}"/>
              </a:ext>
            </a:extLst>
          </p:cNvPr>
          <p:cNvSpPr>
            <a:spLocks noGrp="1"/>
          </p:cNvSpPr>
          <p:nvPr>
            <p:ph type="subTitle" idx="1"/>
          </p:nvPr>
        </p:nvSpPr>
        <p:spPr>
          <a:xfrm>
            <a:off x="1524000" y="3834015"/>
            <a:ext cx="9144000" cy="687329"/>
          </a:xfrm>
        </p:spPr>
        <p:txBody>
          <a:bodyPr>
            <a:normAutofit/>
          </a:bodyPr>
          <a:lstStyle/>
          <a:p>
            <a:r>
              <a:rPr lang="en-GB" sz="3600" dirty="0"/>
              <a:t>Questions?</a:t>
            </a:r>
          </a:p>
        </p:txBody>
      </p:sp>
    </p:spTree>
    <p:extLst>
      <p:ext uri="{BB962C8B-B14F-4D97-AF65-F5344CB8AC3E}">
        <p14:creationId xmlns:p14="http://schemas.microsoft.com/office/powerpoint/2010/main" val="1872150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11ad7773827_0_205"/>
          <p:cNvSpPr txBox="1">
            <a:spLocks noGrp="1"/>
          </p:cNvSpPr>
          <p:nvPr>
            <p:ph type="title"/>
          </p:nvPr>
        </p:nvSpPr>
        <p:spPr>
          <a:xfrm>
            <a:off x="1835700" y="593367"/>
            <a:ext cx="4870800" cy="763500"/>
          </a:xfrm>
          <a:prstGeom prst="rect">
            <a:avLst/>
          </a:prstGeom>
          <a:noFill/>
          <a:ln>
            <a:noFill/>
          </a:ln>
        </p:spPr>
        <p:txBody>
          <a:bodyPr spcFirstLastPara="1" wrap="square" lIns="91425" tIns="91425" rIns="91425" bIns="91425" anchor="t" anchorCtr="0">
            <a:normAutofit fontScale="90000"/>
          </a:bodyPr>
          <a:lstStyle/>
          <a:p>
            <a:pPr algn="ctr"/>
            <a:r>
              <a:rPr lang="en-GB" dirty="0"/>
              <a:t>Working Groups and Themes</a:t>
            </a:r>
            <a:endParaRPr lang="en-US" dirty="0"/>
          </a:p>
        </p:txBody>
      </p:sp>
      <p:graphicFrame>
        <p:nvGraphicFramePr>
          <p:cNvPr id="213" name="Google Shape;213;g11ad7773827_0_205"/>
          <p:cNvGraphicFramePr/>
          <p:nvPr/>
        </p:nvGraphicFramePr>
        <p:xfrm>
          <a:off x="1717183" y="1684986"/>
          <a:ext cx="8846268" cy="4516275"/>
        </p:xfrm>
        <a:graphic>
          <a:graphicData uri="http://schemas.openxmlformats.org/drawingml/2006/table">
            <a:tbl>
              <a:tblPr>
                <a:noFill/>
              </a:tblPr>
              <a:tblGrid>
                <a:gridCol w="2003869">
                  <a:extLst>
                    <a:ext uri="{9D8B030D-6E8A-4147-A177-3AD203B41FA5}">
                      <a16:colId xmlns:a16="http://schemas.microsoft.com/office/drawing/2014/main" val="20000"/>
                    </a:ext>
                  </a:extLst>
                </a:gridCol>
                <a:gridCol w="1155304">
                  <a:extLst>
                    <a:ext uri="{9D8B030D-6E8A-4147-A177-3AD203B41FA5}">
                      <a16:colId xmlns:a16="http://schemas.microsoft.com/office/drawing/2014/main" val="20001"/>
                    </a:ext>
                  </a:extLst>
                </a:gridCol>
                <a:gridCol w="1981680">
                  <a:extLst>
                    <a:ext uri="{9D8B030D-6E8A-4147-A177-3AD203B41FA5}">
                      <a16:colId xmlns:a16="http://schemas.microsoft.com/office/drawing/2014/main" val="20002"/>
                    </a:ext>
                  </a:extLst>
                </a:gridCol>
                <a:gridCol w="3705415">
                  <a:extLst>
                    <a:ext uri="{9D8B030D-6E8A-4147-A177-3AD203B41FA5}">
                      <a16:colId xmlns:a16="http://schemas.microsoft.com/office/drawing/2014/main" val="20003"/>
                    </a:ext>
                  </a:extLst>
                </a:gridCol>
              </a:tblGrid>
              <a:tr h="709300">
                <a:tc>
                  <a:txBody>
                    <a:bodyPr/>
                    <a:lstStyle/>
                    <a:p>
                      <a:pPr marL="0" lvl="0" indent="0" algn="ctr" rtl="0">
                        <a:lnSpc>
                          <a:spcPct val="115000"/>
                        </a:lnSpc>
                        <a:spcBef>
                          <a:spcPts val="0"/>
                        </a:spcBef>
                        <a:spcAft>
                          <a:spcPts val="1200"/>
                        </a:spcAft>
                        <a:buNone/>
                      </a:pPr>
                      <a:r>
                        <a:rPr lang="en-GB" sz="1800" dirty="0">
                          <a:solidFill>
                            <a:schemeClr val="dk1"/>
                          </a:solidFill>
                        </a:rPr>
                        <a:t>Local Food Economy</a:t>
                      </a:r>
                      <a:endParaRPr sz="1800" dirty="0">
                        <a:solidFill>
                          <a:schemeClr val="dk1"/>
                        </a:solidFill>
                      </a:endParaRPr>
                    </a:p>
                  </a:txBody>
                  <a:tcPr marL="91425" marR="91425" marT="91425" marB="91425">
                    <a:lnB w="9525" cap="flat" cmpd="sng">
                      <a:solidFill>
                        <a:srgbClr val="9E9E9E"/>
                      </a:solidFill>
                      <a:prstDash val="solid"/>
                      <a:round/>
                      <a:headEnd type="none" w="sm" len="sm"/>
                      <a:tailEnd type="none" w="sm" len="sm"/>
                    </a:lnB>
                  </a:tcPr>
                </a:tc>
                <a:tc gridSpan="2">
                  <a:txBody>
                    <a:bodyPr/>
                    <a:lstStyle/>
                    <a:p>
                      <a:pPr marL="0" lvl="0" indent="0" algn="ctr" rtl="0">
                        <a:lnSpc>
                          <a:spcPct val="115000"/>
                        </a:lnSpc>
                        <a:spcBef>
                          <a:spcPts val="0"/>
                        </a:spcBef>
                        <a:spcAft>
                          <a:spcPts val="1200"/>
                        </a:spcAft>
                        <a:buNone/>
                      </a:pPr>
                      <a:r>
                        <a:rPr lang="en-GB" sz="1800" dirty="0">
                          <a:solidFill>
                            <a:schemeClr val="dk1"/>
                          </a:solidFill>
                          <a:highlight>
                            <a:srgbClr val="F4CCCC"/>
                          </a:highlight>
                        </a:rPr>
                        <a:t>Procurement</a:t>
                      </a:r>
                      <a:endParaRPr dirty="0">
                        <a:solidFill>
                          <a:schemeClr val="dk1"/>
                        </a:solidFill>
                      </a:endParaRPr>
                    </a:p>
                  </a:txBody>
                  <a:tcPr marL="91425" marR="91425" marT="91425" marB="91425">
                    <a:lnB w="9525" cap="flat" cmpd="sng">
                      <a:solidFill>
                        <a:srgbClr val="9E9E9E"/>
                      </a:solidFill>
                      <a:prstDash val="solid"/>
                      <a:round/>
                      <a:headEnd type="none" w="sm" len="sm"/>
                      <a:tailEnd type="none" w="sm" len="sm"/>
                    </a:lnB>
                  </a:tcPr>
                </a:tc>
                <a:tc hMerge="1">
                  <a:txBody>
                    <a:bodyPr/>
                    <a:lstStyle/>
                    <a:p>
                      <a:endParaRPr lang="en-US"/>
                    </a:p>
                  </a:txBody>
                  <a:tcPr/>
                </a:tc>
                <a:tc>
                  <a:txBody>
                    <a:bodyPr/>
                    <a:lstStyle/>
                    <a:p>
                      <a:pPr marL="0" lvl="0" indent="0" algn="ctr" rtl="0">
                        <a:lnSpc>
                          <a:spcPct val="115000"/>
                        </a:lnSpc>
                        <a:spcBef>
                          <a:spcPts val="0"/>
                        </a:spcBef>
                        <a:spcAft>
                          <a:spcPts val="1200"/>
                        </a:spcAft>
                        <a:buClr>
                          <a:schemeClr val="dk1"/>
                        </a:buClr>
                        <a:buSzPts val="1800"/>
                        <a:buFont typeface="Arial"/>
                        <a:buNone/>
                      </a:pPr>
                      <a:r>
                        <a:rPr lang="en-GB" sz="1800" dirty="0">
                          <a:solidFill>
                            <a:schemeClr val="dk1"/>
                          </a:solidFill>
                          <a:highlight>
                            <a:srgbClr val="F4CCCC"/>
                          </a:highlight>
                        </a:rPr>
                        <a:t>Food Infrastructure</a:t>
                      </a:r>
                      <a:endParaRPr sz="1800" dirty="0">
                        <a:solidFill>
                          <a:schemeClr val="dk1"/>
                        </a:solidFill>
                        <a:highlight>
                          <a:srgbClr val="F4CCCC"/>
                        </a:highlight>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691575">
                <a:tc>
                  <a:txBody>
                    <a:bodyPr/>
                    <a:lstStyle/>
                    <a:p>
                      <a:pPr marL="0" lvl="0" indent="0" algn="ctr" rtl="0">
                        <a:lnSpc>
                          <a:spcPct val="115000"/>
                        </a:lnSpc>
                        <a:spcBef>
                          <a:spcPts val="0"/>
                        </a:spcBef>
                        <a:spcAft>
                          <a:spcPts val="1200"/>
                        </a:spcAft>
                        <a:buNone/>
                      </a:pPr>
                      <a:r>
                        <a:rPr lang="en-GB" sz="1800" dirty="0">
                          <a:solidFill>
                            <a:schemeClr val="dk1"/>
                          </a:solidFill>
                        </a:rPr>
                        <a:t>Good Food Governance</a:t>
                      </a:r>
                      <a:endParaRPr sz="1800" dirty="0">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gridSpan="2">
                  <a:txBody>
                    <a:bodyPr/>
                    <a:lstStyle/>
                    <a:p>
                      <a:pPr marL="0" lvl="0" indent="0" algn="ctr" rtl="0">
                        <a:lnSpc>
                          <a:spcPct val="115000"/>
                        </a:lnSpc>
                        <a:spcBef>
                          <a:spcPts val="0"/>
                        </a:spcBef>
                        <a:spcAft>
                          <a:spcPts val="1200"/>
                        </a:spcAft>
                        <a:buNone/>
                      </a:pPr>
                      <a:r>
                        <a:rPr lang="en-GB" sz="1800" dirty="0">
                          <a:solidFill>
                            <a:schemeClr val="dk1"/>
                          </a:solidFill>
                          <a:highlight>
                            <a:srgbClr val="C9DAF8"/>
                          </a:highlight>
                        </a:rPr>
                        <a:t>Disaster Risk Reduction</a:t>
                      </a:r>
                      <a:endParaRPr sz="1800" dirty="0">
                        <a:solidFill>
                          <a:schemeClr val="dk1"/>
                        </a:solidFill>
                        <a:highlight>
                          <a:srgbClr val="FFF2CC"/>
                        </a:highligh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tc>
                  <a:txBody>
                    <a:bodyPr/>
                    <a:lstStyle/>
                    <a:p>
                      <a:pPr marL="0" lvl="0" indent="0" algn="ctr" rtl="0">
                        <a:lnSpc>
                          <a:spcPct val="115000"/>
                        </a:lnSpc>
                        <a:spcBef>
                          <a:spcPts val="0"/>
                        </a:spcBef>
                        <a:spcAft>
                          <a:spcPts val="1200"/>
                        </a:spcAft>
                        <a:buNone/>
                      </a:pPr>
                      <a:r>
                        <a:rPr lang="en-GB" sz="1800" dirty="0">
                          <a:solidFill>
                            <a:schemeClr val="dk1"/>
                          </a:solidFill>
                          <a:highlight>
                            <a:srgbClr val="C9DAF8"/>
                          </a:highlight>
                        </a:rPr>
                        <a:t>Food System Data</a:t>
                      </a:r>
                      <a:endParaRPr dirty="0">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709299">
                <a:tc>
                  <a:txBody>
                    <a:bodyPr/>
                    <a:lstStyle/>
                    <a:p>
                      <a:pPr marL="0" lvl="0" indent="0" algn="ctr" rtl="0">
                        <a:lnSpc>
                          <a:spcPct val="115000"/>
                        </a:lnSpc>
                        <a:spcBef>
                          <a:spcPts val="0"/>
                        </a:spcBef>
                        <a:spcAft>
                          <a:spcPts val="1200"/>
                        </a:spcAft>
                        <a:buNone/>
                      </a:pPr>
                      <a:r>
                        <a:rPr lang="en-GB" sz="1800" dirty="0">
                          <a:solidFill>
                            <a:schemeClr val="dk1"/>
                          </a:solidFill>
                        </a:rPr>
                        <a:t>Eating Better</a:t>
                      </a:r>
                      <a:endParaRPr sz="1800" dirty="0">
                        <a:solidFill>
                          <a:schemeClr val="dk1"/>
                        </a:solidFill>
                      </a:endParaRPr>
                    </a:p>
                  </a:txBody>
                  <a:tcPr marL="91425" marR="91425" marT="91425" marB="91425">
                    <a:lnT w="9525" cap="flat" cmpd="sng">
                      <a:solidFill>
                        <a:srgbClr val="9E9E9E"/>
                      </a:solidFill>
                      <a:prstDash val="solid"/>
                      <a:round/>
                      <a:headEnd type="none" w="sm" len="sm"/>
                      <a:tailEnd type="none" w="sm" len="sm"/>
                    </a:lnT>
                  </a:tcPr>
                </a:tc>
                <a:tc gridSpan="3">
                  <a:txBody>
                    <a:bodyPr/>
                    <a:lstStyle/>
                    <a:p>
                      <a:pPr marL="0" lvl="0" indent="0" algn="ctr" rtl="0">
                        <a:lnSpc>
                          <a:spcPct val="115000"/>
                        </a:lnSpc>
                        <a:spcBef>
                          <a:spcPts val="0"/>
                        </a:spcBef>
                        <a:spcAft>
                          <a:spcPts val="1200"/>
                        </a:spcAft>
                        <a:buNone/>
                      </a:pPr>
                      <a:r>
                        <a:rPr lang="en-GB" sz="1800" dirty="0">
                          <a:solidFill>
                            <a:schemeClr val="dk1"/>
                          </a:solidFill>
                          <a:highlight>
                            <a:srgbClr val="FFF2CC"/>
                          </a:highlight>
                        </a:rPr>
                        <a:t>Food Education &amp; Climate Friendly Diets</a:t>
                      </a:r>
                      <a:endParaRPr dirty="0">
                        <a:solidFill>
                          <a:schemeClr val="dk1"/>
                        </a:solidFill>
                      </a:endParaRPr>
                    </a:p>
                  </a:txBody>
                  <a:tcPr marL="91425" marR="91425" marT="91425" marB="91425">
                    <a:lnT w="9525" cap="flat" cmpd="sng">
                      <a:solidFill>
                        <a:srgbClr val="9E9E9E"/>
                      </a:solidFill>
                      <a:prstDash val="solid"/>
                      <a:round/>
                      <a:headEnd type="none" w="sm" len="sm"/>
                      <a:tailEnd type="none" w="sm" len="sm"/>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709300">
                <a:tc>
                  <a:txBody>
                    <a:bodyPr/>
                    <a:lstStyle/>
                    <a:p>
                      <a:pPr marL="0" lvl="0" indent="0" algn="ctr" rtl="0">
                        <a:lnSpc>
                          <a:spcPct val="115000"/>
                        </a:lnSpc>
                        <a:spcBef>
                          <a:spcPts val="0"/>
                        </a:spcBef>
                        <a:spcAft>
                          <a:spcPts val="1200"/>
                        </a:spcAft>
                        <a:buNone/>
                      </a:pPr>
                      <a:r>
                        <a:rPr lang="en-GB" sz="1800" dirty="0">
                          <a:solidFill>
                            <a:schemeClr val="dk1"/>
                          </a:solidFill>
                        </a:rPr>
                        <a:t>Food Fairness</a:t>
                      </a:r>
                      <a:endParaRPr sz="1800" dirty="0">
                        <a:solidFill>
                          <a:schemeClr val="dk1"/>
                        </a:solidFill>
                      </a:endParaRPr>
                    </a:p>
                  </a:txBody>
                  <a:tcPr marL="91425" marR="91425" marT="91425" marB="91425"/>
                </a:tc>
                <a:tc gridSpan="3">
                  <a:txBody>
                    <a:bodyPr/>
                    <a:lstStyle/>
                    <a:p>
                      <a:pPr marL="0" lvl="0" indent="0" algn="ctr" rtl="0">
                        <a:lnSpc>
                          <a:spcPct val="115000"/>
                        </a:lnSpc>
                        <a:spcBef>
                          <a:spcPts val="0"/>
                        </a:spcBef>
                        <a:spcAft>
                          <a:spcPts val="1200"/>
                        </a:spcAft>
                        <a:buNone/>
                      </a:pPr>
                      <a:r>
                        <a:rPr lang="en-GB" sz="1800" dirty="0">
                          <a:solidFill>
                            <a:schemeClr val="dk1"/>
                          </a:solidFill>
                          <a:highlight>
                            <a:srgbClr val="D9EAD3"/>
                          </a:highlight>
                        </a:rPr>
                        <a:t>Food Equality</a:t>
                      </a:r>
                      <a:br>
                        <a:rPr lang="en-GB" sz="1800" dirty="0">
                          <a:solidFill>
                            <a:srgbClr val="000000"/>
                          </a:solidFill>
                          <a:highlight>
                            <a:srgbClr val="D9EAD3"/>
                          </a:highlight>
                        </a:rPr>
                      </a:br>
                      <a:r>
                        <a:rPr lang="en-GB" sz="1800" dirty="0">
                          <a:solidFill>
                            <a:schemeClr val="dk1"/>
                          </a:solidFill>
                          <a:highlight>
                            <a:srgbClr val="D9EAD3"/>
                          </a:highlight>
                        </a:rPr>
                        <a:t>Lead by Feeding Bristol</a:t>
                      </a:r>
                      <a:endParaRPr dirty="0">
                        <a:solidFill>
                          <a:schemeClr val="dk1"/>
                        </a:solidFill>
                      </a:endParaRPr>
                    </a:p>
                  </a:txBody>
                  <a:tcPr marL="91425" marR="91425" marT="91425" marB="914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709300">
                <a:tc>
                  <a:txBody>
                    <a:bodyPr/>
                    <a:lstStyle/>
                    <a:p>
                      <a:pPr marL="0" lvl="0" indent="0" algn="ctr" rtl="0">
                        <a:lnSpc>
                          <a:spcPct val="115000"/>
                        </a:lnSpc>
                        <a:spcBef>
                          <a:spcPts val="0"/>
                        </a:spcBef>
                        <a:spcAft>
                          <a:spcPts val="1200"/>
                        </a:spcAft>
                        <a:buNone/>
                      </a:pPr>
                      <a:r>
                        <a:rPr lang="en-GB" sz="1800" dirty="0">
                          <a:solidFill>
                            <a:schemeClr val="dk1"/>
                          </a:solidFill>
                        </a:rPr>
                        <a:t>Food Waste</a:t>
                      </a:r>
                      <a:endParaRPr sz="1800" dirty="0">
                        <a:solidFill>
                          <a:schemeClr val="dk1"/>
                        </a:solidFill>
                      </a:endParaRPr>
                    </a:p>
                  </a:txBody>
                  <a:tcPr marL="91425" marR="91425" marT="91425" marB="91425"/>
                </a:tc>
                <a:tc gridSpan="3">
                  <a:txBody>
                    <a:bodyPr/>
                    <a:lstStyle/>
                    <a:p>
                      <a:pPr marL="0" lvl="0" indent="0" algn="ctr" rtl="0">
                        <a:lnSpc>
                          <a:spcPct val="115000"/>
                        </a:lnSpc>
                        <a:spcBef>
                          <a:spcPts val="0"/>
                        </a:spcBef>
                        <a:spcAft>
                          <a:spcPts val="1200"/>
                        </a:spcAft>
                        <a:buNone/>
                      </a:pPr>
                      <a:r>
                        <a:rPr lang="en-GB" sz="1800" dirty="0">
                          <a:solidFill>
                            <a:schemeClr val="dk1"/>
                          </a:solidFill>
                          <a:highlight>
                            <a:srgbClr val="F9CB9C"/>
                          </a:highlight>
                        </a:rPr>
                        <a:t>Food Waste</a:t>
                      </a:r>
                      <a:br>
                        <a:rPr lang="en-GB" sz="1800" dirty="0">
                          <a:solidFill>
                            <a:srgbClr val="000000"/>
                          </a:solidFill>
                          <a:highlight>
                            <a:srgbClr val="F9CB9C"/>
                          </a:highlight>
                        </a:rPr>
                      </a:br>
                      <a:r>
                        <a:rPr lang="en-GB" sz="1800" dirty="0">
                          <a:solidFill>
                            <a:schemeClr val="dk1"/>
                          </a:solidFill>
                          <a:highlight>
                            <a:srgbClr val="F9CB9C"/>
                          </a:highlight>
                        </a:rPr>
                        <a:t>Lead by Resource Futures</a:t>
                      </a:r>
                      <a:endParaRPr dirty="0">
                        <a:solidFill>
                          <a:schemeClr val="dk1"/>
                        </a:solidFill>
                      </a:endParaRPr>
                    </a:p>
                  </a:txBody>
                  <a:tcPr marL="91425" marR="91425" marT="91425" marB="914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626000">
                <a:tc>
                  <a:txBody>
                    <a:bodyPr/>
                    <a:lstStyle/>
                    <a:p>
                      <a:pPr marL="0" lvl="0" indent="0" algn="ctr" rtl="0">
                        <a:lnSpc>
                          <a:spcPct val="115000"/>
                        </a:lnSpc>
                        <a:spcBef>
                          <a:spcPts val="0"/>
                        </a:spcBef>
                        <a:spcAft>
                          <a:spcPts val="1200"/>
                        </a:spcAft>
                        <a:buNone/>
                      </a:pPr>
                      <a:r>
                        <a:rPr lang="en-GB" sz="1800" dirty="0">
                          <a:solidFill>
                            <a:schemeClr val="dk1"/>
                          </a:solidFill>
                        </a:rPr>
                        <a:t>Urban Growing</a:t>
                      </a:r>
                      <a:endParaRPr sz="1800" dirty="0">
                        <a:solidFill>
                          <a:schemeClr val="dk1"/>
                        </a:solidFill>
                      </a:endParaRPr>
                    </a:p>
                  </a:txBody>
                  <a:tcPr marL="91425" marR="91425" marT="91425" marB="91425"/>
                </a:tc>
                <a:tc gridSpan="3">
                  <a:txBody>
                    <a:bodyPr/>
                    <a:lstStyle/>
                    <a:p>
                      <a:pPr marL="0" lvl="0" indent="0" algn="ctr" rtl="0">
                        <a:lnSpc>
                          <a:spcPct val="115000"/>
                        </a:lnSpc>
                        <a:spcBef>
                          <a:spcPts val="0"/>
                        </a:spcBef>
                        <a:spcAft>
                          <a:spcPts val="1200"/>
                        </a:spcAft>
                        <a:buNone/>
                      </a:pPr>
                      <a:r>
                        <a:rPr lang="en-GB" sz="1800" dirty="0">
                          <a:solidFill>
                            <a:schemeClr val="dk1"/>
                          </a:solidFill>
                          <a:highlight>
                            <a:srgbClr val="F895F8"/>
                          </a:highlight>
                        </a:rPr>
                        <a:t>Urban Growing</a:t>
                      </a:r>
                      <a:endParaRPr dirty="0">
                        <a:solidFill>
                          <a:schemeClr val="dk1"/>
                        </a:solidFill>
                        <a:highlight>
                          <a:srgbClr val="F895F8"/>
                        </a:highlight>
                      </a:endParaRPr>
                    </a:p>
                  </a:txBody>
                  <a:tcPr marL="91425" marR="91425" marT="91425" marB="914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56869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2212975" y="2492897"/>
            <a:ext cx="8420100" cy="1125537"/>
          </a:xfrm>
        </p:spPr>
        <p:txBody>
          <a:bodyPr anchor="t">
            <a:normAutofit fontScale="90000"/>
          </a:bodyPr>
          <a:lstStyle/>
          <a:p>
            <a:pPr>
              <a:defRPr/>
            </a:pPr>
            <a:br>
              <a:rPr lang="en-GB" dirty="0">
                <a:cs typeface="+mj-cs"/>
              </a:rPr>
            </a:br>
            <a:r>
              <a:rPr lang="en-GB" dirty="0">
                <a:cs typeface="+mj-cs"/>
              </a:rPr>
              <a:t>English Local Government</a:t>
            </a:r>
          </a:p>
        </p:txBody>
      </p:sp>
      <p:sp>
        <p:nvSpPr>
          <p:cNvPr id="15363" name="Rectangle 3"/>
          <p:cNvSpPr>
            <a:spLocks noGrp="1" noChangeArrowheads="1"/>
          </p:cNvSpPr>
          <p:nvPr>
            <p:ph type="subTitle" idx="1"/>
          </p:nvPr>
        </p:nvSpPr>
        <p:spPr/>
        <p:txBody>
          <a:bodyPr/>
          <a:lstStyle/>
          <a:p>
            <a:pPr>
              <a:defRPr/>
            </a:pPr>
            <a:endParaRPr lang="en-GB" sz="2800" dirty="0"/>
          </a:p>
          <a:p>
            <a:pPr>
              <a:defRPr/>
            </a:pPr>
            <a:endParaRPr lang="en-GB" dirty="0"/>
          </a:p>
          <a:p>
            <a:pPr>
              <a:defRPr/>
            </a:pPr>
            <a:endParaRPr lang="en-GB" sz="2800" dirty="0"/>
          </a:p>
        </p:txBody>
      </p:sp>
      <p:sp>
        <p:nvSpPr>
          <p:cNvPr id="15364" name="Text Box 4"/>
          <p:cNvSpPr txBox="1">
            <a:spLocks noChangeArrowheads="1"/>
          </p:cNvSpPr>
          <p:nvPr/>
        </p:nvSpPr>
        <p:spPr bwMode="auto">
          <a:xfrm>
            <a:off x="2212976" y="6237313"/>
            <a:ext cx="208756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GB" sz="1400" dirty="0">
                <a:solidFill>
                  <a:schemeClr val="bg1"/>
                </a:solidFill>
              </a:rPr>
              <a:t>January 2023</a:t>
            </a:r>
          </a:p>
        </p:txBody>
      </p:sp>
      <p:sp>
        <p:nvSpPr>
          <p:cNvPr id="15365" name="Text Box 5"/>
          <p:cNvSpPr txBox="1">
            <a:spLocks noChangeArrowheads="1"/>
          </p:cNvSpPr>
          <p:nvPr/>
        </p:nvSpPr>
        <p:spPr bwMode="auto">
          <a:xfrm>
            <a:off x="8543926" y="6308726"/>
            <a:ext cx="208756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lgn="r">
              <a:spcBef>
                <a:spcPct val="50000"/>
              </a:spcBef>
              <a:defRPr/>
            </a:pPr>
            <a:r>
              <a:rPr lang="en-GB" sz="1400" dirty="0" err="1">
                <a:solidFill>
                  <a:schemeClr val="bg1"/>
                </a:solidFill>
              </a:rPr>
              <a:t>www.local.gov.uk</a:t>
            </a:r>
            <a:endParaRPr lang="en-GB" sz="1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Duties and structures</a:t>
            </a:r>
          </a:p>
        </p:txBody>
      </p:sp>
      <p:sp>
        <p:nvSpPr>
          <p:cNvPr id="3" name="Content Placeholder 2"/>
          <p:cNvSpPr>
            <a:spLocks noGrp="1"/>
          </p:cNvSpPr>
          <p:nvPr>
            <p:ph idx="1"/>
          </p:nvPr>
        </p:nvSpPr>
        <p:spPr>
          <a:xfrm>
            <a:off x="1727200" y="1916832"/>
            <a:ext cx="8915400" cy="4281488"/>
          </a:xfrm>
        </p:spPr>
        <p:txBody>
          <a:bodyPr>
            <a:normAutofit lnSpcReduction="10000"/>
          </a:bodyPr>
          <a:lstStyle/>
          <a:p>
            <a:r>
              <a:rPr lang="en-GB" sz="1800" dirty="0"/>
              <a:t>Councils provides more than </a:t>
            </a:r>
            <a:r>
              <a:rPr lang="en-GB" sz="1800" dirty="0">
                <a:hlinkClick r:id="rId2"/>
              </a:rPr>
              <a:t>800 public services </a:t>
            </a:r>
            <a:r>
              <a:rPr lang="en-GB" sz="1800" dirty="0"/>
              <a:t>– with 1,200 legal duties</a:t>
            </a:r>
          </a:p>
          <a:p>
            <a:pPr lvl="1"/>
            <a:r>
              <a:rPr lang="en-GB" sz="1400" dirty="0"/>
              <a:t>Children, vulnerable adults, cultural services, highways, transport, housing and the environment</a:t>
            </a:r>
          </a:p>
          <a:p>
            <a:r>
              <a:rPr lang="en-GB" sz="1800" dirty="0"/>
              <a:t>Outside cities, these functions are split:</a:t>
            </a:r>
          </a:p>
          <a:p>
            <a:pPr lvl="1"/>
            <a:r>
              <a:rPr lang="en-GB" sz="1400" dirty="0"/>
              <a:t>District/borough councils (housing, planning, licensing)</a:t>
            </a:r>
          </a:p>
          <a:p>
            <a:pPr lvl="1"/>
            <a:r>
              <a:rPr lang="en-GB" sz="1400" dirty="0"/>
              <a:t>County councils (adult social care, waste disposal, transport)</a:t>
            </a:r>
          </a:p>
          <a:p>
            <a:r>
              <a:rPr lang="en-GB" sz="1800" dirty="0"/>
              <a:t>In metropolitan areas these functions are delivered by a single authority (unitary)</a:t>
            </a:r>
          </a:p>
          <a:p>
            <a:r>
              <a:rPr lang="en-GB" sz="1800" dirty="0"/>
              <a:t>In City Regions, such as London and Greater Manchester these local delivery functions are supported by sub-national strategic authorities</a:t>
            </a:r>
          </a:p>
          <a:p>
            <a:pPr lvl="1"/>
            <a:r>
              <a:rPr lang="en-GB" sz="1400" dirty="0"/>
              <a:t>Greater Manchester Combined Authority</a:t>
            </a:r>
          </a:p>
          <a:p>
            <a:pPr lvl="1"/>
            <a:r>
              <a:rPr lang="en-GB" sz="1400" dirty="0"/>
              <a:t>Greater London Authority</a:t>
            </a:r>
          </a:p>
          <a:p>
            <a:r>
              <a:rPr lang="en-GB" sz="1800" dirty="0"/>
              <a:t>At the very small scale there are 9,000 parish councils</a:t>
            </a:r>
          </a:p>
          <a:p>
            <a:r>
              <a:rPr lang="en-GB" sz="1800" dirty="0"/>
              <a:t>English local government</a:t>
            </a:r>
            <a:endParaRPr lang="en-GB" sz="2000" dirty="0"/>
          </a:p>
          <a:p>
            <a:pPr lvl="1"/>
            <a:r>
              <a:rPr lang="en-GB" sz="1400" dirty="0"/>
              <a:t>20,000 councillors</a:t>
            </a:r>
          </a:p>
          <a:p>
            <a:pPr lvl="1"/>
            <a:r>
              <a:rPr lang="en-GB" sz="1400" dirty="0"/>
              <a:t>Over 2 million employees</a:t>
            </a:r>
          </a:p>
          <a:p>
            <a:pPr lvl="1"/>
            <a:r>
              <a:rPr lang="en-GB" sz="1400" dirty="0"/>
              <a:t>~£50 billion annual expenditure</a:t>
            </a:r>
          </a:p>
        </p:txBody>
      </p:sp>
    </p:spTree>
    <p:extLst>
      <p:ext uri="{BB962C8B-B14F-4D97-AF65-F5344CB8AC3E}">
        <p14:creationId xmlns:p14="http://schemas.microsoft.com/office/powerpoint/2010/main" val="587355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980729"/>
            <a:ext cx="8915400" cy="576263"/>
          </a:xfrm>
        </p:spPr>
        <p:txBody>
          <a:bodyPr>
            <a:normAutofit fontScale="90000"/>
          </a:bodyPr>
          <a:lstStyle/>
          <a:p>
            <a:r>
              <a:rPr lang="en-GB" dirty="0"/>
              <a:t>Local government in England</a:t>
            </a:r>
          </a:p>
        </p:txBody>
      </p:sp>
      <p:pic>
        <p:nvPicPr>
          <p:cNvPr id="10" name="Content Placeholder 9" descr="Map&#10;&#10;Description automatically generated">
            <a:extLst>
              <a:ext uri="{FF2B5EF4-FFF2-40B4-BE49-F238E27FC236}">
                <a16:creationId xmlns:a16="http://schemas.microsoft.com/office/drawing/2014/main" id="{9163C612-F7E4-3251-32E2-0722D5ED6D05}"/>
              </a:ext>
            </a:extLst>
          </p:cNvPr>
          <p:cNvPicPr>
            <a:picLocks noGrp="1" noChangeAspect="1"/>
          </p:cNvPicPr>
          <p:nvPr>
            <p:ph sz="half" idx="2"/>
          </p:nvPr>
        </p:nvPicPr>
        <p:blipFill>
          <a:blip r:embed="rId3"/>
          <a:stretch>
            <a:fillRect/>
          </a:stretch>
        </p:blipFill>
        <p:spPr>
          <a:xfrm>
            <a:off x="6528049" y="1711350"/>
            <a:ext cx="3600197" cy="4525963"/>
          </a:xfrm>
        </p:spPr>
      </p:pic>
      <p:sp>
        <p:nvSpPr>
          <p:cNvPr id="11" name="Content Placeholder 10">
            <a:extLst>
              <a:ext uri="{FF2B5EF4-FFF2-40B4-BE49-F238E27FC236}">
                <a16:creationId xmlns:a16="http://schemas.microsoft.com/office/drawing/2014/main" id="{552C757C-3938-2ED8-D099-1F6B501112A8}"/>
              </a:ext>
            </a:extLst>
          </p:cNvPr>
          <p:cNvSpPr>
            <a:spLocks noGrp="1"/>
          </p:cNvSpPr>
          <p:nvPr>
            <p:ph sz="half" idx="1"/>
          </p:nvPr>
        </p:nvSpPr>
        <p:spPr/>
        <p:txBody>
          <a:bodyPr>
            <a:normAutofit lnSpcReduction="10000"/>
          </a:bodyPr>
          <a:lstStyle/>
          <a:p>
            <a:pPr marL="0" indent="0">
              <a:buNone/>
            </a:pPr>
            <a:r>
              <a:rPr lang="en-GB" sz="2400" b="1" dirty="0"/>
              <a:t>Two tier</a:t>
            </a:r>
          </a:p>
          <a:p>
            <a:r>
              <a:rPr lang="en-GB" sz="2400" dirty="0"/>
              <a:t>County councils		24</a:t>
            </a:r>
          </a:p>
          <a:p>
            <a:r>
              <a:rPr lang="en-GB" sz="2400" dirty="0"/>
              <a:t>District councils		181</a:t>
            </a:r>
          </a:p>
          <a:p>
            <a:pPr marL="0" indent="0">
              <a:buNone/>
            </a:pPr>
            <a:r>
              <a:rPr lang="en-GB" sz="2400" b="1" dirty="0"/>
              <a:t>Single tier</a:t>
            </a:r>
          </a:p>
          <a:p>
            <a:r>
              <a:rPr lang="en-GB" sz="2400" dirty="0"/>
              <a:t>Unitary authorities	58</a:t>
            </a:r>
          </a:p>
          <a:p>
            <a:r>
              <a:rPr lang="en-GB" sz="2400" dirty="0"/>
              <a:t>Metropolitan districts	36</a:t>
            </a:r>
          </a:p>
          <a:p>
            <a:r>
              <a:rPr lang="en-GB" sz="2400" dirty="0"/>
              <a:t>London boroughs		32</a:t>
            </a:r>
          </a:p>
          <a:p>
            <a:r>
              <a:rPr lang="en-GB" sz="2400" dirty="0"/>
              <a:t>City of London		1</a:t>
            </a:r>
          </a:p>
          <a:p>
            <a:r>
              <a:rPr lang="en-GB" sz="2400" dirty="0"/>
              <a:t>Isles of Scilly		1</a:t>
            </a:r>
          </a:p>
          <a:p>
            <a:pPr marL="0" indent="0">
              <a:buNone/>
            </a:pPr>
            <a:r>
              <a:rPr lang="en-GB" sz="2400" b="1" dirty="0"/>
              <a:t>Total</a:t>
            </a:r>
            <a:r>
              <a:rPr lang="en-GB" sz="2400" dirty="0"/>
              <a:t>				</a:t>
            </a:r>
            <a:r>
              <a:rPr lang="en-GB" sz="2400" b="1" dirty="0"/>
              <a:t>333</a:t>
            </a:r>
          </a:p>
          <a:p>
            <a:endParaRPr lang="en-GB" dirty="0"/>
          </a:p>
        </p:txBody>
      </p:sp>
    </p:spTree>
    <p:extLst>
      <p:ext uri="{BB962C8B-B14F-4D97-AF65-F5344CB8AC3E}">
        <p14:creationId xmlns:p14="http://schemas.microsoft.com/office/powerpoint/2010/main" val="1626417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7EED0-85DB-47F5-B038-976CED44D6E0}"/>
              </a:ext>
            </a:extLst>
          </p:cNvPr>
          <p:cNvSpPr>
            <a:spLocks noGrp="1"/>
          </p:cNvSpPr>
          <p:nvPr>
            <p:ph type="title"/>
          </p:nvPr>
        </p:nvSpPr>
        <p:spPr>
          <a:xfrm>
            <a:off x="1727202" y="1124745"/>
            <a:ext cx="8915400" cy="576263"/>
          </a:xfrm>
        </p:spPr>
        <p:txBody>
          <a:bodyPr>
            <a:normAutofit fontScale="90000"/>
          </a:bodyPr>
          <a:lstStyle/>
          <a:p>
            <a:r>
              <a:rPr lang="en-GB" dirty="0"/>
              <a:t>Local government funding</a:t>
            </a:r>
          </a:p>
        </p:txBody>
      </p:sp>
      <p:sp>
        <p:nvSpPr>
          <p:cNvPr id="3" name="Content Placeholder 2">
            <a:extLst>
              <a:ext uri="{FF2B5EF4-FFF2-40B4-BE49-F238E27FC236}">
                <a16:creationId xmlns:a16="http://schemas.microsoft.com/office/drawing/2014/main" id="{4B98BD07-3881-48AE-A426-7F17B51A63DF}"/>
              </a:ext>
            </a:extLst>
          </p:cNvPr>
          <p:cNvSpPr>
            <a:spLocks noGrp="1"/>
          </p:cNvSpPr>
          <p:nvPr>
            <p:ph sz="half" idx="1"/>
          </p:nvPr>
        </p:nvSpPr>
        <p:spPr>
          <a:xfrm>
            <a:off x="1727202" y="1988841"/>
            <a:ext cx="8915400" cy="4525963"/>
          </a:xfrm>
        </p:spPr>
        <p:txBody>
          <a:bodyPr/>
          <a:lstStyle/>
          <a:p>
            <a:r>
              <a:rPr lang="en-GB" sz="2000" dirty="0">
                <a:latin typeface="Arial" panose="020B0604020202020204" pitchFamily="34" charset="0"/>
              </a:rPr>
              <a:t>Local authorities receive funding from a range of sources, including Government grants, council tax and fees and charges. </a:t>
            </a:r>
          </a:p>
          <a:p>
            <a:r>
              <a:rPr lang="en-GB" sz="2000" dirty="0">
                <a:latin typeface="Arial" panose="020B0604020202020204" pitchFamily="34" charset="0"/>
              </a:rPr>
              <a:t>Council tax and business rates make up local authorities’ largest source of income. </a:t>
            </a:r>
          </a:p>
          <a:p>
            <a:r>
              <a:rPr lang="en-GB" sz="2000" dirty="0"/>
              <a:t>Local government budgets have been under pressure since the financial crisis of 2008.</a:t>
            </a:r>
          </a:p>
          <a:p>
            <a:r>
              <a:rPr lang="en-GB" sz="2000" dirty="0"/>
              <a:t>Councils are facing additional cost pressures of £2.4 billion in 2022/23 since they started to set their budgets in autumn last year. </a:t>
            </a:r>
          </a:p>
          <a:p>
            <a:r>
              <a:rPr lang="en-GB" sz="2000" dirty="0"/>
              <a:t>In 2023/24 there is a funding gap of £3.4 billion which rises to a gap of £4.5 billion in 2024/25 just to maintain services at pre-COVID levels.</a:t>
            </a:r>
          </a:p>
          <a:p>
            <a:r>
              <a:rPr lang="en-GB" sz="2000" dirty="0"/>
              <a:t>Funding through Government grants is fragmented, and councils often have to compete against one another.</a:t>
            </a:r>
          </a:p>
          <a:p>
            <a:endParaRPr lang="en-GB" dirty="0"/>
          </a:p>
        </p:txBody>
      </p:sp>
    </p:spTree>
    <p:extLst>
      <p:ext uri="{BB962C8B-B14F-4D97-AF65-F5344CB8AC3E}">
        <p14:creationId xmlns:p14="http://schemas.microsoft.com/office/powerpoint/2010/main" val="3149734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43269CB-3E8D-D036-CC91-7CB48B6C8917}"/>
              </a:ext>
            </a:extLst>
          </p:cNvPr>
          <p:cNvPicPr>
            <a:picLocks noChangeAspect="1"/>
          </p:cNvPicPr>
          <p:nvPr/>
        </p:nvPicPr>
        <p:blipFill rotWithShape="1">
          <a:blip r:embed="rId2"/>
          <a:srcRect l="570" t="2072"/>
          <a:stretch/>
        </p:blipFill>
        <p:spPr>
          <a:xfrm>
            <a:off x="1631505" y="1412776"/>
            <a:ext cx="9105491" cy="4896544"/>
          </a:xfrm>
          <a:prstGeom prst="rect">
            <a:avLst/>
          </a:prstGeom>
        </p:spPr>
      </p:pic>
    </p:spTree>
    <p:extLst>
      <p:ext uri="{BB962C8B-B14F-4D97-AF65-F5344CB8AC3E}">
        <p14:creationId xmlns:p14="http://schemas.microsoft.com/office/powerpoint/2010/main" val="1657785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F28D5-2D82-4315-932E-CDD2846CFEA8}"/>
              </a:ext>
            </a:extLst>
          </p:cNvPr>
          <p:cNvSpPr>
            <a:spLocks noGrp="1"/>
          </p:cNvSpPr>
          <p:nvPr>
            <p:ph type="title"/>
          </p:nvPr>
        </p:nvSpPr>
        <p:spPr>
          <a:xfrm>
            <a:off x="1727200" y="1124745"/>
            <a:ext cx="8915400" cy="576263"/>
          </a:xfrm>
        </p:spPr>
        <p:txBody>
          <a:bodyPr>
            <a:normAutofit fontScale="90000"/>
          </a:bodyPr>
          <a:lstStyle/>
          <a:p>
            <a:r>
              <a:rPr lang="en-GB" dirty="0"/>
              <a:t>How is £1 of </a:t>
            </a:r>
            <a:r>
              <a:rPr lang="en-GB"/>
              <a:t>council funding </a:t>
            </a:r>
            <a:r>
              <a:rPr lang="en-GB" dirty="0"/>
              <a:t>spent?</a:t>
            </a:r>
          </a:p>
        </p:txBody>
      </p:sp>
      <p:pic>
        <p:nvPicPr>
          <p:cNvPr id="3074" name="Picture 2" descr="Council budgeted spending by service as a share of total net revenue service spending, expressed as pence in the pound  2012-13. Children's Social Care: 17p, Adult Social Care: 39p, Environmental and regulatory services: 13p, Central services: 8p, Housing services: 6p, Cultural and related services: 7p, Planning and development services: 3p, Highways and transport services: 7p">
            <a:extLst>
              <a:ext uri="{FF2B5EF4-FFF2-40B4-BE49-F238E27FC236}">
                <a16:creationId xmlns:a16="http://schemas.microsoft.com/office/drawing/2014/main" id="{005A0320-D631-44AB-9692-79355D29452A}"/>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727200" y="1672431"/>
            <a:ext cx="4381500" cy="4381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ouncil budgeted spending by service as a share of total net revenue service spending, expressed as pence in the pound  2022-23. Children's Social Care: 24p, Adult Social Care: 43p, Environmental and regulatory services: 11p, Central services: 6p, Housing services: 4p, Cultural and related services: 5p, Planning and development services: 2p, Highways and transport services: 5p">
            <a:extLst>
              <a:ext uri="{FF2B5EF4-FFF2-40B4-BE49-F238E27FC236}">
                <a16:creationId xmlns:a16="http://schemas.microsoft.com/office/drawing/2014/main" id="{B0C974AD-094C-48C1-AB72-586E4847C62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261100" y="1672431"/>
            <a:ext cx="4381500" cy="438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9212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1745</Words>
  <Application>Microsoft Office PowerPoint</Application>
  <PresentationFormat>Widescreen</PresentationFormat>
  <Paragraphs>185</Paragraphs>
  <Slides>20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vt:lpstr>
      <vt:lpstr>Office Theme</vt:lpstr>
      <vt:lpstr>PowerPoint Presentation</vt:lpstr>
      <vt:lpstr>The Good Food 2030 Structure</vt:lpstr>
      <vt:lpstr>Working Groups and Themes</vt:lpstr>
      <vt:lpstr> English Local Government</vt:lpstr>
      <vt:lpstr>Duties and structures</vt:lpstr>
      <vt:lpstr>Local government in England</vt:lpstr>
      <vt:lpstr>Local government funding</vt:lpstr>
      <vt:lpstr>PowerPoint Presentation</vt:lpstr>
      <vt:lpstr>How is £1 of council funding spent?</vt:lpstr>
      <vt:lpstr>Council decision making</vt:lpstr>
      <vt:lpstr>The LGA</vt:lpstr>
      <vt:lpstr>Governance of the UK</vt:lpstr>
      <vt:lpstr>English devolution: powers</vt:lpstr>
      <vt:lpstr>Where next?</vt:lpstr>
      <vt:lpstr>Find out more</vt:lpstr>
      <vt:lpstr>PowerPoint Presentation</vt:lpstr>
      <vt:lpstr>Structure</vt:lpstr>
      <vt:lpstr>PowerPoint Presentation</vt:lpstr>
      <vt:lpstr>Medway Can</vt:lpstr>
      <vt:lpstr>PowerPoint Presentation</vt:lpstr>
    </vt:vector>
  </TitlesOfParts>
  <Company>Soil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Mara Galeano Carraro</dc:creator>
  <cp:lastModifiedBy>Mara Galeano Carraro</cp:lastModifiedBy>
  <cp:revision>1</cp:revision>
  <dcterms:created xsi:type="dcterms:W3CDTF">2023-01-16T14:54:52Z</dcterms:created>
  <dcterms:modified xsi:type="dcterms:W3CDTF">2023-01-16T14:56:48Z</dcterms:modified>
</cp:coreProperties>
</file>