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256" r:id="rId3"/>
    <p:sldId id="257" r:id="rId4"/>
    <p:sldId id="265" r:id="rId5"/>
    <p:sldId id="258" r:id="rId6"/>
    <p:sldId id="259" r:id="rId7"/>
    <p:sldId id="263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08" autoAdjust="0"/>
  </p:normalViewPr>
  <p:slideViewPr>
    <p:cSldViewPr>
      <p:cViewPr varScale="1">
        <p:scale>
          <a:sx n="72" d="100"/>
          <a:sy n="72" d="100"/>
        </p:scale>
        <p:origin x="-8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974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B7FB6-67B5-4E6C-A810-A4EC8B8B1BAD}" type="datetimeFigureOut">
              <a:rPr lang="en-US" smtClean="0"/>
              <a:pPr/>
              <a:t>19/03/2015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334DA-C3A7-43BC-94E0-5513DB6CE6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75C939-8856-4133-A483-BC0306A2F010}" type="datetimeFigureOut">
              <a:rPr lang="en-US" smtClean="0"/>
              <a:pPr/>
              <a:t>19/03/2015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0F6C5A-7546-4FD5-A15F-9EE6FD1CD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6E767-CF3A-4C7A-917C-1E0DB81141F3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F6C5A-7546-4FD5-A15F-9EE6FD1CD34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F6C5A-7546-4FD5-A15F-9EE6FD1CD34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F6C5A-7546-4FD5-A15F-9EE6FD1CD34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F6C5A-7546-4FD5-A15F-9EE6FD1CD34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F6C5A-7546-4FD5-A15F-9EE6FD1CD34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F6C5A-7546-4FD5-A15F-9EE6FD1CD34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D518-D3A8-4ECA-A8F4-53FA70B83858}" type="datetimeFigureOut">
              <a:rPr lang="en-US" smtClean="0"/>
              <a:pPr/>
              <a:t>19/03/2015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88BC-9BDB-47DD-AC7B-CA77B20B2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D518-D3A8-4ECA-A8F4-53FA70B83858}" type="datetimeFigureOut">
              <a:rPr lang="en-US" smtClean="0"/>
              <a:pPr/>
              <a:t>19/03/2015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88BC-9BDB-47DD-AC7B-CA77B20B2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D518-D3A8-4ECA-A8F4-53FA70B83858}" type="datetimeFigureOut">
              <a:rPr lang="en-US" smtClean="0"/>
              <a:pPr/>
              <a:t>19/03/2015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88BC-9BDB-47DD-AC7B-CA77B20B2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D518-D3A8-4ECA-A8F4-53FA70B83858}" type="datetimeFigureOut">
              <a:rPr lang="en-US" smtClean="0"/>
              <a:pPr/>
              <a:t>19/03/2015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88BC-9BDB-47DD-AC7B-CA77B20B2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D518-D3A8-4ECA-A8F4-53FA70B83858}" type="datetimeFigureOut">
              <a:rPr lang="en-US" smtClean="0"/>
              <a:pPr/>
              <a:t>19/03/2015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88BC-9BDB-47DD-AC7B-CA77B20B2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D518-D3A8-4ECA-A8F4-53FA70B83858}" type="datetimeFigureOut">
              <a:rPr lang="en-US" smtClean="0"/>
              <a:pPr/>
              <a:t>19/03/2015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88BC-9BDB-47DD-AC7B-CA77B20B2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D518-D3A8-4ECA-A8F4-53FA70B83858}" type="datetimeFigureOut">
              <a:rPr lang="en-US" smtClean="0"/>
              <a:pPr/>
              <a:t>19/03/2015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88BC-9BDB-47DD-AC7B-CA77B20B2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D518-D3A8-4ECA-A8F4-53FA70B83858}" type="datetimeFigureOut">
              <a:rPr lang="en-US" smtClean="0"/>
              <a:pPr/>
              <a:t>19/03/2015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88BC-9BDB-47DD-AC7B-CA77B20B2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D518-D3A8-4ECA-A8F4-53FA70B83858}" type="datetimeFigureOut">
              <a:rPr lang="en-US" smtClean="0"/>
              <a:pPr/>
              <a:t>19/03/2015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88BC-9BDB-47DD-AC7B-CA77B20B2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D518-D3A8-4ECA-A8F4-53FA70B83858}" type="datetimeFigureOut">
              <a:rPr lang="en-US" smtClean="0"/>
              <a:pPr/>
              <a:t>19/03/2015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88BC-9BDB-47DD-AC7B-CA77B20B2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7D518-D3A8-4ECA-A8F4-53FA70B83858}" type="datetimeFigureOut">
              <a:rPr lang="en-US" smtClean="0"/>
              <a:pPr/>
              <a:t>19/03/2015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688BC-9BDB-47DD-AC7B-CA77B20B2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7D518-D3A8-4ECA-A8F4-53FA70B83858}" type="datetimeFigureOut">
              <a:rPr lang="en-US" smtClean="0"/>
              <a:pPr/>
              <a:t>19/03/2015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688BC-9BDB-47DD-AC7B-CA77B20B2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340768"/>
            <a:ext cx="8352928" cy="1470025"/>
          </a:xfrm>
        </p:spPr>
        <p:txBody>
          <a:bodyPr>
            <a:normAutofit/>
          </a:bodyPr>
          <a:lstStyle/>
          <a:p>
            <a:r>
              <a:rPr lang="en-GB" sz="4900" dirty="0" smtClean="0"/>
              <a:t>Gardens for Life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>Tower Hamlets Community Gardens</a:t>
            </a:r>
            <a:endParaRPr lang="en-GB" sz="3600" dirty="0"/>
          </a:p>
        </p:txBody>
      </p:sp>
      <p:pic>
        <p:nvPicPr>
          <p:cNvPr id="4" name="Picture 3" descr="log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1512168" cy="1463219"/>
          </a:xfrm>
          <a:prstGeom prst="rect">
            <a:avLst/>
          </a:prstGeom>
        </p:spPr>
      </p:pic>
      <p:pic>
        <p:nvPicPr>
          <p:cNvPr id="5" name="Picture 4" descr="Poplar Harca Gardens Photo 10"/>
          <p:cNvPicPr>
            <a:picLocks noChangeAspect="1"/>
          </p:cNvPicPr>
          <p:nvPr/>
        </p:nvPicPr>
        <p:blipFill>
          <a:blip r:embed="rId4" cstate="print"/>
          <a:srcRect l="4562"/>
          <a:stretch>
            <a:fillRect/>
          </a:stretch>
        </p:blipFill>
        <p:spPr>
          <a:xfrm>
            <a:off x="0" y="3501008"/>
            <a:ext cx="3203848" cy="3356992"/>
          </a:xfrm>
          <a:prstGeom prst="rect">
            <a:avLst/>
          </a:prstGeom>
        </p:spPr>
      </p:pic>
      <p:pic>
        <p:nvPicPr>
          <p:cNvPr id="20482" name="Picture 2" descr="http://farm9.staticflickr.com/8108/8577139705_d39dc3f7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501007"/>
            <a:ext cx="2222330" cy="3356993"/>
          </a:xfrm>
          <a:prstGeom prst="rect">
            <a:avLst/>
          </a:prstGeom>
          <a:noFill/>
        </p:spPr>
      </p:pic>
      <p:pic>
        <p:nvPicPr>
          <p:cNvPr id="6" name="Picture 5" descr="cimg37051.jpg"/>
          <p:cNvPicPr>
            <a:picLocks noChangeAspect="1"/>
          </p:cNvPicPr>
          <p:nvPr/>
        </p:nvPicPr>
        <p:blipFill>
          <a:blip r:embed="rId6" cstate="print"/>
          <a:srcRect l="6576" r="7935"/>
          <a:stretch>
            <a:fillRect/>
          </a:stretch>
        </p:blipFill>
        <p:spPr>
          <a:xfrm>
            <a:off x="5235427" y="3501008"/>
            <a:ext cx="3908573" cy="33569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Gardens for Life: Tower Hamlets Community Gardens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400" dirty="0" smtClean="0"/>
              <a:t>Between April 2014 and June 2015:</a:t>
            </a:r>
          </a:p>
          <a:p>
            <a:r>
              <a:rPr lang="en-GB" sz="2400" dirty="0" smtClean="0"/>
              <a:t>Set up 15 new community gardens</a:t>
            </a:r>
          </a:p>
          <a:p>
            <a:r>
              <a:rPr lang="en-GB" sz="2400" dirty="0" smtClean="0"/>
              <a:t>150 residents actively engaged in food growing</a:t>
            </a:r>
          </a:p>
          <a:p>
            <a:r>
              <a:rPr lang="en-GB" sz="2400" dirty="0" smtClean="0"/>
              <a:t>2000 residents engaged in the project across a mixture of ages, genders, ethnicities </a:t>
            </a:r>
          </a:p>
          <a:p>
            <a:r>
              <a:rPr lang="en-GB" sz="2400" dirty="0" smtClean="0"/>
              <a:t>40 training sessions delivered/facilitated </a:t>
            </a:r>
          </a:p>
          <a:p>
            <a:endParaRPr lang="en-GB" sz="2400" dirty="0" smtClean="0"/>
          </a:p>
        </p:txBody>
      </p:sp>
      <p:pic>
        <p:nvPicPr>
          <p:cNvPr id="8" name="Picture 7" descr="log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"/>
            <a:ext cx="1219200" cy="1142999"/>
          </a:xfrm>
          <a:prstGeom prst="rect">
            <a:avLst/>
          </a:prstGeom>
        </p:spPr>
      </p:pic>
      <p:pic>
        <p:nvPicPr>
          <p:cNvPr id="9" name="Content Placeholder 8" descr="beetroot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r="4173"/>
          <a:stretch>
            <a:fillRect/>
          </a:stretch>
        </p:blipFill>
        <p:spPr>
          <a:xfrm>
            <a:off x="5181600" y="1752600"/>
            <a:ext cx="3124200" cy="2117933"/>
          </a:xfrm>
          <a:prstGeom prst="rect">
            <a:avLst/>
          </a:prstGeom>
        </p:spPr>
      </p:pic>
      <p:pic>
        <p:nvPicPr>
          <p:cNvPr id="10" name="Picture 9" descr="GROW YOUR OWN FOOD BANNER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4114800"/>
            <a:ext cx="3118338" cy="2294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December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15 years in Tower Hamlets supporting food growing</a:t>
            </a:r>
          </a:p>
          <a:p>
            <a:r>
              <a:rPr lang="en-GB" sz="2400" dirty="0" smtClean="0"/>
              <a:t>Coordinating the Tower Hamlets Food Growing </a:t>
            </a:r>
            <a:r>
              <a:rPr lang="en-GB" sz="2400" dirty="0" smtClean="0"/>
              <a:t>Network (THFGN)</a:t>
            </a:r>
            <a:endParaRPr lang="en-GB" sz="2400" dirty="0" smtClean="0"/>
          </a:p>
          <a:p>
            <a:r>
              <a:rPr lang="en-GB" sz="2400" dirty="0" smtClean="0"/>
              <a:t>Made aware of tender by Public Health</a:t>
            </a:r>
          </a:p>
          <a:p>
            <a:r>
              <a:rPr lang="en-GB" sz="2400" dirty="0" smtClean="0"/>
              <a:t>Tenders Portal- not all boroughs the same</a:t>
            </a:r>
          </a:p>
          <a:p>
            <a:r>
              <a:rPr lang="en-GB" sz="2400" dirty="0" smtClean="0"/>
              <a:t>2 weeks to submit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US" sz="2400" dirty="0"/>
          </a:p>
        </p:txBody>
      </p:sp>
      <p:pic>
        <p:nvPicPr>
          <p:cNvPr id="5" name="Picture 4" descr="log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"/>
            <a:ext cx="1219200" cy="1142999"/>
          </a:xfrm>
          <a:prstGeom prst="rect">
            <a:avLst/>
          </a:prstGeom>
        </p:spPr>
      </p:pic>
      <p:pic>
        <p:nvPicPr>
          <p:cNvPr id="6" name="Picture 6" descr="http://farm9.staticflickr.com/8527/8578239990_e9fa2975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6539"/>
          <a:stretch>
            <a:fillRect/>
          </a:stretch>
        </p:blipFill>
        <p:spPr bwMode="auto">
          <a:xfrm>
            <a:off x="4724400" y="1378085"/>
            <a:ext cx="3505200" cy="2237361"/>
          </a:xfrm>
          <a:prstGeom prst="rect">
            <a:avLst/>
          </a:prstGeom>
          <a:noFill/>
        </p:spPr>
      </p:pic>
      <p:pic>
        <p:nvPicPr>
          <p:cNvPr id="7" name="Picture 7" descr="H:\New Archive\Food\East India House\Various 002.jpg"/>
          <p:cNvPicPr>
            <a:picLocks noChangeAspect="1" noChangeArrowheads="1"/>
          </p:cNvPicPr>
          <p:nvPr/>
        </p:nvPicPr>
        <p:blipFill>
          <a:blip r:embed="rId5" cstate="print"/>
          <a:srcRect l="22368"/>
          <a:stretch>
            <a:fillRect/>
          </a:stretch>
        </p:blipFill>
        <p:spPr bwMode="auto">
          <a:xfrm>
            <a:off x="4726917" y="3770195"/>
            <a:ext cx="2131083" cy="1716205"/>
          </a:xfrm>
          <a:prstGeom prst="rect">
            <a:avLst/>
          </a:prstGeom>
          <a:noFill/>
        </p:spPr>
      </p:pic>
      <p:pic>
        <p:nvPicPr>
          <p:cNvPr id="1026" name="Picture 2" descr="E:\New Archive Food 12 Nov 14\Food\THGFL\Cubitt Town Library\Cubitt Town Spice it Up 2nd Sept 2014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3759200"/>
            <a:ext cx="1295400" cy="172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Putting together a </a:t>
            </a:r>
            <a:br>
              <a:rPr lang="en-GB" dirty="0" smtClean="0"/>
            </a:br>
            <a:r>
              <a:rPr lang="en-GB" dirty="0" smtClean="0"/>
              <a:t>successful tender bid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Partnership building- collaboration and competition</a:t>
            </a:r>
          </a:p>
          <a:p>
            <a:r>
              <a:rPr lang="en-GB" dirty="0" smtClean="0"/>
              <a:t>Building on strengths</a:t>
            </a:r>
          </a:p>
          <a:p>
            <a:pPr>
              <a:buNone/>
            </a:pPr>
            <a:r>
              <a:rPr lang="en-GB" dirty="0" smtClean="0"/>
              <a:t>	- Locally based- reputation and track record</a:t>
            </a:r>
          </a:p>
          <a:p>
            <a:pPr>
              <a:buNone/>
            </a:pPr>
            <a:r>
              <a:rPr lang="en-GB" dirty="0" smtClean="0"/>
              <a:t>	- THFGN- sustainability </a:t>
            </a:r>
          </a:p>
          <a:p>
            <a:endParaRPr lang="en-GB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log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"/>
            <a:ext cx="1219200" cy="1142999"/>
          </a:xfrm>
          <a:prstGeom prst="rect">
            <a:avLst/>
          </a:prstGeom>
        </p:spPr>
      </p:pic>
      <p:pic>
        <p:nvPicPr>
          <p:cNvPr id="6" name="Content Placeholder 5" descr="DSC_0114-copy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105400" y="1676400"/>
            <a:ext cx="3581400" cy="1828800"/>
          </a:xfrm>
          <a:prstGeom prst="rect">
            <a:avLst/>
          </a:prstGeom>
        </p:spPr>
      </p:pic>
      <p:pic>
        <p:nvPicPr>
          <p:cNvPr id="2053" name="Picture 5" descr="E:\New Archive Food 12 Nov 14\Food\THGFL\Norton House, Bigland Road\Bigland volunteering day aug 2014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886200"/>
            <a:ext cx="1257300" cy="1676400"/>
          </a:xfrm>
          <a:prstGeom prst="rect">
            <a:avLst/>
          </a:prstGeom>
          <a:noFill/>
        </p:spPr>
      </p:pic>
      <p:pic>
        <p:nvPicPr>
          <p:cNvPr id="2054" name="Picture 6" descr="E:\New Archive Food 12 Nov 14\Food\THGFL\Oban House\Oban House 9th Aug 2014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886200"/>
            <a:ext cx="2209800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GB" dirty="0" smtClean="0"/>
              <a:t>Submitting the application</a:t>
            </a:r>
          </a:p>
          <a:p>
            <a:pPr>
              <a:buNone/>
            </a:pPr>
            <a:r>
              <a:rPr lang="en-GB" dirty="0" smtClean="0"/>
              <a:t>	- Invited to attend a Briefing Session</a:t>
            </a:r>
          </a:p>
          <a:p>
            <a:pPr>
              <a:buNone/>
            </a:pPr>
            <a:r>
              <a:rPr lang="en-GB" dirty="0" smtClean="0"/>
              <a:t> </a:t>
            </a:r>
            <a:r>
              <a:rPr lang="en-GB" dirty="0" smtClean="0"/>
              <a:t>   - Lengthy</a:t>
            </a:r>
            <a:r>
              <a:rPr lang="en-GB" dirty="0" smtClean="0"/>
              <a:t> </a:t>
            </a:r>
            <a:r>
              <a:rPr lang="en-GB" dirty="0" smtClean="0"/>
              <a:t>and</a:t>
            </a:r>
            <a:r>
              <a:rPr lang="en-GB" dirty="0" smtClean="0"/>
              <a:t> bureaucratic</a:t>
            </a:r>
            <a:endParaRPr lang="en-GB" dirty="0" smtClean="0"/>
          </a:p>
          <a:p>
            <a:r>
              <a:rPr lang="en-GB" dirty="0" smtClean="0"/>
              <a:t>Passing first stage</a:t>
            </a:r>
          </a:p>
          <a:p>
            <a:pPr>
              <a:buNone/>
            </a:pPr>
            <a:r>
              <a:rPr lang="en-GB" dirty="0" smtClean="0"/>
              <a:t> </a:t>
            </a:r>
            <a:r>
              <a:rPr lang="en-GB" dirty="0" smtClean="0"/>
              <a:t> - Invited to interview/present</a:t>
            </a:r>
          </a:p>
          <a:p>
            <a:r>
              <a:rPr lang="en-GB" dirty="0" smtClean="0"/>
              <a:t>Lack of clarity</a:t>
            </a:r>
            <a:endParaRPr lang="en-GB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log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"/>
            <a:ext cx="1219200" cy="1142999"/>
          </a:xfrm>
          <a:prstGeom prst="rect">
            <a:avLst/>
          </a:prstGeom>
        </p:spPr>
      </p:pic>
      <p:pic>
        <p:nvPicPr>
          <p:cNvPr id="9" name="Picture 8" descr="Spice it Up Level 2 Cranbrook 2014 (7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2057400"/>
            <a:ext cx="4061768" cy="3032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Partnership building</a:t>
            </a:r>
          </a:p>
          <a:p>
            <a:r>
              <a:rPr lang="en-GB" dirty="0" smtClean="0"/>
              <a:t>Time frame to submit</a:t>
            </a:r>
          </a:p>
          <a:p>
            <a:r>
              <a:rPr lang="en-GB" dirty="0" smtClean="0"/>
              <a:t>Policies and procedures</a:t>
            </a:r>
          </a:p>
          <a:p>
            <a:r>
              <a:rPr lang="en-GB" dirty="0" smtClean="0"/>
              <a:t>VAT</a:t>
            </a:r>
          </a:p>
          <a:p>
            <a:r>
              <a:rPr lang="en-GB" dirty="0" smtClean="0"/>
              <a:t>Pre-defined project</a:t>
            </a:r>
          </a:p>
          <a:p>
            <a:r>
              <a:rPr lang="en-GB" dirty="0" smtClean="0"/>
              <a:t>Monitoring and evaluation</a:t>
            </a:r>
          </a:p>
          <a:p>
            <a:r>
              <a:rPr lang="en-GB" dirty="0" smtClean="0"/>
              <a:t>Council bureaucracy</a:t>
            </a:r>
          </a:p>
          <a:p>
            <a:r>
              <a:rPr lang="en-GB" dirty="0" smtClean="0"/>
              <a:t>Growing season</a:t>
            </a:r>
          </a:p>
          <a:p>
            <a:endParaRPr lang="en-US" dirty="0"/>
          </a:p>
        </p:txBody>
      </p:sp>
      <p:pic>
        <p:nvPicPr>
          <p:cNvPr id="5" name="Picture 4" descr="log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"/>
            <a:ext cx="1219200" cy="1142999"/>
          </a:xfrm>
          <a:prstGeom prst="rect">
            <a:avLst/>
          </a:prstGeom>
        </p:spPr>
      </p:pic>
      <p:pic>
        <p:nvPicPr>
          <p:cNvPr id="3075" name="Picture 3" descr="E:\New Archive Food 12 Nov 14\Food\THGFL\RSL seminar photo display\printed\8586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343400"/>
            <a:ext cx="3352800" cy="2302352"/>
          </a:xfrm>
          <a:prstGeom prst="rect">
            <a:avLst/>
          </a:prstGeom>
          <a:noFill/>
        </p:spPr>
      </p:pic>
      <p:pic>
        <p:nvPicPr>
          <p:cNvPr id="8" name="Content Placeholder 7" descr="24b9c8ca9e1011e3b0aa12c0b6832959_8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562600" y="1219200"/>
            <a:ext cx="2895600" cy="28956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Strategies for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4800600"/>
            <a:ext cx="76200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Steering Group</a:t>
            </a:r>
          </a:p>
          <a:p>
            <a:r>
              <a:rPr lang="en-US" dirty="0" smtClean="0"/>
              <a:t>M&amp;E- wide range of methods</a:t>
            </a:r>
          </a:p>
          <a:p>
            <a:r>
              <a:rPr lang="en-US" dirty="0" smtClean="0"/>
              <a:t>Planning ahead for sustainability</a:t>
            </a:r>
          </a:p>
          <a:p>
            <a:endParaRPr lang="en-US" dirty="0" smtClean="0"/>
          </a:p>
        </p:txBody>
      </p:sp>
      <p:pic>
        <p:nvPicPr>
          <p:cNvPr id="5" name="Picture 4" descr="log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"/>
            <a:ext cx="1219200" cy="1142999"/>
          </a:xfrm>
          <a:prstGeom prst="rect">
            <a:avLst/>
          </a:prstGeom>
        </p:spPr>
      </p:pic>
      <p:pic>
        <p:nvPicPr>
          <p:cNvPr id="8" name="Picture 7" descr="Stepney Trust June 2014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447800"/>
            <a:ext cx="5788550" cy="32631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145</Words>
  <Application>Microsoft Office PowerPoint</Application>
  <PresentationFormat>On-screen Show (4:3)</PresentationFormat>
  <Paragraphs>47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Gardens for Life Tower Hamlets Community Gardens</vt:lpstr>
      <vt:lpstr>Gardens for Life: Tower Hamlets Community Gardens</vt:lpstr>
      <vt:lpstr>December 2013</vt:lpstr>
      <vt:lpstr>Putting together a  successful tender bid</vt:lpstr>
      <vt:lpstr>The Process</vt:lpstr>
      <vt:lpstr>Challenges</vt:lpstr>
      <vt:lpstr>Strategies for success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Gardens for Life: Tower Hamlets Community Gardens</dc:title>
  <dc:creator>Katem2</dc:creator>
  <cp:lastModifiedBy>connieh</cp:lastModifiedBy>
  <cp:revision>92</cp:revision>
  <dcterms:created xsi:type="dcterms:W3CDTF">2014-11-10T15:44:41Z</dcterms:created>
  <dcterms:modified xsi:type="dcterms:W3CDTF">2015-03-19T12:26:10Z</dcterms:modified>
</cp:coreProperties>
</file>