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sldIdLst>
    <p:sldId id="276" r:id="rId6"/>
    <p:sldId id="265" r:id="rId7"/>
    <p:sldId id="295" r:id="rId8"/>
    <p:sldId id="299" r:id="rId9"/>
    <p:sldId id="283" r:id="rId10"/>
    <p:sldId id="301" r:id="rId11"/>
    <p:sldId id="302" r:id="rId12"/>
    <p:sldId id="282" r:id="rId13"/>
    <p:sldId id="300" r:id="rId14"/>
    <p:sldId id="309" r:id="rId15"/>
    <p:sldId id="303" r:id="rId16"/>
    <p:sldId id="304" r:id="rId17"/>
    <p:sldId id="305" r:id="rId18"/>
    <p:sldId id="298" r:id="rId19"/>
    <p:sldId id="306" r:id="rId20"/>
    <p:sldId id="307" r:id="rId21"/>
    <p:sldId id="274" r:id="rId22"/>
    <p:sldId id="308" r:id="rId23"/>
    <p:sldId id="289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CEB"/>
    <a:srgbClr val="FFD73A"/>
    <a:srgbClr val="9BC51E"/>
    <a:srgbClr val="F9423A"/>
    <a:srgbClr val="E7856D"/>
    <a:srgbClr val="D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95" autoAdjust="0"/>
  </p:normalViewPr>
  <p:slideViewPr>
    <p:cSldViewPr snapToGrid="0" snapToObjects="1">
      <p:cViewPr>
        <p:scale>
          <a:sx n="107" d="100"/>
          <a:sy n="107" d="100"/>
        </p:scale>
        <p:origin x="-1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36691-09BF-42D0-987F-66606DAAA1DF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5900-4970-40F5-88A4-3FD0451F4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2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3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3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3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5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0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useful framework for thinking about balanced food sourcing has been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by Growing Communities, in Hackney, London60. This framework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sorts provenance into six ‘Food Zones’ arranged as concentric circles radiating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outwards from the point of consumption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5900-4970-40F5-88A4-3FD0451F45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7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CED3-0EF8-C448-A65D-E4E338F2D7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9CB5-E8F1-8540-A6D7-7DDC3EAC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web.org/foodcoopstoolk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e.co.uk/campaignhubs/lufw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gbarn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6204_RF_Getty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286" y="0"/>
            <a:ext cx="10291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638" y="5958332"/>
            <a:ext cx="8297334" cy="369332"/>
          </a:xfrm>
          <a:prstGeom prst="rect">
            <a:avLst/>
          </a:prstGeom>
          <a:solidFill>
            <a:srgbClr val="F942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Lt"/>
                <a:cs typeface="Arial MT Lt"/>
              </a:rPr>
              <a:t>We can feed 9 billion. If we do things differently </a:t>
            </a:r>
          </a:p>
        </p:txBody>
      </p:sp>
    </p:spTree>
    <p:extLst>
      <p:ext uri="{BB962C8B-B14F-4D97-AF65-F5344CB8AC3E}">
        <p14:creationId xmlns:p14="http://schemas.microsoft.com/office/powerpoint/2010/main" val="285348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936" y="1173264"/>
            <a:ext cx="7564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cs typeface="Aharoni" panose="02010803020104030203" pitchFamily="2" charset="-79"/>
              </a:rPr>
              <a:t>USE FUN FACTS and RECIPES</a:t>
            </a:r>
          </a:p>
          <a:p>
            <a:pPr algn="ctr"/>
            <a:r>
              <a:rPr lang="en-GB" b="1" dirty="0" smtClean="0">
                <a:cs typeface="Aharoni" panose="02010803020104030203" pitchFamily="2" charset="-79"/>
              </a:rPr>
              <a:t>Replacing </a:t>
            </a:r>
            <a:r>
              <a:rPr lang="en-GB" b="1" dirty="0">
                <a:cs typeface="Aharoni" panose="02010803020104030203" pitchFamily="2" charset="-79"/>
              </a:rPr>
              <a:t>800g chicken with 250g chicken + 240g of tinned chickpeas saves greenhouse gas (GHG) emissions </a:t>
            </a:r>
            <a:endParaRPr lang="en-GB" b="1" dirty="0" smtClean="0">
              <a:cs typeface="Aharoni" panose="02010803020104030203" pitchFamily="2" charset="-79"/>
            </a:endParaRPr>
          </a:p>
          <a:p>
            <a:pPr algn="ctr"/>
            <a:r>
              <a:rPr lang="en-GB" b="1" dirty="0" smtClean="0">
                <a:cs typeface="Aharoni" panose="02010803020104030203" pitchFamily="2" charset="-79"/>
              </a:rPr>
              <a:t>equal </a:t>
            </a:r>
            <a:r>
              <a:rPr lang="en-GB" b="1" dirty="0">
                <a:cs typeface="Aharoni" panose="02010803020104030203" pitchFamily="2" charset="-79"/>
              </a:rPr>
              <a:t>to making more than 580 cups of </a:t>
            </a:r>
            <a:r>
              <a:rPr lang="en-GB" b="1" dirty="0" smtClean="0">
                <a:cs typeface="Aharoni" panose="02010803020104030203" pitchFamily="2" charset="-79"/>
              </a:rPr>
              <a:t>tea!!!!</a:t>
            </a:r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77" y="2452254"/>
            <a:ext cx="6667500" cy="42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 smtClean="0">
                <a:latin typeface="Arial MT"/>
                <a:cs typeface="Arial MT"/>
              </a:rPr>
              <a:t>Influence local businesses 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7781453" cy="4696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Write </a:t>
            </a:r>
            <a:r>
              <a:rPr lang="en-GB" sz="2800" b="1" dirty="0"/>
              <a:t>to local stakeholders</a:t>
            </a:r>
            <a:endParaRPr lang="en-GB" sz="2800" dirty="0"/>
          </a:p>
          <a:p>
            <a:pPr lvl="0" fontAlgn="base"/>
            <a:r>
              <a:rPr lang="en-GB" sz="2800" dirty="0"/>
              <a:t>Businesses, schools and hospitals need to hear that people care about sustainable </a:t>
            </a:r>
            <a:r>
              <a:rPr lang="en-GB" sz="2800" dirty="0" smtClean="0"/>
              <a:t>diets</a:t>
            </a:r>
          </a:p>
          <a:p>
            <a:pPr lvl="0" fontAlgn="base"/>
            <a:r>
              <a:rPr lang="en-GB" sz="2800" dirty="0" smtClean="0"/>
              <a:t>Having </a:t>
            </a:r>
            <a:r>
              <a:rPr lang="en-GB" sz="2800" dirty="0"/>
              <a:t>a meat-free or low-meat day, week or month would be a good way to promote the idea and show how easy it can be. You could ask local institutions to run one.</a:t>
            </a:r>
          </a:p>
          <a:p>
            <a:pPr lvl="0" fontAlgn="base"/>
            <a:r>
              <a:rPr lang="en-GB" sz="2800" dirty="0"/>
              <a:t>There is a letter </a:t>
            </a:r>
            <a:r>
              <a:rPr lang="en-GB" sz="2800" dirty="0" smtClean="0"/>
              <a:t>in Eat Smart which </a:t>
            </a:r>
            <a:r>
              <a:rPr lang="en-GB" sz="2800" dirty="0"/>
              <a:t>you can adapt and send to local media and stakeholders. </a:t>
            </a: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 smtClean="0">
                <a:latin typeface="Arial MT"/>
                <a:cs typeface="Arial MT"/>
              </a:rPr>
              <a:t>Campaigning and lobbying 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6109855" cy="4800599"/>
          </a:xfrm>
        </p:spPr>
        <p:txBody>
          <a:bodyPr>
            <a:normAutofit fontScale="85000" lnSpcReduction="20000"/>
          </a:bodyPr>
          <a:lstStyle/>
          <a:p>
            <a:endParaRPr lang="en-US" sz="1800" dirty="0" smtClean="0">
              <a:latin typeface="Arial MT Lt"/>
              <a:cs typeface="Arial MT Lt"/>
            </a:endParaRPr>
          </a:p>
          <a:p>
            <a:r>
              <a:rPr lang="en-GB" sz="2800" dirty="0" smtClean="0"/>
              <a:t>write </a:t>
            </a:r>
            <a:r>
              <a:rPr lang="en-GB" sz="2800" dirty="0"/>
              <a:t>to your local newspaper about sustainable and flexitarian diets. </a:t>
            </a:r>
            <a:endParaRPr lang="en-GB" sz="2800" dirty="0" smtClean="0"/>
          </a:p>
          <a:p>
            <a:r>
              <a:rPr lang="en-GB" sz="2800" dirty="0">
                <a:cs typeface="Arial MT Lt"/>
              </a:rPr>
              <a:t>If you hold a meeting or event (like a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  <a:cs typeface="Arial MT Lt"/>
              </a:rPr>
              <a:t>Low Carbon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cs typeface="Arial MT Lt"/>
              </a:rPr>
              <a:t>Cook-Off</a:t>
            </a:r>
            <a:r>
              <a:rPr lang="en-GB" sz="2800" dirty="0" smtClean="0">
                <a:cs typeface="Arial MT Lt"/>
              </a:rPr>
              <a:t>) </a:t>
            </a:r>
            <a:r>
              <a:rPr lang="en-GB" sz="2800" dirty="0">
                <a:cs typeface="Arial MT Lt"/>
              </a:rPr>
              <a:t>do invite your MP or other influential folk like councillors and canteen managers.</a:t>
            </a:r>
          </a:p>
          <a:p>
            <a:r>
              <a:rPr lang="en-GB" sz="2800" dirty="0">
                <a:cs typeface="Arial MT Lt"/>
              </a:rPr>
              <a:t>Design a  pledge card and ask </a:t>
            </a:r>
            <a:r>
              <a:rPr lang="en-GB" sz="2800" dirty="0" smtClean="0">
                <a:cs typeface="Arial MT Lt"/>
              </a:rPr>
              <a:t>businesses </a:t>
            </a:r>
            <a:r>
              <a:rPr lang="en-GB" sz="2800" dirty="0">
                <a:cs typeface="Arial MT Lt"/>
              </a:rPr>
              <a:t>and others to sign </a:t>
            </a:r>
            <a:r>
              <a:rPr lang="en-GB" sz="2800" dirty="0" smtClean="0">
                <a:cs typeface="Arial MT Lt"/>
              </a:rPr>
              <a:t>up</a:t>
            </a:r>
          </a:p>
          <a:p>
            <a:r>
              <a:rPr lang="en-GB" sz="2800" dirty="0" smtClean="0">
                <a:cs typeface="Arial MT Lt"/>
              </a:rPr>
              <a:t>Get businesses interested – </a:t>
            </a:r>
          </a:p>
          <a:p>
            <a:pPr lvl="1"/>
            <a:r>
              <a:rPr lang="en-GB" sz="2400" dirty="0" err="1" smtClean="0">
                <a:cs typeface="Arial MT Lt"/>
              </a:rPr>
              <a:t>Sodexo</a:t>
            </a:r>
            <a:r>
              <a:rPr lang="en-GB" sz="2400" dirty="0" smtClean="0">
                <a:cs typeface="Arial MT Lt"/>
              </a:rPr>
              <a:t> </a:t>
            </a:r>
            <a:r>
              <a:rPr lang="en-GB" sz="2400" dirty="0">
                <a:cs typeface="Arial MT Lt"/>
              </a:rPr>
              <a:t>– the world’s leading food service company introduced Meatless Monday throughout its </a:t>
            </a:r>
            <a:r>
              <a:rPr lang="en-GB" sz="2400" dirty="0" smtClean="0">
                <a:cs typeface="Arial MT Lt"/>
              </a:rPr>
              <a:t>operations - 71</a:t>
            </a:r>
            <a:r>
              <a:rPr lang="en-GB" sz="2400" dirty="0">
                <a:cs typeface="Arial MT Lt"/>
              </a:rPr>
              <a:t>% of sites said the campaign had made vegetarian options more appealing</a:t>
            </a:r>
            <a:endParaRPr lang="en-US" sz="2400" dirty="0">
              <a:cs typeface="Arial MT Lt"/>
            </a:endParaRP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046" y="1828566"/>
            <a:ext cx="2145978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MT"/>
                <a:cs typeface="Arial MT"/>
              </a:rPr>
              <a:t>Run a low carbon cook off 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9809"/>
            <a:ext cx="7781453" cy="4486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Arial MT Lt"/>
                <a:cs typeface="Arial MT Lt"/>
              </a:rPr>
              <a:t>What is it? </a:t>
            </a:r>
          </a:p>
          <a:p>
            <a:r>
              <a:rPr lang="en-GB" sz="2800" dirty="0" smtClean="0"/>
              <a:t>a </a:t>
            </a:r>
            <a:r>
              <a:rPr lang="en-GB" sz="2800" dirty="0"/>
              <a:t>public event mimicking Ready Steady Cook: </a:t>
            </a:r>
            <a:endParaRPr lang="en-GB" sz="2800" dirty="0" smtClean="0"/>
          </a:p>
          <a:p>
            <a:r>
              <a:rPr lang="en-GB" sz="2800" dirty="0" smtClean="0"/>
              <a:t>two </a:t>
            </a:r>
            <a:r>
              <a:rPr lang="en-GB" sz="2800" dirty="0"/>
              <a:t>(or even more) teams cook a meal in a set time limit and the audience taste each dish and vote for a winner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It’s used as a fun and engaging tool to talk about the environmental impact of what we eat – </a:t>
            </a:r>
            <a:endParaRPr lang="en-GB" sz="2800" dirty="0" smtClean="0"/>
          </a:p>
          <a:p>
            <a:r>
              <a:rPr lang="en-GB" sz="2800" dirty="0" smtClean="0"/>
              <a:t>You can discuss what </a:t>
            </a:r>
            <a:r>
              <a:rPr lang="en-GB" sz="2800" dirty="0"/>
              <a:t>are high/low carbon ingredients and tips to lower the impact of your favourite recipes. </a:t>
            </a: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746" y="768927"/>
            <a:ext cx="4938936" cy="58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 smtClean="0">
                <a:latin typeface="Arial MT"/>
                <a:cs typeface="Arial MT"/>
              </a:rPr>
              <a:t>Ideas for partnership work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2937"/>
            <a:ext cx="7781453" cy="4675908"/>
          </a:xfrm>
        </p:spPr>
        <p:txBody>
          <a:bodyPr>
            <a:normAutofit fontScale="92500" lnSpcReduction="10000"/>
          </a:bodyPr>
          <a:lstStyle/>
          <a:p>
            <a:endParaRPr lang="en-US" sz="1800" dirty="0" smtClean="0">
              <a:latin typeface="Arial MT Lt"/>
              <a:cs typeface="Arial MT Lt"/>
            </a:endParaRPr>
          </a:p>
          <a:p>
            <a:r>
              <a:rPr lang="en-GB" sz="2000" b="1" dirty="0" smtClean="0"/>
              <a:t>Have </a:t>
            </a:r>
            <a:r>
              <a:rPr lang="en-GB" sz="2000" b="1" dirty="0"/>
              <a:t>a flexi day </a:t>
            </a:r>
            <a:r>
              <a:rPr lang="en-GB" sz="2000" dirty="0"/>
              <a:t>where eating less and better </a:t>
            </a:r>
            <a:r>
              <a:rPr lang="en-GB" sz="2000" dirty="0" smtClean="0"/>
              <a:t>meat </a:t>
            </a:r>
            <a:r>
              <a:rPr lang="en-GB" sz="2000" dirty="0"/>
              <a:t>is celebrated </a:t>
            </a:r>
            <a:r>
              <a:rPr lang="en-GB" sz="2000" dirty="0" smtClean="0"/>
              <a:t>– be the first Flexitarian </a:t>
            </a:r>
            <a:r>
              <a:rPr lang="en-GB" sz="2000" dirty="0"/>
              <a:t>City </a:t>
            </a:r>
            <a:r>
              <a:rPr lang="en-GB" sz="2000" dirty="0" smtClean="0"/>
              <a:t>– and announce it. Ghent have done a meat Free Monday; Lancaster City Council proposals; </a:t>
            </a:r>
            <a:r>
              <a:rPr lang="en-GB" sz="2000" dirty="0"/>
              <a:t>in 29 countries around the </a:t>
            </a:r>
            <a:r>
              <a:rPr lang="en-GB" sz="2000" dirty="0" smtClean="0"/>
              <a:t>world have Meat Free Mondays. Part Time Carnivore for students.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 smtClean="0"/>
              <a:t>Get an official </a:t>
            </a:r>
            <a:r>
              <a:rPr lang="en-GB" sz="2000" b="1" dirty="0"/>
              <a:t>acknowledgement</a:t>
            </a:r>
            <a:r>
              <a:rPr lang="en-GB" sz="2000" dirty="0"/>
              <a:t> (in </a:t>
            </a:r>
            <a:r>
              <a:rPr lang="en-GB" sz="2000" dirty="0" smtClean="0"/>
              <a:t>local strategy, plans </a:t>
            </a:r>
            <a:r>
              <a:rPr lang="en-GB" sz="2000" dirty="0" err="1" smtClean="0"/>
              <a:t>etc</a:t>
            </a:r>
            <a:r>
              <a:rPr lang="en-GB" sz="2000" dirty="0"/>
              <a:t>) that this is a key issue and that they have some responsibility – as the Oxford </a:t>
            </a:r>
            <a:r>
              <a:rPr lang="en-GB" sz="2000" dirty="0" err="1"/>
              <a:t>Foodprint</a:t>
            </a:r>
            <a:r>
              <a:rPr lang="en-GB" sz="2000" dirty="0"/>
              <a:t> report did. And what they could gain </a:t>
            </a:r>
            <a:r>
              <a:rPr lang="en-GB" sz="2000" dirty="0" smtClean="0"/>
              <a:t>(for reduced local GHG</a:t>
            </a:r>
            <a:r>
              <a:rPr lang="en-GB" sz="2000" dirty="0"/>
              <a:t>, reduced obesity levels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r>
              <a:rPr lang="en-GB" sz="2000" dirty="0"/>
              <a:t> </a:t>
            </a:r>
            <a:r>
              <a:rPr lang="en-GB" sz="2000" b="1" dirty="0" smtClean="0"/>
              <a:t>Develop - with the council or local food partnership -a </a:t>
            </a:r>
            <a:r>
              <a:rPr lang="en-GB" sz="2000" b="1" dirty="0"/>
              <a:t>set of Sustainable diet </a:t>
            </a:r>
            <a:r>
              <a:rPr lang="en-GB" sz="2000" b="1" dirty="0" smtClean="0"/>
              <a:t>principles </a:t>
            </a:r>
            <a:r>
              <a:rPr lang="en-GB" sz="2000" dirty="0"/>
              <a:t>which acts as a baseline for their procurement and includes reference to the ‘hard’ elements like meat and fish</a:t>
            </a:r>
          </a:p>
          <a:p>
            <a:pPr marL="0" indent="0">
              <a:buNone/>
            </a:pPr>
            <a:r>
              <a:rPr lang="en-GB" sz="2000" b="1" dirty="0"/>
              <a:t> </a:t>
            </a:r>
            <a:endParaRPr lang="en-GB" sz="2000" dirty="0"/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42" y="3088003"/>
            <a:ext cx="51820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5864"/>
            <a:ext cx="8229600" cy="618259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r>
              <a:rPr lang="en-GB" sz="2400" b="1" dirty="0" smtClean="0"/>
              <a:t>A </a:t>
            </a:r>
            <a:r>
              <a:rPr lang="en-GB" sz="2400" b="1" dirty="0"/>
              <a:t>mapping of city consumption </a:t>
            </a:r>
            <a:r>
              <a:rPr lang="en-GB" sz="2400" dirty="0"/>
              <a:t>– knowing how much needs to change and in what areas, communities, income groups ? so can start to assess the level of changes needed to work towards a more sustainable diet. That should include farming in </a:t>
            </a:r>
            <a:r>
              <a:rPr lang="en-GB" sz="2400" dirty="0" err="1"/>
              <a:t>periurban</a:t>
            </a:r>
            <a:r>
              <a:rPr lang="en-GB" sz="2400" dirty="0"/>
              <a:t> region and of local food initiatives and whether they actively promote a </a:t>
            </a:r>
            <a:r>
              <a:rPr lang="en-GB" sz="2400" dirty="0" smtClean="0"/>
              <a:t>Sustainable diet. </a:t>
            </a:r>
            <a:endParaRPr lang="en-GB" sz="2400" dirty="0"/>
          </a:p>
          <a:p>
            <a:r>
              <a:rPr lang="en-GB" sz="2400" b="1" dirty="0"/>
              <a:t>Initiatives for local businesses </a:t>
            </a:r>
            <a:r>
              <a:rPr lang="en-GB" sz="2400" dirty="0"/>
              <a:t>– </a:t>
            </a:r>
            <a:r>
              <a:rPr lang="en-GB" sz="2400" dirty="0" err="1"/>
              <a:t>eg</a:t>
            </a:r>
            <a:r>
              <a:rPr lang="en-GB" sz="2400" dirty="0"/>
              <a:t> an event (or display, website) to introduce the Flexitarian concept to local shops, restaurants and what they can do to encourage more SD – </a:t>
            </a:r>
            <a:r>
              <a:rPr lang="en-GB" sz="2400" dirty="0" err="1"/>
              <a:t>eg</a:t>
            </a:r>
            <a:r>
              <a:rPr lang="en-GB" sz="2400" dirty="0"/>
              <a:t> talks about recipes, laminated cards, slide show, targeted education initiatives maybe. </a:t>
            </a:r>
          </a:p>
          <a:p>
            <a:r>
              <a:rPr lang="en-GB" sz="2400" b="1" dirty="0"/>
              <a:t>Identify local </a:t>
            </a:r>
            <a:r>
              <a:rPr lang="en-GB" sz="2400" b="1" dirty="0" smtClean="0"/>
              <a:t>champions – </a:t>
            </a:r>
            <a:r>
              <a:rPr lang="en-GB" sz="2400" dirty="0" smtClean="0"/>
              <a:t>who can help promote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r>
              <a:rPr lang="en-GB" sz="2400" b="1" dirty="0"/>
              <a:t>Procurement FFL catering </a:t>
            </a:r>
            <a:r>
              <a:rPr lang="en-GB" sz="2400" dirty="0"/>
              <a:t>- Work towards a definite commitment to </a:t>
            </a:r>
            <a:r>
              <a:rPr lang="en-GB" sz="2400" dirty="0">
                <a:solidFill>
                  <a:srgbClr val="FF0000"/>
                </a:solidFill>
              </a:rPr>
              <a:t>gold in as many catering establishments </a:t>
            </a:r>
            <a:r>
              <a:rPr lang="en-GB" sz="2400" dirty="0"/>
              <a:t>as possible (as Gold includes eating less meat) standard FFL catering </a:t>
            </a:r>
            <a:endParaRPr lang="en-GB" sz="2400" dirty="0" smtClean="0"/>
          </a:p>
          <a:p>
            <a:r>
              <a:rPr lang="en-US" sz="2400" b="1" dirty="0" smtClean="0">
                <a:latin typeface="Arial MT Lt"/>
                <a:cs typeface="Arial MT Lt"/>
              </a:rPr>
              <a:t>Tackling food waste </a:t>
            </a:r>
            <a:r>
              <a:rPr lang="en-US" sz="2400" dirty="0" smtClean="0">
                <a:latin typeface="Arial MT Lt"/>
                <a:cs typeface="Arial MT Lt"/>
              </a:rPr>
              <a:t>– worst thing to waste is meat so encouraging less.. </a:t>
            </a:r>
          </a:p>
          <a:p>
            <a:pPr marL="0" indent="0" algn="ctr">
              <a:buNone/>
            </a:pPr>
            <a:endParaRPr lang="en-US" sz="1800" dirty="0" smtClean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0" y="5954400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3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8219159_5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9"/>
            <a:ext cx="9301238" cy="6891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33" y="5765016"/>
            <a:ext cx="8297334" cy="369332"/>
          </a:xfrm>
          <a:prstGeom prst="rect">
            <a:avLst/>
          </a:prstGeom>
          <a:solidFill>
            <a:srgbClr val="FFD7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MT Lt"/>
                <a:cs typeface="Arial MT Lt"/>
              </a:rPr>
              <a:t>Get eating for the planet </a:t>
            </a:r>
          </a:p>
        </p:txBody>
      </p:sp>
    </p:spTree>
    <p:extLst>
      <p:ext uri="{BB962C8B-B14F-4D97-AF65-F5344CB8AC3E}">
        <p14:creationId xmlns:p14="http://schemas.microsoft.com/office/powerpoint/2010/main" val="84147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 hospital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 Johns Hopkins School of Public Health ran a project in 4 hospitals to improve nutrition and benefitting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Reduced </a:t>
            </a:r>
            <a:r>
              <a:rPr lang="en-US" dirty="0"/>
              <a:t>meat purchasing by 20% within 12 </a:t>
            </a:r>
            <a:r>
              <a:rPr lang="en-US" dirty="0" smtClean="0"/>
              <a:t>months following </a:t>
            </a:r>
            <a:r>
              <a:rPr lang="en-US" dirty="0"/>
              <a:t>introduction of a ‘Balanced Menu’, the pilot hospitals </a:t>
            </a:r>
            <a:endParaRPr lang="en-US" dirty="0" smtClean="0"/>
          </a:p>
          <a:p>
            <a:r>
              <a:rPr lang="en-US" dirty="0" smtClean="0"/>
              <a:t>reduced purchasing </a:t>
            </a:r>
            <a:r>
              <a:rPr lang="en-US" dirty="0"/>
              <a:t>by an average of 28%, saving $400,000 on meat purchases in a year. </a:t>
            </a:r>
            <a:r>
              <a:rPr lang="en-US" dirty="0" smtClean="0"/>
              <a:t>Major GHG savings.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GB" sz="1900" dirty="0" smtClean="0"/>
              <a:t>http</a:t>
            </a:r>
            <a:r>
              <a:rPr lang="en-GB" sz="1900" dirty="0"/>
              <a:t>://www.jhsph.edu/research/centers-and-institutes/johns-hopkins-center-for-a-livable-future/research/clf_publications/pub_rep_desc/balanced_menu.html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29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41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MT Lt"/>
                <a:cs typeface="Arial MT Lt"/>
              </a:rPr>
              <a:t>Enter Get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MT Lt"/>
                <a:cs typeface="Arial MT Lt"/>
              </a:rPr>
              <a:t>Gobby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MT Lt"/>
                <a:cs typeface="Arial MT Lt"/>
              </a:rPr>
              <a:t> &amp; Get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MT Lt"/>
                <a:cs typeface="Arial MT Lt"/>
              </a:rPr>
              <a:t>Gobby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MT Lt"/>
                <a:cs typeface="Arial MT Lt"/>
              </a:rPr>
              <a:t> Local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91146"/>
            <a:ext cx="8229600" cy="4235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rial MT Lt"/>
                <a:cs typeface="Arial MT Lt"/>
              </a:rPr>
              <a:t>http</a:t>
            </a:r>
            <a:r>
              <a:rPr lang="en-US" sz="1800" dirty="0">
                <a:latin typeface="Arial MT Lt"/>
                <a:cs typeface="Arial MT Lt"/>
              </a:rPr>
              <a:t>://www.foe.co.uk/page/get-gobby-2014</a:t>
            </a:r>
            <a:endParaRPr lang="en-US" sz="1800" dirty="0" smtClean="0">
              <a:latin typeface="Arial MT Lt"/>
              <a:cs typeface="Arial MT Lt"/>
            </a:endParaRPr>
          </a:p>
          <a:p>
            <a:pPr marL="0" indent="0" algn="ctr">
              <a:buNone/>
            </a:pPr>
            <a:endParaRPr lang="en-US" sz="1800" dirty="0">
              <a:latin typeface="Arial MT Lt"/>
              <a:cs typeface="Arial MT Lt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rial MT Lt"/>
                <a:cs typeface="Arial MT Lt"/>
              </a:rPr>
              <a:t>any student or group can apply – win £500/£750!!</a:t>
            </a:r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0" y="5954400"/>
            <a:ext cx="1938632" cy="90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18" y="3754125"/>
            <a:ext cx="4627563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0472" y="1199830"/>
            <a:ext cx="6307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 MT Lt"/>
                <a:cs typeface="Arial MT Lt"/>
              </a:rPr>
              <a:t>Big ideas for people, communities and local agencies </a:t>
            </a:r>
          </a:p>
          <a:p>
            <a:pPr algn="ctr"/>
            <a:r>
              <a:rPr lang="en-US" sz="3200" b="1" dirty="0" smtClean="0">
                <a:latin typeface="Arial MT Lt"/>
                <a:cs typeface="Arial MT Lt"/>
              </a:rPr>
              <a:t> - what we can do make eating less and better meat possible and fun</a:t>
            </a:r>
            <a:endParaRPr lang="en-US" sz="3200" b="1" dirty="0">
              <a:latin typeface="Arial MT Lt"/>
              <a:cs typeface="Arial MT 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381" y="5947241"/>
            <a:ext cx="69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MT Lt"/>
                <a:cs typeface="Arial MT Lt"/>
              </a:rPr>
              <a:t>Vicki Hird – Land Use, Food &amp; Water Security </a:t>
            </a:r>
            <a:r>
              <a:rPr lang="en-US" b="1" dirty="0" err="1" smtClean="0">
                <a:latin typeface="Arial MT Lt"/>
                <a:cs typeface="Arial MT Lt"/>
              </a:rPr>
              <a:t>Programme</a:t>
            </a:r>
            <a:r>
              <a:rPr lang="en-US" b="1" dirty="0" smtClean="0">
                <a:latin typeface="Arial MT Lt"/>
                <a:cs typeface="Arial MT Lt"/>
              </a:rPr>
              <a:t> </a:t>
            </a:r>
          </a:p>
          <a:p>
            <a:r>
              <a:rPr lang="en-US" b="1" dirty="0" smtClean="0">
                <a:latin typeface="Arial MT Lt"/>
                <a:cs typeface="Arial MT Lt"/>
              </a:rPr>
              <a:t>Twitter - @</a:t>
            </a:r>
            <a:r>
              <a:rPr lang="en-US" b="1" dirty="0" err="1" smtClean="0">
                <a:latin typeface="Arial MT Lt"/>
                <a:cs typeface="Arial MT Lt"/>
              </a:rPr>
              <a:t>vickihird</a:t>
            </a:r>
            <a:r>
              <a:rPr lang="en-US" b="1" dirty="0" smtClean="0">
                <a:latin typeface="Arial MT Lt"/>
                <a:cs typeface="Arial MT Lt"/>
              </a:rPr>
              <a:t> </a:t>
            </a:r>
            <a:endParaRPr lang="en-US" b="1" dirty="0">
              <a:latin typeface="Arial MT Lt"/>
              <a:cs typeface="Arial MT Lt"/>
            </a:endParaRPr>
          </a:p>
        </p:txBody>
      </p:sp>
      <p:pic>
        <p:nvPicPr>
          <p:cNvPr id="3" name="Picture 2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4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13905432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89" y="-84667"/>
            <a:ext cx="9370542" cy="6942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638" y="5748876"/>
            <a:ext cx="8297334" cy="923330"/>
          </a:xfrm>
          <a:prstGeom prst="rect">
            <a:avLst/>
          </a:prstGeom>
          <a:solidFill>
            <a:srgbClr val="6BBC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MT Lt"/>
                <a:cs typeface="Arial MT Lt"/>
              </a:rPr>
              <a:t>Thanks for listening and do get involved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MT Lt"/>
                <a:cs typeface="Arial MT Lt"/>
              </a:rPr>
              <a:t>We have local groups, a forum (hub) and lots of actions to get involved with.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MT Lt"/>
                <a:cs typeface="Arial MT Lt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Arial MT Lt"/>
                <a:cs typeface="Arial MT Lt"/>
              </a:rPr>
              <a:t>vickihird</a:t>
            </a:r>
            <a:endParaRPr lang="en-US" dirty="0" smtClean="0">
              <a:solidFill>
                <a:schemeClr val="bg1"/>
              </a:solidFill>
              <a:latin typeface="Arial MT Lt"/>
              <a:cs typeface="Arial MT Lt"/>
            </a:endParaRPr>
          </a:p>
        </p:txBody>
      </p:sp>
    </p:spTree>
    <p:extLst>
      <p:ext uri="{BB962C8B-B14F-4D97-AF65-F5344CB8AC3E}">
        <p14:creationId xmlns:p14="http://schemas.microsoft.com/office/powerpoint/2010/main" val="49003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Considerations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evidence is solid </a:t>
            </a:r>
          </a:p>
          <a:p>
            <a:r>
              <a:rPr lang="en-GB" dirty="0" smtClean="0"/>
              <a:t>But depressing and alarming </a:t>
            </a:r>
          </a:p>
          <a:p>
            <a:r>
              <a:rPr lang="en-GB" dirty="0" smtClean="0"/>
              <a:t>Make eating less and better the norm</a:t>
            </a:r>
          </a:p>
          <a:p>
            <a:r>
              <a:rPr lang="en-GB" dirty="0" smtClean="0"/>
              <a:t>Make it ‘fun’ and ‘easy’ (to shop and cook)</a:t>
            </a:r>
          </a:p>
          <a:p>
            <a:r>
              <a:rPr lang="en-GB" dirty="0" smtClean="0"/>
              <a:t>Make it irresistible and an attractive lifestyle or business or governance choice </a:t>
            </a:r>
          </a:p>
          <a:p>
            <a:r>
              <a:rPr lang="en-GB" dirty="0" smtClean="0"/>
              <a:t>And affordable.</a:t>
            </a:r>
          </a:p>
          <a:p>
            <a:r>
              <a:rPr lang="en-GB" dirty="0" smtClean="0"/>
              <a:t>And Part of a whole diet approach </a:t>
            </a:r>
            <a:endParaRPr lang="en-GB" dirty="0"/>
          </a:p>
        </p:txBody>
      </p:sp>
      <p:pic>
        <p:nvPicPr>
          <p:cNvPr id="3" name="Picture 2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>
                <a:latin typeface="Arial MT"/>
                <a:cs typeface="Arial MT"/>
              </a:rPr>
              <a:t>P</a:t>
            </a:r>
            <a:r>
              <a:rPr lang="en-US" dirty="0" smtClean="0">
                <a:latin typeface="Arial MT"/>
                <a:cs typeface="Arial MT"/>
              </a:rPr>
              <a:t>art of a whole better diet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78083"/>
            <a:ext cx="7781453" cy="4345994"/>
          </a:xfrm>
        </p:spPr>
        <p:txBody>
          <a:bodyPr>
            <a:normAutofit lnSpcReduction="10000"/>
          </a:bodyPr>
          <a:lstStyle/>
          <a:p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 smtClean="0">
              <a:latin typeface="Arial MT Lt"/>
              <a:cs typeface="Arial MT Lt"/>
            </a:endParaRPr>
          </a:p>
          <a:p>
            <a:pPr marL="0" indent="0">
              <a:buNone/>
            </a:pPr>
            <a:r>
              <a:rPr lang="en-GB" sz="2000" b="1" dirty="0" smtClean="0"/>
              <a:t>Any push needs to be part of a sustainable diet? </a:t>
            </a:r>
            <a:r>
              <a:rPr lang="en-GB" sz="2000" b="1" dirty="0"/>
              <a:t>Ideally it would include the following: </a:t>
            </a:r>
          </a:p>
          <a:p>
            <a:pPr lvl="0" fontAlgn="base"/>
            <a:r>
              <a:rPr lang="en-GB" sz="2000" dirty="0" smtClean="0"/>
              <a:t>More plants – go flexitarian</a:t>
            </a:r>
            <a:endParaRPr lang="en-GB" sz="2000" dirty="0"/>
          </a:p>
          <a:p>
            <a:pPr lvl="0" fontAlgn="base"/>
            <a:r>
              <a:rPr lang="en-GB" sz="2000" dirty="0"/>
              <a:t>If you eat meat and dairy – eat less but better. Meat – red or white, should be a tasty complement to a fresh meal rather than the centre piece.</a:t>
            </a:r>
          </a:p>
          <a:p>
            <a:pPr lvl="0" fontAlgn="base"/>
            <a:r>
              <a:rPr lang="en-GB" sz="2000" dirty="0"/>
              <a:t>Waste less food – up to 30 per cent of the food we buy is thrown away.</a:t>
            </a:r>
          </a:p>
          <a:p>
            <a:pPr lvl="0" fontAlgn="base"/>
            <a:r>
              <a:rPr lang="en-GB" sz="2000" dirty="0"/>
              <a:t>Eat more fresh food, and reduce processed food </a:t>
            </a:r>
            <a:endParaRPr lang="en-GB" sz="2000" dirty="0" smtClean="0"/>
          </a:p>
          <a:p>
            <a:pPr lvl="0" fontAlgn="base"/>
            <a:r>
              <a:rPr lang="en-GB" sz="2000" dirty="0" smtClean="0"/>
              <a:t>Eat </a:t>
            </a:r>
            <a:r>
              <a:rPr lang="en-GB" sz="2000" dirty="0"/>
              <a:t>food you can be sure of, such as goods that meet a credible certified standard – like MSC (Marine Stewardship Council certified label) fish or </a:t>
            </a:r>
            <a:r>
              <a:rPr lang="en-GB" sz="2000" dirty="0" smtClean="0"/>
              <a:t>organic.</a:t>
            </a:r>
            <a:endParaRPr lang="en-GB" sz="2000" dirty="0"/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MT"/>
                <a:cs typeface="Arial MT"/>
              </a:rPr>
              <a:t>As individuals, at home, in your community  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rial MT Lt"/>
              <a:cs typeface="Arial MT Lt"/>
            </a:endParaRPr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74645" y="1727076"/>
            <a:ext cx="33947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 smtClean="0">
                <a:latin typeface="Arial MT"/>
                <a:cs typeface="Arial MT"/>
              </a:rPr>
              <a:t>Tips as an individual 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7781453" cy="4312226"/>
          </a:xfrm>
        </p:spPr>
        <p:txBody>
          <a:bodyPr>
            <a:normAutofit fontScale="92500"/>
          </a:bodyPr>
          <a:lstStyle/>
          <a:p>
            <a:endParaRPr lang="en-US" sz="1800" dirty="0" smtClean="0">
              <a:latin typeface="Arial MT Lt"/>
              <a:cs typeface="Arial MT Lt"/>
            </a:endParaRPr>
          </a:p>
          <a:p>
            <a:pPr marL="0" indent="0">
              <a:buNone/>
            </a:pPr>
            <a:r>
              <a:rPr lang="en-US" sz="1800" dirty="0" smtClean="0">
                <a:latin typeface="Arial MT Lt"/>
                <a:cs typeface="Arial MT Lt"/>
              </a:rPr>
              <a:t>Look at Eat Smart – several pages packed with ideas, recipes and tips such as</a:t>
            </a:r>
          </a:p>
          <a:p>
            <a:pPr marL="0" indent="0">
              <a:buNone/>
            </a:pPr>
            <a:endParaRPr lang="en-US" sz="1800" dirty="0">
              <a:latin typeface="Arial MT Lt"/>
              <a:cs typeface="Arial MT Lt"/>
            </a:endParaRPr>
          </a:p>
          <a:p>
            <a:r>
              <a:rPr lang="en-GB" sz="2000" b="1" dirty="0"/>
              <a:t>Make more of your meat. </a:t>
            </a:r>
            <a:r>
              <a:rPr lang="en-GB" sz="2000" dirty="0"/>
              <a:t>Add grated vegetables, rice, lentils, barley, bran, breadcrumbs, oatmeal or beans to ground meat for a hearty meal.</a:t>
            </a:r>
          </a:p>
          <a:p>
            <a:r>
              <a:rPr lang="en-GB" sz="2000" b="1" dirty="0" smtClean="0"/>
              <a:t>Bean </a:t>
            </a:r>
            <a:r>
              <a:rPr lang="en-GB" sz="2000" b="1" dirty="0"/>
              <a:t>there, done that </a:t>
            </a:r>
            <a:r>
              <a:rPr lang="en-GB" sz="2000" b="1" dirty="0" smtClean="0"/>
              <a:t>- </a:t>
            </a:r>
            <a:r>
              <a:rPr lang="en-GB" sz="2000" dirty="0" smtClean="0"/>
              <a:t>Flageolet</a:t>
            </a:r>
            <a:r>
              <a:rPr lang="en-GB" sz="2000" dirty="0"/>
              <a:t>, cannellini, haricot, kidney, black-eyed and butter beans </a:t>
            </a:r>
            <a:r>
              <a:rPr lang="en-GB" sz="2000" dirty="0" smtClean="0"/>
              <a:t>make </a:t>
            </a:r>
            <a:r>
              <a:rPr lang="en-GB" sz="2000" dirty="0"/>
              <a:t>great alternatives to the traditional baked variety</a:t>
            </a:r>
            <a:r>
              <a:rPr lang="en-GB" sz="2000" dirty="0" smtClean="0"/>
              <a:t>.</a:t>
            </a:r>
          </a:p>
          <a:p>
            <a:r>
              <a:rPr lang="en-GB" sz="2000" b="1" dirty="0" smtClean="0"/>
              <a:t>Hold </a:t>
            </a:r>
            <a:r>
              <a:rPr lang="en-GB" sz="2000" b="1" dirty="0"/>
              <a:t>a recipe swap </a:t>
            </a:r>
            <a:r>
              <a:rPr lang="en-GB" sz="2000" b="1" dirty="0" smtClean="0"/>
              <a:t>night – swap flexitarian + plant based recipes </a:t>
            </a:r>
            <a:endParaRPr lang="en-GB" sz="2000" dirty="0"/>
          </a:p>
          <a:p>
            <a:r>
              <a:rPr lang="en-GB" sz="2000" b="1" dirty="0"/>
              <a:t>Buy in a </a:t>
            </a:r>
            <a:r>
              <a:rPr lang="en-GB" sz="2000" b="1" dirty="0" smtClean="0"/>
              <a:t>co-operative -</a:t>
            </a:r>
            <a:r>
              <a:rPr lang="en-GB" sz="2000" dirty="0" smtClean="0"/>
              <a:t>Set </a:t>
            </a:r>
            <a:r>
              <a:rPr lang="en-GB" sz="2000" dirty="0"/>
              <a:t>up a food co-op and promote eating less and better meat, and other ideas to members. </a:t>
            </a:r>
            <a:r>
              <a:rPr lang="en-GB" sz="2000" dirty="0" smtClean="0"/>
              <a:t>Use </a:t>
            </a:r>
            <a:r>
              <a:rPr lang="en-GB" sz="2000" dirty="0"/>
              <a:t>the </a:t>
            </a:r>
            <a:r>
              <a:rPr lang="en-GB" sz="2000" dirty="0" err="1"/>
              <a:t>infographic</a:t>
            </a:r>
            <a:r>
              <a:rPr lang="en-GB" sz="2000" dirty="0"/>
              <a:t> and materials in </a:t>
            </a:r>
            <a:r>
              <a:rPr lang="en-GB" sz="2000" dirty="0" smtClean="0"/>
              <a:t>the pack </a:t>
            </a:r>
            <a:r>
              <a:rPr lang="en-GB" sz="2000" dirty="0"/>
              <a:t>to show people some of the issues. Find out how at </a:t>
            </a:r>
            <a:r>
              <a:rPr lang="en-GB" sz="2000" b="1" dirty="0">
                <a:hlinkClick r:id="rId3"/>
              </a:rPr>
              <a:t>www.sustainweb.org/foodcoopstoolkit</a:t>
            </a:r>
            <a:r>
              <a:rPr lang="en-GB" sz="2000" b="1" u="sng" dirty="0"/>
              <a:t> </a:t>
            </a:r>
            <a:endParaRPr lang="en-GB" sz="2000" dirty="0"/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7871" y="680057"/>
            <a:ext cx="6074649" cy="5384025"/>
            <a:chOff x="24168" y="169207"/>
            <a:chExt cx="6075245" cy="5384241"/>
          </a:xfrm>
        </p:grpSpPr>
        <p:sp>
          <p:nvSpPr>
            <p:cNvPr id="10" name="Rectangle 9"/>
            <p:cNvSpPr/>
            <p:nvPr/>
          </p:nvSpPr>
          <p:spPr>
            <a:xfrm>
              <a:off x="3763302" y="170029"/>
              <a:ext cx="1363007" cy="2042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endParaRPr lang="en-GB" sz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36906" y="169207"/>
              <a:ext cx="36248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50" u="none" strike="noStrike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2"/>
                </a:rPr>
                <a:t> 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3573" y="169207"/>
              <a:ext cx="1090427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endParaRPr lang="en-GB" sz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5989" y="321572"/>
              <a:ext cx="2323424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endParaRPr lang="en-GB" sz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1363" y="473937"/>
              <a:ext cx="632576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endParaRPr lang="en-GB" sz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Shape 5974"/>
            <p:cNvSpPr/>
            <p:nvPr/>
          </p:nvSpPr>
          <p:spPr>
            <a:xfrm>
              <a:off x="24168" y="317136"/>
              <a:ext cx="3973716" cy="5236312"/>
            </a:xfrm>
            <a:custGeom>
              <a:avLst/>
              <a:gdLst/>
              <a:ahLst/>
              <a:cxnLst/>
              <a:rect l="0" t="0" r="0" b="0"/>
              <a:pathLst>
                <a:path w="3973716" h="5236312">
                  <a:moveTo>
                    <a:pt x="3421532" y="0"/>
                  </a:moveTo>
                  <a:lnTo>
                    <a:pt x="3973716" y="4846473"/>
                  </a:lnTo>
                  <a:lnTo>
                    <a:pt x="552183" y="5236312"/>
                  </a:lnTo>
                  <a:lnTo>
                    <a:pt x="0" y="389839"/>
                  </a:lnTo>
                  <a:lnTo>
                    <a:pt x="3421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-389987">
              <a:off x="388990" y="1163391"/>
              <a:ext cx="1499661" cy="2896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Food Pledge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-389990">
              <a:off x="415806" y="1381457"/>
              <a:ext cx="3704835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 making this pledge, I promise to take the below steps 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-389990">
              <a:off x="433688" y="1544010"/>
              <a:ext cx="3507518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make my diet more sustainable for the good of my 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-389990">
              <a:off x="455959" y="1783960"/>
              <a:ext cx="1943701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health and that of the planet.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-389990">
              <a:off x="524307" y="2331795"/>
              <a:ext cx="3793455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I, __________________________________________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-389990">
              <a:off x="568087" y="2805823"/>
              <a:ext cx="616058" cy="1990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Pledge to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-389990">
              <a:off x="595212" y="3059089"/>
              <a:ext cx="79683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-389990">
              <a:off x="624694" y="3317857"/>
              <a:ext cx="79683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-389990">
              <a:off x="654176" y="3576622"/>
              <a:ext cx="79683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-389990">
              <a:off x="683658" y="3835390"/>
              <a:ext cx="79683" cy="19905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-389990">
              <a:off x="726703" y="4109280"/>
              <a:ext cx="3756941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Signature: ___________________________________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-389990">
              <a:off x="777376" y="4552930"/>
              <a:ext cx="3796127" cy="199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GB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Date: _______________________________________</a:t>
              </a:r>
              <a:endParaRPr lang="en-GB" sz="9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Shape 5987"/>
            <p:cNvSpPr/>
            <p:nvPr/>
          </p:nvSpPr>
          <p:spPr>
            <a:xfrm>
              <a:off x="24168" y="317136"/>
              <a:ext cx="3973716" cy="5236312"/>
            </a:xfrm>
            <a:custGeom>
              <a:avLst/>
              <a:gdLst/>
              <a:ahLst/>
              <a:cxnLst/>
              <a:rect l="0" t="0" r="0" b="0"/>
              <a:pathLst>
                <a:path w="3973716" h="5236312">
                  <a:moveTo>
                    <a:pt x="0" y="389839"/>
                  </a:moveTo>
                  <a:lnTo>
                    <a:pt x="552183" y="5236312"/>
                  </a:lnTo>
                  <a:lnTo>
                    <a:pt x="3973716" y="4846473"/>
                  </a:lnTo>
                  <a:lnTo>
                    <a:pt x="3421532" y="0"/>
                  </a:lnTo>
                  <a:lnTo>
                    <a:pt x="0" y="389839"/>
                  </a:lnTo>
                  <a:close/>
                </a:path>
              </a:pathLst>
            </a:custGeom>
            <a:ln w="3175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182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 smtClean="0">
                <a:latin typeface="Arial MT"/>
                <a:cs typeface="Arial MT"/>
              </a:rPr>
              <a:t>Communities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 smtClean="0">
              <a:latin typeface="Arial MT Lt"/>
              <a:cs typeface="Arial MT Lt"/>
            </a:endParaRPr>
          </a:p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9091" y="2135481"/>
            <a:ext cx="7065818" cy="330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95000"/>
              </a:lnSpc>
              <a:spcAft>
                <a:spcPts val="445"/>
              </a:spcAft>
            </a:pPr>
            <a:r>
              <a:rPr lang="en-GB" sz="2800" b="1" dirty="0">
                <a:solidFill>
                  <a:srgbClr val="A2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what you would like to do as a group and </a:t>
            </a:r>
            <a:r>
              <a:rPr lang="en-GB" sz="2800" b="1" dirty="0" smtClean="0">
                <a:solidFill>
                  <a:srgbClr val="A2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individually to promote </a:t>
            </a:r>
            <a:r>
              <a:rPr lang="en-GB" sz="2800" b="1" dirty="0" err="1" smtClean="0">
                <a:solidFill>
                  <a:srgbClr val="A2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less&amp;better</a:t>
            </a:r>
            <a:r>
              <a:rPr lang="en-GB" sz="2800" b="1" dirty="0" smtClean="0">
                <a:solidFill>
                  <a:srgbClr val="A2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800" b="1" dirty="0">
              <a:solidFill>
                <a:srgbClr val="A2C5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5000"/>
              </a:lnSpc>
              <a:spcAft>
                <a:spcPts val="1210"/>
              </a:spcAft>
              <a:buClr>
                <a:srgbClr val="A2C516"/>
              </a:buClr>
              <a:buSzPts val="95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fits your group profile? How could promoting a better diet connect with your existing audience and even a wider set of people? </a:t>
            </a:r>
          </a:p>
          <a:p>
            <a:pPr marL="342900" lvl="0" indent="-342900" fontAlgn="base">
              <a:lnSpc>
                <a:spcPct val="105000"/>
              </a:lnSpc>
              <a:spcAft>
                <a:spcPts val="1210"/>
              </a:spcAft>
              <a:buClr>
                <a:srgbClr val="A2C516"/>
              </a:buClr>
              <a:buSzPts val="95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you start encouraging your supporters and wider community to eat better (or go ‘flexitarian’) – and what are the issues you need to consider? </a:t>
            </a:r>
          </a:p>
          <a:p>
            <a:pPr marL="342900" lvl="0" indent="-342900" fontAlgn="base">
              <a:lnSpc>
                <a:spcPct val="105000"/>
              </a:lnSpc>
              <a:spcAft>
                <a:spcPts val="1210"/>
              </a:spcAft>
              <a:buClr>
                <a:srgbClr val="A2C516"/>
              </a:buClr>
              <a:buSzPts val="95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you get wider interest in all your work through food related activities?</a:t>
            </a:r>
            <a:endParaRPr lang="en-GB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r>
              <a:rPr lang="en-US" dirty="0" smtClean="0">
                <a:latin typeface="Arial MT"/>
                <a:cs typeface="Arial MT"/>
              </a:rPr>
              <a:t>Local promotions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7781453" cy="40238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Arial MT Lt"/>
              <a:cs typeface="Arial MT Lt"/>
            </a:endParaRPr>
          </a:p>
          <a:p>
            <a:endParaRPr lang="en-US" sz="1800" dirty="0">
              <a:latin typeface="Arial MT Lt"/>
              <a:cs typeface="Arial MT Lt"/>
            </a:endParaRPr>
          </a:p>
        </p:txBody>
      </p:sp>
      <p:pic>
        <p:nvPicPr>
          <p:cNvPr id="5" name="Picture 4" descr="FOE logo_Gree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6" y="5624076"/>
            <a:ext cx="1938632" cy="90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473" y="1600201"/>
            <a:ext cx="8634845" cy="486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05000"/>
              </a:lnSpc>
              <a:spcAft>
                <a:spcPts val="1210"/>
              </a:spcAft>
              <a:buClr>
                <a:srgbClr val="A2C516"/>
              </a:buClr>
              <a:buSzPts val="95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a public event with ‘what you like to eat’ as the topic. See if you could encourage local chefs to talk about how they could introduce a flexitarian option. You could distribute the recipes and information included here. </a:t>
            </a:r>
          </a:p>
          <a:p>
            <a:pPr marL="285750" lvl="0" indent="-285750" fontAlgn="base">
              <a:lnSpc>
                <a:spcPct val="105000"/>
              </a:lnSpc>
              <a:spcAft>
                <a:spcPts val="1210"/>
              </a:spcAft>
              <a:buClr>
                <a:srgbClr val="A2C516"/>
              </a:buClr>
              <a:buSzPts val="95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running a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Carbon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Cook-Off</a:t>
            </a:r>
            <a:r>
              <a:rPr lang="en-GB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be huge fun as well as informative. </a:t>
            </a:r>
            <a:endParaRPr lang="en-GB" sz="2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Involve local </a:t>
            </a:r>
            <a:r>
              <a:rPr lang="en-GB" sz="2400" dirty="0"/>
              <a:t>farm shops and see if they will promote the </a:t>
            </a:r>
            <a:r>
              <a:rPr lang="en-GB" sz="2400" dirty="0" err="1"/>
              <a:t>infographic</a:t>
            </a:r>
            <a:r>
              <a:rPr lang="en-GB" sz="2400" dirty="0"/>
              <a:t> in their shop and give out the flexitarian recipes to customers. Would they chat to their customers about low meat recipes? Would they do the </a:t>
            </a:r>
            <a:r>
              <a:rPr lang="en-GB" sz="2400" dirty="0" smtClean="0"/>
              <a:t>Pledge?</a:t>
            </a:r>
            <a:endParaRPr lang="en-GB" sz="2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Use </a:t>
            </a:r>
            <a:r>
              <a:rPr lang="en-GB" sz="2400" b="1" dirty="0" smtClean="0">
                <a:hlinkClick r:id="rId4"/>
              </a:rPr>
              <a:t>www.bigbarn.co.uk</a:t>
            </a:r>
            <a:endParaRPr lang="en-GB" sz="2400" dirty="0"/>
          </a:p>
          <a:p>
            <a:pPr marL="342900" lvl="0" indent="-342900" fontAlgn="base">
              <a:lnSpc>
                <a:spcPct val="105000"/>
              </a:lnSpc>
              <a:spcAft>
                <a:spcPts val="1210"/>
              </a:spcAft>
              <a:buClr>
                <a:srgbClr val="A2C516"/>
              </a:buClr>
              <a:buSzPts val="950"/>
              <a:buFont typeface="Arial" panose="020B0604020202020204" pitchFamily="34" charset="0"/>
              <a:buChar char="•"/>
            </a:pPr>
            <a:endParaRPr lang="en-GB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http://foecentral.foe.co.uk/_cts/Word/docdip.xsn</xsnLocation>
  <cached>True</cached>
  <openByDefault>False</openByDefault>
  <xsnScope>http://foecentral.foe.co.uk</xsnScope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A56846504C374C4397C72B51243BBB9E004D3D64C8C3CA5E47AE57A0AF595F4D1A01004D3BC1E988DC9E4D9B306DC97D5E0976" ma:contentTypeVersion="5" ma:contentTypeDescription="Word Document" ma:contentTypeScope="" ma:versionID="5e6ee2b916913a5b0849c162c735a38d">
  <xsd:schema xmlns:xsd="http://www.w3.org/2001/XMLSchema" xmlns:xs="http://www.w3.org/2001/XMLSchema" xmlns:p="http://schemas.microsoft.com/office/2006/metadata/properties" xmlns:ns2="854dc441-e5d1-4f1e-9c10-4d02710ea154" targetNamespace="http://schemas.microsoft.com/office/2006/metadata/properties" ma:root="true" ma:fieldsID="bc982f944a9086403266022efb6fdfd0" ns2:_="">
    <xsd:import namespace="854dc441-e5d1-4f1e-9c10-4d02710ea154"/>
    <xsd:element name="properties">
      <xsd:complexType>
        <xsd:sequence>
          <xsd:element name="documentManagement">
            <xsd:complexType>
              <xsd:all>
                <xsd:element ref="ns2:KeyDocument" minOccurs="0"/>
                <xsd:element ref="ns2:FOEDocumentTypeTaxHTField0" minOccurs="0"/>
                <xsd:element ref="ns2:FOEStrategyKeywordsTaxHTField0" minOccurs="0"/>
                <xsd:element ref="ns2:FOEFinalRele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dc441-e5d1-4f1e-9c10-4d02710ea154" elementFormDefault="qualified">
    <xsd:import namespace="http://schemas.microsoft.com/office/2006/documentManagement/types"/>
    <xsd:import namespace="http://schemas.microsoft.com/office/infopath/2007/PartnerControls"/>
    <xsd:element name="KeyDocument" ma:index="8" nillable="true" ma:displayName="Key Document" ma:default="0" ma:internalName="KeyDocument">
      <xsd:simpleType>
        <xsd:restriction base="dms:Boolean"/>
      </xsd:simpleType>
    </xsd:element>
    <xsd:element name="FOEDocumentTypeTaxHTField0" ma:index="9" nillable="true" ma:taxonomy="true" ma:internalName="FOEDocumentTypeTaxHTField0" ma:taxonomyFieldName="FOEDocumentType" ma:displayName="Document Type" ma:fieldId="{84d0d453-8b0d-4dad-9ac0-d2da2d61c4b2}" ma:sspId="3be87fd2-6891-4902-aeb5-238ee705c736" ma:termSetId="ebdb2313-efbd-4016-8f7e-ced14bbd92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EStrategyKeywordsTaxHTField0" ma:index="11" nillable="true" ma:taxonomy="true" ma:internalName="FOEStrategyKeywordsTaxHTField0" ma:taxonomyFieldName="FOEStrategyKeywords" ma:displayName="Strategy Keywords" ma:default="" ma:fieldId="{1f2b1ce6-a282-4b33-a21b-6b35a20b8bd8}" ma:sspId="3be87fd2-6891-4902-aeb5-238ee705c736" ma:termSetId="c16e50a3-88c4-43a4-ba36-45dc3e56d7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EFinalRelease" ma:index="13" nillable="true" ma:displayName="Final Release" ma:default="0" ma:description="Whether the current version of the document is the final release." ma:internalName="FOEFinalRelea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Document xmlns="854dc441-e5d1-4f1e-9c10-4d02710ea154">false</KeyDocument>
    <FOEDocumentTypeTaxHTField0 xmlns="854dc441-e5d1-4f1e-9c10-4d02710ea154">
      <Terms xmlns="http://schemas.microsoft.com/office/infopath/2007/PartnerControls"/>
    </FOEDocumentTypeTaxHTField0>
    <FOEStrategyKeywordsTaxHTField0 xmlns="854dc441-e5d1-4f1e-9c10-4d02710ea154">
      <Terms xmlns="http://schemas.microsoft.com/office/infopath/2007/PartnerControls"/>
    </FOEStrategyKeywordsTaxHTField0>
    <FOEFinalRelease xmlns="854dc441-e5d1-4f1e-9c10-4d02710ea154">false</FOEFinalReleas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90AAF5-5FE0-49A7-B3A1-C12725662F4E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C9CD958E-A675-41F4-8767-80E3BDB86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4dc441-e5d1-4f1e-9c10-4d02710e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A821CE-D744-48D1-902A-771F4D5FA97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54dc441-e5d1-4f1e-9c10-4d02710ea15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4495062-B60D-47D5-9158-FDBBAFB96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1609</Words>
  <Application>Microsoft Office PowerPoint</Application>
  <PresentationFormat>On-screen Show (4:3)</PresentationFormat>
  <Paragraphs>149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Key Considerations </vt:lpstr>
      <vt:lpstr> Part of a whole better diet</vt:lpstr>
      <vt:lpstr>As individuals, at home, in your community  </vt:lpstr>
      <vt:lpstr> Tips as an individual </vt:lpstr>
      <vt:lpstr>PowerPoint Presentation</vt:lpstr>
      <vt:lpstr> Communities</vt:lpstr>
      <vt:lpstr> Local promotions</vt:lpstr>
      <vt:lpstr>PowerPoint Presentation</vt:lpstr>
      <vt:lpstr> Influence local businesses </vt:lpstr>
      <vt:lpstr> Campaigning and lobbying </vt:lpstr>
      <vt:lpstr>Run a low carbon cook off </vt:lpstr>
      <vt:lpstr>PowerPoint Presentation</vt:lpstr>
      <vt:lpstr> Ideas for partnership work</vt:lpstr>
      <vt:lpstr>PowerPoint Presentation</vt:lpstr>
      <vt:lpstr>PowerPoint Presentation</vt:lpstr>
      <vt:lpstr>4 hospital initiative</vt:lpstr>
      <vt:lpstr>Enter Get Gobby &amp; Get Gobby Local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Craddock</dc:creator>
  <cp:lastModifiedBy>Alizee Marceau</cp:lastModifiedBy>
  <cp:revision>63</cp:revision>
  <dcterms:created xsi:type="dcterms:W3CDTF">2012-02-28T09:17:17Z</dcterms:created>
  <dcterms:modified xsi:type="dcterms:W3CDTF">2014-10-21T13:55:23Z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0x010100A56846504C374C4397C72B51243BBB9E004D3D64C8C3CA5E47AE57A0AF595F4D1A01004D3BC1E988DC9E4D9B306DC97D5E0976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