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61" r:id="rId4"/>
    <p:sldId id="262" r:id="rId5"/>
    <p:sldId id="263" r:id="rId6"/>
    <p:sldId id="264" r:id="rId7"/>
    <p:sldId id="265" r:id="rId8"/>
    <p:sldId id="266" r:id="rId9"/>
    <p:sldId id="267" r:id="rId10"/>
    <p:sldId id="268" r:id="rId11"/>
    <p:sldId id="269" r:id="rId12"/>
    <p:sldId id="270" r:id="rId13"/>
    <p:sldId id="258" r:id="rId14"/>
    <p:sldId id="271" r:id="rId15"/>
    <p:sldId id="259" r:id="rId16"/>
    <p:sldId id="272" r:id="rId17"/>
    <p:sldId id="26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B1B459-B6A0-4147-940C-2845562FEA78}" type="datetimeFigureOut">
              <a:rPr lang="en-GB" smtClean="0"/>
              <a:pPr/>
              <a:t>13/06/2014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23E972-DB76-412E-88FE-898EC82E3718}" type="slidenum">
              <a:rPr lang="en-GB" smtClean="0"/>
              <a:pPr/>
              <a:t>‹#›</a:t>
            </a:fld>
            <a:endParaRPr lang="en-GB"/>
          </a:p>
        </p:txBody>
      </p:sp>
    </p:spTree>
    <p:extLst>
      <p:ext uri="{BB962C8B-B14F-4D97-AF65-F5344CB8AC3E}">
        <p14:creationId xmlns:p14="http://schemas.microsoft.com/office/powerpoint/2010/main" val="3907181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D06332D-7352-4706-BBE5-6CA2AD88FDA8}" type="datetime1">
              <a:rPr lang="en-GB" smtClean="0"/>
              <a:pPr/>
              <a:t>13/06/2014</a:t>
            </a:fld>
            <a:endParaRPr lang="en-GB"/>
          </a:p>
        </p:txBody>
      </p:sp>
      <p:sp>
        <p:nvSpPr>
          <p:cNvPr id="5" name="Footer Placeholder 4"/>
          <p:cNvSpPr>
            <a:spLocks noGrp="1"/>
          </p:cNvSpPr>
          <p:nvPr>
            <p:ph type="ftr" sz="quarter" idx="11"/>
          </p:nvPr>
        </p:nvSpPr>
        <p:spPr/>
        <p:txBody>
          <a:bodyPr/>
          <a:lstStyle/>
          <a:p>
            <a:r>
              <a:rPr lang="en-GB" smtClean="0"/>
              <a:t>The Supermarket Levy Proposal    www.localworks.org</a:t>
            </a:r>
            <a:endParaRPr lang="en-GB"/>
          </a:p>
        </p:txBody>
      </p:sp>
      <p:sp>
        <p:nvSpPr>
          <p:cNvPr id="6" name="Slide Number Placeholder 5"/>
          <p:cNvSpPr>
            <a:spLocks noGrp="1"/>
          </p:cNvSpPr>
          <p:nvPr>
            <p:ph type="sldNum" sz="quarter" idx="12"/>
          </p:nvPr>
        </p:nvSpPr>
        <p:spPr/>
        <p:txBody>
          <a:bodyPr/>
          <a:lstStyle/>
          <a:p>
            <a:fld id="{884F5DAA-58FB-45D1-BBCF-A05FC3153A11}"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1206DC9-81E7-4B45-AB9D-79A6F44F5067}" type="datetime1">
              <a:rPr lang="en-GB" smtClean="0"/>
              <a:pPr/>
              <a:t>13/06/2014</a:t>
            </a:fld>
            <a:endParaRPr lang="en-GB"/>
          </a:p>
        </p:txBody>
      </p:sp>
      <p:sp>
        <p:nvSpPr>
          <p:cNvPr id="5" name="Footer Placeholder 4"/>
          <p:cNvSpPr>
            <a:spLocks noGrp="1"/>
          </p:cNvSpPr>
          <p:nvPr>
            <p:ph type="ftr" sz="quarter" idx="11"/>
          </p:nvPr>
        </p:nvSpPr>
        <p:spPr/>
        <p:txBody>
          <a:bodyPr/>
          <a:lstStyle/>
          <a:p>
            <a:r>
              <a:rPr lang="en-GB" smtClean="0"/>
              <a:t>The Supermarket Levy Proposal    www.localworks.org</a:t>
            </a:r>
            <a:endParaRPr lang="en-GB"/>
          </a:p>
        </p:txBody>
      </p:sp>
      <p:sp>
        <p:nvSpPr>
          <p:cNvPr id="6" name="Slide Number Placeholder 5"/>
          <p:cNvSpPr>
            <a:spLocks noGrp="1"/>
          </p:cNvSpPr>
          <p:nvPr>
            <p:ph type="sldNum" sz="quarter" idx="12"/>
          </p:nvPr>
        </p:nvSpPr>
        <p:spPr/>
        <p:txBody>
          <a:bodyPr/>
          <a:lstStyle/>
          <a:p>
            <a:fld id="{884F5DAA-58FB-45D1-BBCF-A05FC3153A11}"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FF1324C-900B-4AA2-8BA6-E7276F33308A}" type="datetime1">
              <a:rPr lang="en-GB" smtClean="0"/>
              <a:pPr/>
              <a:t>13/06/2014</a:t>
            </a:fld>
            <a:endParaRPr lang="en-GB"/>
          </a:p>
        </p:txBody>
      </p:sp>
      <p:sp>
        <p:nvSpPr>
          <p:cNvPr id="5" name="Footer Placeholder 4"/>
          <p:cNvSpPr>
            <a:spLocks noGrp="1"/>
          </p:cNvSpPr>
          <p:nvPr>
            <p:ph type="ftr" sz="quarter" idx="11"/>
          </p:nvPr>
        </p:nvSpPr>
        <p:spPr/>
        <p:txBody>
          <a:bodyPr/>
          <a:lstStyle/>
          <a:p>
            <a:r>
              <a:rPr lang="en-GB" smtClean="0"/>
              <a:t>The Supermarket Levy Proposal    www.localworks.org</a:t>
            </a:r>
            <a:endParaRPr lang="en-GB"/>
          </a:p>
        </p:txBody>
      </p:sp>
      <p:sp>
        <p:nvSpPr>
          <p:cNvPr id="6" name="Slide Number Placeholder 5"/>
          <p:cNvSpPr>
            <a:spLocks noGrp="1"/>
          </p:cNvSpPr>
          <p:nvPr>
            <p:ph type="sldNum" sz="quarter" idx="12"/>
          </p:nvPr>
        </p:nvSpPr>
        <p:spPr/>
        <p:txBody>
          <a:bodyPr/>
          <a:lstStyle/>
          <a:p>
            <a:fld id="{884F5DAA-58FB-45D1-BBCF-A05FC3153A11}"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3083769-429B-4904-9FA6-0F97002B4C55}" type="datetime1">
              <a:rPr lang="en-GB" smtClean="0"/>
              <a:pPr/>
              <a:t>13/06/2014</a:t>
            </a:fld>
            <a:endParaRPr lang="en-GB"/>
          </a:p>
        </p:txBody>
      </p:sp>
      <p:sp>
        <p:nvSpPr>
          <p:cNvPr id="5" name="Footer Placeholder 4"/>
          <p:cNvSpPr>
            <a:spLocks noGrp="1"/>
          </p:cNvSpPr>
          <p:nvPr>
            <p:ph type="ftr" sz="quarter" idx="11"/>
          </p:nvPr>
        </p:nvSpPr>
        <p:spPr/>
        <p:txBody>
          <a:bodyPr/>
          <a:lstStyle/>
          <a:p>
            <a:r>
              <a:rPr lang="en-GB" smtClean="0"/>
              <a:t>The Supermarket Levy Proposal    www.localworks.org</a:t>
            </a:r>
            <a:endParaRPr lang="en-GB"/>
          </a:p>
        </p:txBody>
      </p:sp>
      <p:sp>
        <p:nvSpPr>
          <p:cNvPr id="6" name="Slide Number Placeholder 5"/>
          <p:cNvSpPr>
            <a:spLocks noGrp="1"/>
          </p:cNvSpPr>
          <p:nvPr>
            <p:ph type="sldNum" sz="quarter" idx="12"/>
          </p:nvPr>
        </p:nvSpPr>
        <p:spPr/>
        <p:txBody>
          <a:bodyPr/>
          <a:lstStyle/>
          <a:p>
            <a:fld id="{884F5DAA-58FB-45D1-BBCF-A05FC3153A11}"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10DB71-4D84-4E3C-8043-DFD1B309BFC9}" type="datetime1">
              <a:rPr lang="en-GB" smtClean="0"/>
              <a:pPr/>
              <a:t>13/06/2014</a:t>
            </a:fld>
            <a:endParaRPr lang="en-GB"/>
          </a:p>
        </p:txBody>
      </p:sp>
      <p:sp>
        <p:nvSpPr>
          <p:cNvPr id="5" name="Footer Placeholder 4"/>
          <p:cNvSpPr>
            <a:spLocks noGrp="1"/>
          </p:cNvSpPr>
          <p:nvPr>
            <p:ph type="ftr" sz="quarter" idx="11"/>
          </p:nvPr>
        </p:nvSpPr>
        <p:spPr/>
        <p:txBody>
          <a:bodyPr/>
          <a:lstStyle/>
          <a:p>
            <a:r>
              <a:rPr lang="en-GB" smtClean="0"/>
              <a:t>The Supermarket Levy Proposal    www.localworks.org</a:t>
            </a:r>
            <a:endParaRPr lang="en-GB"/>
          </a:p>
        </p:txBody>
      </p:sp>
      <p:sp>
        <p:nvSpPr>
          <p:cNvPr id="6" name="Slide Number Placeholder 5"/>
          <p:cNvSpPr>
            <a:spLocks noGrp="1"/>
          </p:cNvSpPr>
          <p:nvPr>
            <p:ph type="sldNum" sz="quarter" idx="12"/>
          </p:nvPr>
        </p:nvSpPr>
        <p:spPr/>
        <p:txBody>
          <a:bodyPr/>
          <a:lstStyle/>
          <a:p>
            <a:fld id="{884F5DAA-58FB-45D1-BBCF-A05FC3153A11}"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00DC33C-7E4C-4F67-9316-56F56693582E}" type="datetime1">
              <a:rPr lang="en-GB" smtClean="0"/>
              <a:pPr/>
              <a:t>13/06/2014</a:t>
            </a:fld>
            <a:endParaRPr lang="en-GB"/>
          </a:p>
        </p:txBody>
      </p:sp>
      <p:sp>
        <p:nvSpPr>
          <p:cNvPr id="6" name="Footer Placeholder 5"/>
          <p:cNvSpPr>
            <a:spLocks noGrp="1"/>
          </p:cNvSpPr>
          <p:nvPr>
            <p:ph type="ftr" sz="quarter" idx="11"/>
          </p:nvPr>
        </p:nvSpPr>
        <p:spPr/>
        <p:txBody>
          <a:bodyPr/>
          <a:lstStyle/>
          <a:p>
            <a:r>
              <a:rPr lang="en-GB" smtClean="0"/>
              <a:t>The Supermarket Levy Proposal    www.localworks.org</a:t>
            </a:r>
            <a:endParaRPr lang="en-GB"/>
          </a:p>
        </p:txBody>
      </p:sp>
      <p:sp>
        <p:nvSpPr>
          <p:cNvPr id="7" name="Slide Number Placeholder 6"/>
          <p:cNvSpPr>
            <a:spLocks noGrp="1"/>
          </p:cNvSpPr>
          <p:nvPr>
            <p:ph type="sldNum" sz="quarter" idx="12"/>
          </p:nvPr>
        </p:nvSpPr>
        <p:spPr/>
        <p:txBody>
          <a:bodyPr/>
          <a:lstStyle/>
          <a:p>
            <a:fld id="{884F5DAA-58FB-45D1-BBCF-A05FC3153A11}"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75CB66B-0D76-48BA-87F3-765EC787A03E}" type="datetime1">
              <a:rPr lang="en-GB" smtClean="0"/>
              <a:pPr/>
              <a:t>13/06/2014</a:t>
            </a:fld>
            <a:endParaRPr lang="en-GB"/>
          </a:p>
        </p:txBody>
      </p:sp>
      <p:sp>
        <p:nvSpPr>
          <p:cNvPr id="8" name="Footer Placeholder 7"/>
          <p:cNvSpPr>
            <a:spLocks noGrp="1"/>
          </p:cNvSpPr>
          <p:nvPr>
            <p:ph type="ftr" sz="quarter" idx="11"/>
          </p:nvPr>
        </p:nvSpPr>
        <p:spPr/>
        <p:txBody>
          <a:bodyPr/>
          <a:lstStyle/>
          <a:p>
            <a:r>
              <a:rPr lang="en-GB" smtClean="0"/>
              <a:t>The Supermarket Levy Proposal    www.localworks.org</a:t>
            </a:r>
            <a:endParaRPr lang="en-GB"/>
          </a:p>
        </p:txBody>
      </p:sp>
      <p:sp>
        <p:nvSpPr>
          <p:cNvPr id="9" name="Slide Number Placeholder 8"/>
          <p:cNvSpPr>
            <a:spLocks noGrp="1"/>
          </p:cNvSpPr>
          <p:nvPr>
            <p:ph type="sldNum" sz="quarter" idx="12"/>
          </p:nvPr>
        </p:nvSpPr>
        <p:spPr/>
        <p:txBody>
          <a:bodyPr/>
          <a:lstStyle/>
          <a:p>
            <a:fld id="{884F5DAA-58FB-45D1-BBCF-A05FC3153A11}"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6915158-EDFF-424E-BA88-4F3D2C2AF577}" type="datetime1">
              <a:rPr lang="en-GB" smtClean="0"/>
              <a:pPr/>
              <a:t>13/06/2014</a:t>
            </a:fld>
            <a:endParaRPr lang="en-GB"/>
          </a:p>
        </p:txBody>
      </p:sp>
      <p:sp>
        <p:nvSpPr>
          <p:cNvPr id="4" name="Footer Placeholder 3"/>
          <p:cNvSpPr>
            <a:spLocks noGrp="1"/>
          </p:cNvSpPr>
          <p:nvPr>
            <p:ph type="ftr" sz="quarter" idx="11"/>
          </p:nvPr>
        </p:nvSpPr>
        <p:spPr/>
        <p:txBody>
          <a:bodyPr/>
          <a:lstStyle/>
          <a:p>
            <a:r>
              <a:rPr lang="en-GB" smtClean="0"/>
              <a:t>The Supermarket Levy Proposal    www.localworks.org</a:t>
            </a:r>
            <a:endParaRPr lang="en-GB"/>
          </a:p>
        </p:txBody>
      </p:sp>
      <p:sp>
        <p:nvSpPr>
          <p:cNvPr id="5" name="Slide Number Placeholder 4"/>
          <p:cNvSpPr>
            <a:spLocks noGrp="1"/>
          </p:cNvSpPr>
          <p:nvPr>
            <p:ph type="sldNum" sz="quarter" idx="12"/>
          </p:nvPr>
        </p:nvSpPr>
        <p:spPr/>
        <p:txBody>
          <a:bodyPr/>
          <a:lstStyle/>
          <a:p>
            <a:fld id="{884F5DAA-58FB-45D1-BBCF-A05FC3153A11}"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43A8EF-CC35-47C4-A9EB-82EFB379B367}" type="datetime1">
              <a:rPr lang="en-GB" smtClean="0"/>
              <a:pPr/>
              <a:t>13/06/2014</a:t>
            </a:fld>
            <a:endParaRPr lang="en-GB"/>
          </a:p>
        </p:txBody>
      </p:sp>
      <p:sp>
        <p:nvSpPr>
          <p:cNvPr id="3" name="Footer Placeholder 2"/>
          <p:cNvSpPr>
            <a:spLocks noGrp="1"/>
          </p:cNvSpPr>
          <p:nvPr>
            <p:ph type="ftr" sz="quarter" idx="11"/>
          </p:nvPr>
        </p:nvSpPr>
        <p:spPr/>
        <p:txBody>
          <a:bodyPr/>
          <a:lstStyle/>
          <a:p>
            <a:r>
              <a:rPr lang="en-GB" smtClean="0"/>
              <a:t>The Supermarket Levy Proposal    www.localworks.org</a:t>
            </a:r>
            <a:endParaRPr lang="en-GB"/>
          </a:p>
        </p:txBody>
      </p:sp>
      <p:sp>
        <p:nvSpPr>
          <p:cNvPr id="4" name="Slide Number Placeholder 3"/>
          <p:cNvSpPr>
            <a:spLocks noGrp="1"/>
          </p:cNvSpPr>
          <p:nvPr>
            <p:ph type="sldNum" sz="quarter" idx="12"/>
          </p:nvPr>
        </p:nvSpPr>
        <p:spPr/>
        <p:txBody>
          <a:bodyPr/>
          <a:lstStyle/>
          <a:p>
            <a:fld id="{884F5DAA-58FB-45D1-BBCF-A05FC3153A11}"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2AAD0A-37C4-4E93-A14B-EC635AEC22C7}" type="datetime1">
              <a:rPr lang="en-GB" smtClean="0"/>
              <a:pPr/>
              <a:t>13/06/2014</a:t>
            </a:fld>
            <a:endParaRPr lang="en-GB"/>
          </a:p>
        </p:txBody>
      </p:sp>
      <p:sp>
        <p:nvSpPr>
          <p:cNvPr id="6" name="Footer Placeholder 5"/>
          <p:cNvSpPr>
            <a:spLocks noGrp="1"/>
          </p:cNvSpPr>
          <p:nvPr>
            <p:ph type="ftr" sz="quarter" idx="11"/>
          </p:nvPr>
        </p:nvSpPr>
        <p:spPr/>
        <p:txBody>
          <a:bodyPr/>
          <a:lstStyle/>
          <a:p>
            <a:r>
              <a:rPr lang="en-GB" smtClean="0"/>
              <a:t>The Supermarket Levy Proposal    www.localworks.org</a:t>
            </a:r>
            <a:endParaRPr lang="en-GB"/>
          </a:p>
        </p:txBody>
      </p:sp>
      <p:sp>
        <p:nvSpPr>
          <p:cNvPr id="7" name="Slide Number Placeholder 6"/>
          <p:cNvSpPr>
            <a:spLocks noGrp="1"/>
          </p:cNvSpPr>
          <p:nvPr>
            <p:ph type="sldNum" sz="quarter" idx="12"/>
          </p:nvPr>
        </p:nvSpPr>
        <p:spPr/>
        <p:txBody>
          <a:bodyPr/>
          <a:lstStyle/>
          <a:p>
            <a:fld id="{884F5DAA-58FB-45D1-BBCF-A05FC3153A11}"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F974B4-A7A2-4674-ACA5-9C97A64DAB49}" type="datetime1">
              <a:rPr lang="en-GB" smtClean="0"/>
              <a:pPr/>
              <a:t>13/06/2014</a:t>
            </a:fld>
            <a:endParaRPr lang="en-GB"/>
          </a:p>
        </p:txBody>
      </p:sp>
      <p:sp>
        <p:nvSpPr>
          <p:cNvPr id="6" name="Footer Placeholder 5"/>
          <p:cNvSpPr>
            <a:spLocks noGrp="1"/>
          </p:cNvSpPr>
          <p:nvPr>
            <p:ph type="ftr" sz="quarter" idx="11"/>
          </p:nvPr>
        </p:nvSpPr>
        <p:spPr/>
        <p:txBody>
          <a:bodyPr/>
          <a:lstStyle/>
          <a:p>
            <a:r>
              <a:rPr lang="en-GB" smtClean="0"/>
              <a:t>The Supermarket Levy Proposal    www.localworks.org</a:t>
            </a:r>
            <a:endParaRPr lang="en-GB"/>
          </a:p>
        </p:txBody>
      </p:sp>
      <p:sp>
        <p:nvSpPr>
          <p:cNvPr id="7" name="Slide Number Placeholder 6"/>
          <p:cNvSpPr>
            <a:spLocks noGrp="1"/>
          </p:cNvSpPr>
          <p:nvPr>
            <p:ph type="sldNum" sz="quarter" idx="12"/>
          </p:nvPr>
        </p:nvSpPr>
        <p:spPr/>
        <p:txBody>
          <a:bodyPr/>
          <a:lstStyle/>
          <a:p>
            <a:fld id="{884F5DAA-58FB-45D1-BBCF-A05FC3153A11}"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B851F6-D034-4F23-A610-CF12F67B9CB0}" type="datetime1">
              <a:rPr lang="en-GB" smtClean="0"/>
              <a:pPr/>
              <a:t>13/06/2014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The Supermarket Levy Proposal    www.localworks.org</a:t>
            </a: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4F5DAA-58FB-45D1-BBCF-A05FC3153A11}"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localworks.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6000" b="1" dirty="0" smtClean="0"/>
              <a:t>A Supermarket Levy</a:t>
            </a:r>
            <a:endParaRPr lang="en-GB" sz="6000" b="1" dirty="0"/>
          </a:p>
        </p:txBody>
      </p:sp>
      <p:sp>
        <p:nvSpPr>
          <p:cNvPr id="3" name="Subtitle 2"/>
          <p:cNvSpPr>
            <a:spLocks noGrp="1"/>
          </p:cNvSpPr>
          <p:nvPr>
            <p:ph type="subTitle" idx="1"/>
          </p:nvPr>
        </p:nvSpPr>
        <p:spPr/>
        <p:txBody>
          <a:bodyPr/>
          <a:lstStyle/>
          <a:p>
            <a:r>
              <a:rPr lang="en-GB" dirty="0" smtClean="0"/>
              <a:t>Using the Sustainable Communities Act to address the damage supermarkets do</a:t>
            </a:r>
            <a:endParaRPr lang="en-GB" dirty="0"/>
          </a:p>
        </p:txBody>
      </p:sp>
      <p:pic>
        <p:nvPicPr>
          <p:cNvPr id="4" name="Picture 3" descr="LW_logo_highres.jpg"/>
          <p:cNvPicPr>
            <a:picLocks noChangeAspect="1"/>
          </p:cNvPicPr>
          <p:nvPr/>
        </p:nvPicPr>
        <p:blipFill>
          <a:blip r:embed="rId2" cstate="print"/>
          <a:stretch>
            <a:fillRect/>
          </a:stretch>
        </p:blipFill>
        <p:spPr>
          <a:xfrm>
            <a:off x="5292080" y="0"/>
            <a:ext cx="3851920" cy="600733"/>
          </a:xfrm>
          <a:prstGeom prst="rect">
            <a:avLst/>
          </a:prstGeom>
        </p:spPr>
      </p:pic>
      <p:sp>
        <p:nvSpPr>
          <p:cNvPr id="5" name="Footer Placeholder 4"/>
          <p:cNvSpPr>
            <a:spLocks noGrp="1"/>
          </p:cNvSpPr>
          <p:nvPr>
            <p:ph type="ftr" sz="quarter" idx="11"/>
          </p:nvPr>
        </p:nvSpPr>
        <p:spPr/>
        <p:txBody>
          <a:bodyPr/>
          <a:lstStyle/>
          <a:p>
            <a:r>
              <a:rPr lang="en-GB" dirty="0" smtClean="0"/>
              <a:t>The Supermarket Levy Proposal    www.localworks.org</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The Problem – Social wellbeing</a:t>
            </a:r>
            <a:endParaRPr lang="en-GB" b="1" dirty="0"/>
          </a:p>
        </p:txBody>
      </p:sp>
      <p:sp>
        <p:nvSpPr>
          <p:cNvPr id="3" name="Content Placeholder 2"/>
          <p:cNvSpPr>
            <a:spLocks noGrp="1"/>
          </p:cNvSpPr>
          <p:nvPr>
            <p:ph idx="1"/>
          </p:nvPr>
        </p:nvSpPr>
        <p:spPr/>
        <p:txBody>
          <a:bodyPr>
            <a:normAutofit/>
          </a:bodyPr>
          <a:lstStyle/>
          <a:p>
            <a:pPr>
              <a:buNone/>
            </a:pPr>
            <a:endParaRPr lang="en-GB" dirty="0" smtClean="0"/>
          </a:p>
          <a:p>
            <a:pPr algn="ctr">
              <a:buNone/>
            </a:pPr>
            <a:r>
              <a:rPr lang="en-GB" dirty="0" smtClean="0"/>
              <a:t>Supermarkets have misled consumers with deceptive discount pricing techniques.</a:t>
            </a:r>
          </a:p>
          <a:p>
            <a:pPr algn="ctr">
              <a:buNone/>
            </a:pPr>
            <a:endParaRPr lang="en-GB" dirty="0" smtClean="0"/>
          </a:p>
          <a:p>
            <a:pPr algn="ctr">
              <a:buNone/>
            </a:pPr>
            <a:r>
              <a:rPr lang="en-GB" dirty="0" smtClean="0"/>
              <a:t>This is a criminal offence. </a:t>
            </a:r>
          </a:p>
          <a:p>
            <a:pPr>
              <a:buNone/>
            </a:pPr>
            <a:endParaRPr lang="en-GB" dirty="0" smtClean="0"/>
          </a:p>
          <a:p>
            <a:pPr>
              <a:buNone/>
            </a:pPr>
            <a:r>
              <a:rPr lang="en-GB" dirty="0" smtClean="0"/>
              <a:t>(Which? 6</a:t>
            </a:r>
            <a:r>
              <a:rPr lang="en-GB" baseline="30000" dirty="0" smtClean="0"/>
              <a:t>th</a:t>
            </a:r>
            <a:r>
              <a:rPr lang="en-GB" dirty="0" smtClean="0"/>
              <a:t> September 2012)</a:t>
            </a:r>
          </a:p>
          <a:p>
            <a:pPr>
              <a:buNone/>
            </a:pPr>
            <a:endParaRPr lang="en-GB" dirty="0"/>
          </a:p>
        </p:txBody>
      </p:sp>
      <p:pic>
        <p:nvPicPr>
          <p:cNvPr id="4" name="Picture 3" descr="LW_logo_highres.jpg"/>
          <p:cNvPicPr>
            <a:picLocks noChangeAspect="1"/>
          </p:cNvPicPr>
          <p:nvPr/>
        </p:nvPicPr>
        <p:blipFill>
          <a:blip r:embed="rId2" cstate="print"/>
          <a:stretch>
            <a:fillRect/>
          </a:stretch>
        </p:blipFill>
        <p:spPr>
          <a:xfrm>
            <a:off x="5292080" y="0"/>
            <a:ext cx="3851920" cy="600733"/>
          </a:xfrm>
          <a:prstGeom prst="rect">
            <a:avLst/>
          </a:prstGeom>
        </p:spPr>
      </p:pic>
      <p:sp>
        <p:nvSpPr>
          <p:cNvPr id="5" name="Footer Placeholder 4"/>
          <p:cNvSpPr>
            <a:spLocks noGrp="1"/>
          </p:cNvSpPr>
          <p:nvPr>
            <p:ph type="ftr" sz="quarter" idx="11"/>
          </p:nvPr>
        </p:nvSpPr>
        <p:spPr/>
        <p:txBody>
          <a:bodyPr/>
          <a:lstStyle/>
          <a:p>
            <a:r>
              <a:rPr lang="en-GB" smtClean="0"/>
              <a:t>The Supermarket Levy Proposal    www.localworks.org</a:t>
            </a:r>
            <a:endParaRPr lang="en-GB"/>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The Problem – Social wellbeing</a:t>
            </a:r>
            <a:endParaRPr lang="en-GB" b="1" dirty="0"/>
          </a:p>
        </p:txBody>
      </p:sp>
      <p:sp>
        <p:nvSpPr>
          <p:cNvPr id="3" name="Content Placeholder 2"/>
          <p:cNvSpPr>
            <a:spLocks noGrp="1"/>
          </p:cNvSpPr>
          <p:nvPr>
            <p:ph idx="1"/>
          </p:nvPr>
        </p:nvSpPr>
        <p:spPr/>
        <p:txBody>
          <a:bodyPr>
            <a:normAutofit fontScale="85000" lnSpcReduction="20000"/>
          </a:bodyPr>
          <a:lstStyle/>
          <a:p>
            <a:pPr>
              <a:buNone/>
            </a:pPr>
            <a:r>
              <a:rPr lang="en-GB" dirty="0" smtClean="0"/>
              <a:t>Horsemeat...</a:t>
            </a:r>
          </a:p>
          <a:p>
            <a:pPr>
              <a:buNone/>
            </a:pPr>
            <a:endParaRPr lang="en-GB" dirty="0" smtClean="0"/>
          </a:p>
          <a:p>
            <a:pPr>
              <a:buNone/>
            </a:pPr>
            <a:r>
              <a:rPr lang="en-GB" dirty="0" smtClean="0"/>
              <a:t>January 2013: Tesco beef burgers found to be:</a:t>
            </a:r>
          </a:p>
          <a:p>
            <a:pPr algn="ctr">
              <a:buNone/>
            </a:pPr>
            <a:r>
              <a:rPr lang="en-GB" b="1" dirty="0" smtClean="0"/>
              <a:t>29% horsemeat</a:t>
            </a:r>
          </a:p>
          <a:p>
            <a:pPr>
              <a:buNone/>
            </a:pPr>
            <a:endParaRPr lang="en-GB" b="1" dirty="0" smtClean="0"/>
          </a:p>
          <a:p>
            <a:pPr marL="0">
              <a:buNone/>
            </a:pPr>
            <a:r>
              <a:rPr lang="en-GB" dirty="0" smtClean="0"/>
              <a:t>number of all tested burgers at Asda, Lidl and others to contain horsemeat:</a:t>
            </a:r>
          </a:p>
          <a:p>
            <a:pPr marL="0" algn="ctr">
              <a:buNone/>
            </a:pPr>
            <a:r>
              <a:rPr lang="en-GB" b="1" dirty="0" smtClean="0"/>
              <a:t>one third </a:t>
            </a:r>
          </a:p>
          <a:p>
            <a:pPr marL="0">
              <a:buNone/>
            </a:pPr>
            <a:endParaRPr lang="en-GB" dirty="0" smtClean="0"/>
          </a:p>
          <a:p>
            <a:pPr marL="0">
              <a:buNone/>
            </a:pPr>
            <a:r>
              <a:rPr lang="en-GB" dirty="0" smtClean="0"/>
              <a:t>(Investigation into Horse DNA Found in Some Burgers, Food Standards Agency, 2013) </a:t>
            </a:r>
          </a:p>
          <a:p>
            <a:pPr algn="ctr">
              <a:buNone/>
            </a:pPr>
            <a:endParaRPr lang="en-GB" dirty="0" smtClean="0"/>
          </a:p>
          <a:p>
            <a:pPr>
              <a:buNone/>
            </a:pPr>
            <a:endParaRPr lang="en-GB" dirty="0"/>
          </a:p>
        </p:txBody>
      </p:sp>
      <p:pic>
        <p:nvPicPr>
          <p:cNvPr id="4" name="Picture 3" descr="LW_logo_highres.jpg"/>
          <p:cNvPicPr>
            <a:picLocks noChangeAspect="1"/>
          </p:cNvPicPr>
          <p:nvPr/>
        </p:nvPicPr>
        <p:blipFill>
          <a:blip r:embed="rId2" cstate="print"/>
          <a:stretch>
            <a:fillRect/>
          </a:stretch>
        </p:blipFill>
        <p:spPr>
          <a:xfrm>
            <a:off x="5292080" y="0"/>
            <a:ext cx="3851920" cy="600733"/>
          </a:xfrm>
          <a:prstGeom prst="rect">
            <a:avLst/>
          </a:prstGeom>
        </p:spPr>
      </p:pic>
      <p:sp>
        <p:nvSpPr>
          <p:cNvPr id="5" name="Footer Placeholder 4"/>
          <p:cNvSpPr>
            <a:spLocks noGrp="1"/>
          </p:cNvSpPr>
          <p:nvPr>
            <p:ph type="ftr" sz="quarter" idx="11"/>
          </p:nvPr>
        </p:nvSpPr>
        <p:spPr/>
        <p:txBody>
          <a:bodyPr/>
          <a:lstStyle/>
          <a:p>
            <a:r>
              <a:rPr lang="en-GB" smtClean="0"/>
              <a:t>The Supermarket Levy Proposal    www.localworks.org</a:t>
            </a:r>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The Problem – Social wellbeing</a:t>
            </a:r>
            <a:endParaRPr lang="en-GB" b="1" dirty="0"/>
          </a:p>
        </p:txBody>
      </p:sp>
      <p:sp>
        <p:nvSpPr>
          <p:cNvPr id="3" name="Content Placeholder 2"/>
          <p:cNvSpPr>
            <a:spLocks noGrp="1"/>
          </p:cNvSpPr>
          <p:nvPr>
            <p:ph idx="1"/>
          </p:nvPr>
        </p:nvSpPr>
        <p:spPr/>
        <p:txBody>
          <a:bodyPr>
            <a:normAutofit fontScale="85000" lnSpcReduction="20000"/>
          </a:bodyPr>
          <a:lstStyle/>
          <a:p>
            <a:pPr marL="0">
              <a:buNone/>
            </a:pPr>
            <a:r>
              <a:rPr lang="en-US" dirty="0" smtClean="0"/>
              <a:t>The four largest supermarkets employ </a:t>
            </a:r>
            <a:r>
              <a:rPr lang="en-US" b="1" dirty="0" smtClean="0"/>
              <a:t>900,000 people </a:t>
            </a:r>
          </a:p>
          <a:p>
            <a:pPr marL="0">
              <a:buNone/>
            </a:pPr>
            <a:endParaRPr lang="en-US" dirty="0" smtClean="0"/>
          </a:p>
          <a:p>
            <a:pPr marL="0">
              <a:buNone/>
            </a:pPr>
            <a:r>
              <a:rPr lang="en-US" dirty="0" smtClean="0"/>
              <a:t>They are the largest employer block in the country (second only to the NHS)</a:t>
            </a:r>
          </a:p>
          <a:p>
            <a:pPr marL="0">
              <a:buNone/>
            </a:pPr>
            <a:endParaRPr lang="en-US" dirty="0" smtClean="0"/>
          </a:p>
          <a:p>
            <a:pPr marL="0">
              <a:buNone/>
            </a:pPr>
            <a:r>
              <a:rPr lang="en-US" dirty="0" smtClean="0"/>
              <a:t>Government says employers need to pay the Living Wage to stop employers falling into in-work poverty</a:t>
            </a:r>
          </a:p>
          <a:p>
            <a:pPr marL="0">
              <a:buNone/>
            </a:pPr>
            <a:endParaRPr lang="en-US" dirty="0" smtClean="0"/>
          </a:p>
          <a:p>
            <a:pPr marL="0">
              <a:buNone/>
            </a:pPr>
            <a:r>
              <a:rPr lang="en-US" dirty="0" smtClean="0"/>
              <a:t>Do they pay staff the Living Wage? </a:t>
            </a:r>
          </a:p>
          <a:p>
            <a:pPr marL="0">
              <a:buNone/>
            </a:pPr>
            <a:endParaRPr lang="en-US" b="1" dirty="0" smtClean="0"/>
          </a:p>
          <a:p>
            <a:pPr marL="0" algn="ctr">
              <a:buNone/>
            </a:pPr>
            <a:r>
              <a:rPr lang="en-US" b="1" dirty="0" smtClean="0"/>
              <a:t>No</a:t>
            </a:r>
          </a:p>
          <a:p>
            <a:pPr>
              <a:buNone/>
            </a:pPr>
            <a:endParaRPr lang="en-GB" dirty="0"/>
          </a:p>
        </p:txBody>
      </p:sp>
      <p:pic>
        <p:nvPicPr>
          <p:cNvPr id="4" name="Picture 3" descr="LW_logo_highres.jpg"/>
          <p:cNvPicPr>
            <a:picLocks noChangeAspect="1"/>
          </p:cNvPicPr>
          <p:nvPr/>
        </p:nvPicPr>
        <p:blipFill>
          <a:blip r:embed="rId2" cstate="print"/>
          <a:stretch>
            <a:fillRect/>
          </a:stretch>
        </p:blipFill>
        <p:spPr>
          <a:xfrm>
            <a:off x="5292080" y="0"/>
            <a:ext cx="3851920" cy="600733"/>
          </a:xfrm>
          <a:prstGeom prst="rect">
            <a:avLst/>
          </a:prstGeom>
        </p:spPr>
      </p:pic>
      <p:sp>
        <p:nvSpPr>
          <p:cNvPr id="5" name="Footer Placeholder 4"/>
          <p:cNvSpPr>
            <a:spLocks noGrp="1"/>
          </p:cNvSpPr>
          <p:nvPr>
            <p:ph type="ftr" sz="quarter" idx="11"/>
          </p:nvPr>
        </p:nvSpPr>
        <p:spPr/>
        <p:txBody>
          <a:bodyPr/>
          <a:lstStyle/>
          <a:p>
            <a:r>
              <a:rPr lang="en-GB" smtClean="0"/>
              <a:t>The Supermarket Levy Proposal    www.localworks.org</a:t>
            </a:r>
            <a:endParaRPr lang="en-GB"/>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Addressing the problem</a:t>
            </a:r>
            <a:endParaRPr lang="en-GB" b="1" dirty="0"/>
          </a:p>
        </p:txBody>
      </p:sp>
      <p:sp>
        <p:nvSpPr>
          <p:cNvPr id="3" name="Content Placeholder 2"/>
          <p:cNvSpPr>
            <a:spLocks noGrp="1"/>
          </p:cNvSpPr>
          <p:nvPr>
            <p:ph idx="1"/>
          </p:nvPr>
        </p:nvSpPr>
        <p:spPr/>
        <p:txBody>
          <a:bodyPr>
            <a:normAutofit/>
          </a:bodyPr>
          <a:lstStyle/>
          <a:p>
            <a:pPr>
              <a:buNone/>
            </a:pPr>
            <a:r>
              <a:rPr lang="en-GB" dirty="0" smtClean="0"/>
              <a:t>1. Putting a levy on supermarkets in England would help address their negative impacts.</a:t>
            </a:r>
          </a:p>
          <a:p>
            <a:pPr>
              <a:buNone/>
            </a:pPr>
            <a:endParaRPr lang="en-GB" dirty="0" smtClean="0"/>
          </a:p>
          <a:p>
            <a:pPr>
              <a:buNone/>
            </a:pPr>
            <a:r>
              <a:rPr lang="en-GB" dirty="0" smtClean="0"/>
              <a:t>2. A levy on large supermarkets exists in Northern Ireland and Scotland.</a:t>
            </a:r>
          </a:p>
          <a:p>
            <a:pPr>
              <a:buNone/>
            </a:pPr>
            <a:endParaRPr lang="en-GB" dirty="0" smtClean="0"/>
          </a:p>
          <a:p>
            <a:pPr>
              <a:buNone/>
            </a:pPr>
            <a:r>
              <a:rPr lang="en-GB" dirty="0" smtClean="0"/>
              <a:t>3. The Sustainable Communities Act can be used to ask government to create the levy.</a:t>
            </a:r>
          </a:p>
          <a:p>
            <a:pPr>
              <a:buNone/>
            </a:pPr>
            <a:endParaRPr lang="en-GB" dirty="0" smtClean="0"/>
          </a:p>
          <a:p>
            <a:endParaRPr lang="en-GB" dirty="0" smtClean="0"/>
          </a:p>
          <a:p>
            <a:pPr>
              <a:buNone/>
            </a:pPr>
            <a:endParaRPr lang="en-GB" dirty="0"/>
          </a:p>
        </p:txBody>
      </p:sp>
      <p:pic>
        <p:nvPicPr>
          <p:cNvPr id="4" name="Picture 3" descr="LW_logo_highres.jpg"/>
          <p:cNvPicPr>
            <a:picLocks noChangeAspect="1"/>
          </p:cNvPicPr>
          <p:nvPr/>
        </p:nvPicPr>
        <p:blipFill>
          <a:blip r:embed="rId2" cstate="print"/>
          <a:stretch>
            <a:fillRect/>
          </a:stretch>
        </p:blipFill>
        <p:spPr>
          <a:xfrm>
            <a:off x="5292080" y="0"/>
            <a:ext cx="3851920" cy="600733"/>
          </a:xfrm>
          <a:prstGeom prst="rect">
            <a:avLst/>
          </a:prstGeom>
        </p:spPr>
      </p:pic>
      <p:sp>
        <p:nvSpPr>
          <p:cNvPr id="5" name="Footer Placeholder 4"/>
          <p:cNvSpPr>
            <a:spLocks noGrp="1"/>
          </p:cNvSpPr>
          <p:nvPr>
            <p:ph type="ftr" sz="quarter" idx="11"/>
          </p:nvPr>
        </p:nvSpPr>
        <p:spPr/>
        <p:txBody>
          <a:bodyPr/>
          <a:lstStyle/>
          <a:p>
            <a:r>
              <a:rPr lang="en-GB" smtClean="0"/>
              <a:t>The Supermarket Levy Proposal    www.localworks.org</a:t>
            </a:r>
            <a:endParaRPr lang="en-GB"/>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Addressing the problem</a:t>
            </a:r>
            <a:endParaRPr lang="en-GB" b="1" dirty="0"/>
          </a:p>
        </p:txBody>
      </p:sp>
      <p:sp>
        <p:nvSpPr>
          <p:cNvPr id="3" name="Content Placeholder 2"/>
          <p:cNvSpPr>
            <a:spLocks noGrp="1"/>
          </p:cNvSpPr>
          <p:nvPr>
            <p:ph idx="1"/>
          </p:nvPr>
        </p:nvSpPr>
        <p:spPr/>
        <p:txBody>
          <a:bodyPr>
            <a:normAutofit fontScale="77500" lnSpcReduction="20000"/>
          </a:bodyPr>
          <a:lstStyle/>
          <a:p>
            <a:pPr>
              <a:buNone/>
            </a:pPr>
            <a:r>
              <a:rPr lang="en-GB" dirty="0" smtClean="0"/>
              <a:t>The Supermarket Levy Proposal</a:t>
            </a:r>
          </a:p>
          <a:p>
            <a:pPr>
              <a:buNone/>
            </a:pPr>
            <a:endParaRPr lang="en-GB" dirty="0" smtClean="0"/>
          </a:p>
          <a:p>
            <a:pPr>
              <a:buNone/>
            </a:pPr>
            <a:r>
              <a:rPr lang="en-GB" dirty="0" smtClean="0"/>
              <a:t>“</a:t>
            </a:r>
            <a:r>
              <a:rPr lang="en-US" dirty="0" smtClean="0"/>
              <a:t>That the Secretary of State </a:t>
            </a:r>
            <a:endParaRPr lang="en-GB" dirty="0" smtClean="0"/>
          </a:p>
          <a:p>
            <a:pPr lvl="0"/>
            <a:r>
              <a:rPr lang="en-US" dirty="0" smtClean="0"/>
              <a:t>gives Local Authorities the power to introduce a local levy of up to 8.5% of the rate on supermarkets or large retail outlets in their area with a rateable annual value not less that £500,000; and </a:t>
            </a:r>
          </a:p>
          <a:p>
            <a:pPr lvl="0"/>
            <a:endParaRPr lang="en-GB" dirty="0" smtClean="0"/>
          </a:p>
          <a:p>
            <a:pPr lvl="0"/>
            <a:r>
              <a:rPr lang="en-US" dirty="0" smtClean="0"/>
              <a:t>requires that the revenue from this levy be retained by the Local Authority in order to be used to improve local communities in their areas by promoting local economic activity, local services and facilities, social and community wellbeing and environmental protection.”</a:t>
            </a:r>
            <a:endParaRPr lang="en-GB" dirty="0" smtClean="0"/>
          </a:p>
          <a:p>
            <a:pPr>
              <a:buNone/>
            </a:pPr>
            <a:endParaRPr lang="en-GB" dirty="0"/>
          </a:p>
        </p:txBody>
      </p:sp>
      <p:pic>
        <p:nvPicPr>
          <p:cNvPr id="4" name="Picture 3" descr="LW_logo_highres.jpg"/>
          <p:cNvPicPr>
            <a:picLocks noChangeAspect="1"/>
          </p:cNvPicPr>
          <p:nvPr/>
        </p:nvPicPr>
        <p:blipFill>
          <a:blip r:embed="rId2" cstate="print"/>
          <a:stretch>
            <a:fillRect/>
          </a:stretch>
        </p:blipFill>
        <p:spPr>
          <a:xfrm>
            <a:off x="5292080" y="0"/>
            <a:ext cx="3851920" cy="600733"/>
          </a:xfrm>
          <a:prstGeom prst="rect">
            <a:avLst/>
          </a:prstGeom>
        </p:spPr>
      </p:pic>
      <p:sp>
        <p:nvSpPr>
          <p:cNvPr id="5" name="Footer Placeholder 4"/>
          <p:cNvSpPr>
            <a:spLocks noGrp="1"/>
          </p:cNvSpPr>
          <p:nvPr>
            <p:ph type="ftr" sz="quarter" idx="11"/>
          </p:nvPr>
        </p:nvSpPr>
        <p:spPr/>
        <p:txBody>
          <a:bodyPr/>
          <a:lstStyle/>
          <a:p>
            <a:r>
              <a:rPr lang="en-GB" smtClean="0"/>
              <a:t>The Supermarket Levy Proposal    www.localworks.org</a:t>
            </a:r>
            <a:endParaRPr lang="en-GB"/>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Progress so far</a:t>
            </a:r>
            <a:endParaRPr lang="en-GB" b="1" dirty="0"/>
          </a:p>
        </p:txBody>
      </p:sp>
      <p:sp>
        <p:nvSpPr>
          <p:cNvPr id="3" name="Content Placeholder 2"/>
          <p:cNvSpPr>
            <a:spLocks noGrp="1"/>
          </p:cNvSpPr>
          <p:nvPr>
            <p:ph idx="1"/>
          </p:nvPr>
        </p:nvSpPr>
        <p:spPr>
          <a:xfrm>
            <a:off x="457200" y="1600201"/>
            <a:ext cx="8229600" cy="1972815"/>
          </a:xfrm>
        </p:spPr>
        <p:txBody>
          <a:bodyPr>
            <a:normAutofit fontScale="70000" lnSpcReduction="20000"/>
          </a:bodyPr>
          <a:lstStyle/>
          <a:p>
            <a:pPr>
              <a:buNone/>
            </a:pPr>
            <a:r>
              <a:rPr lang="en-GB" dirty="0" smtClean="0"/>
              <a:t>Local Authorities submit Sustainable Communities Act proposals</a:t>
            </a:r>
          </a:p>
          <a:p>
            <a:pPr>
              <a:buNone/>
            </a:pPr>
            <a:endParaRPr lang="en-GB" dirty="0" smtClean="0"/>
          </a:p>
          <a:p>
            <a:pPr>
              <a:buNone/>
            </a:pPr>
            <a:r>
              <a:rPr lang="en-GB" dirty="0" smtClean="0"/>
              <a:t>The more that support a proposal, the better its chances</a:t>
            </a:r>
          </a:p>
          <a:p>
            <a:pPr>
              <a:buNone/>
            </a:pPr>
            <a:endParaRPr lang="en-GB" dirty="0" smtClean="0"/>
          </a:p>
          <a:p>
            <a:pPr>
              <a:buNone/>
            </a:pPr>
            <a:r>
              <a:rPr lang="en-GB" dirty="0" smtClean="0"/>
              <a:t>The following Local Authorities support the supermarket levy</a:t>
            </a:r>
          </a:p>
          <a:p>
            <a:endParaRPr lang="en-GB" dirty="0"/>
          </a:p>
        </p:txBody>
      </p:sp>
      <p:pic>
        <p:nvPicPr>
          <p:cNvPr id="4" name="Picture 3" descr="LW_logo_highres.jpg"/>
          <p:cNvPicPr>
            <a:picLocks noChangeAspect="1"/>
          </p:cNvPicPr>
          <p:nvPr/>
        </p:nvPicPr>
        <p:blipFill>
          <a:blip r:embed="rId2" cstate="print"/>
          <a:stretch>
            <a:fillRect/>
          </a:stretch>
        </p:blipFill>
        <p:spPr>
          <a:xfrm>
            <a:off x="5292080" y="0"/>
            <a:ext cx="3851920" cy="600733"/>
          </a:xfrm>
          <a:prstGeom prst="rect">
            <a:avLst/>
          </a:prstGeom>
        </p:spPr>
      </p:pic>
      <p:sp>
        <p:nvSpPr>
          <p:cNvPr id="5" name="Footer Placeholder 4"/>
          <p:cNvSpPr>
            <a:spLocks noGrp="1"/>
          </p:cNvSpPr>
          <p:nvPr>
            <p:ph type="ftr" sz="quarter" idx="11"/>
          </p:nvPr>
        </p:nvSpPr>
        <p:spPr/>
        <p:txBody>
          <a:bodyPr/>
          <a:lstStyle/>
          <a:p>
            <a:r>
              <a:rPr lang="en-GB" smtClean="0"/>
              <a:t>The Supermarket Levy Proposal    www.localworks.org</a:t>
            </a:r>
            <a:endParaRPr lang="en-GB"/>
          </a:p>
        </p:txBody>
      </p:sp>
      <p:sp>
        <p:nvSpPr>
          <p:cNvPr id="8" name="Content Placeholder 2"/>
          <p:cNvSpPr txBox="1">
            <a:spLocks/>
          </p:cNvSpPr>
          <p:nvPr/>
        </p:nvSpPr>
        <p:spPr>
          <a:xfrm>
            <a:off x="755576" y="3789040"/>
            <a:ext cx="7632848" cy="2548880"/>
          </a:xfrm>
          <a:prstGeom prst="rect">
            <a:avLst/>
          </a:prstGeom>
        </p:spPr>
        <p:txBody>
          <a:bodyPr vert="horz" lIns="91440" tIns="45720" rIns="91440" bIns="45720" numCol="2" rtlCol="0">
            <a:normAutofit fontScale="62500" lnSpcReduction="20000"/>
          </a:bodyPr>
          <a:lstStyle/>
          <a:p>
            <a:pPr marL="342900" lvl="0" indent="-342900">
              <a:spcBef>
                <a:spcPct val="20000"/>
              </a:spcBef>
            </a:pPr>
            <a:r>
              <a:rPr lang="en-GB" sz="3200" dirty="0" smtClean="0"/>
              <a:t>Chorley Borough Council</a:t>
            </a:r>
          </a:p>
          <a:p>
            <a:pPr marL="342900" lvl="0" indent="-342900">
              <a:spcBef>
                <a:spcPct val="20000"/>
              </a:spcBef>
            </a:pPr>
            <a:r>
              <a:rPr lang="en-GB" sz="3200" dirty="0" smtClean="0"/>
              <a:t>Cornwall Council</a:t>
            </a:r>
          </a:p>
          <a:p>
            <a:pPr marL="342900" lvl="0" indent="-342900">
              <a:spcBef>
                <a:spcPct val="20000"/>
              </a:spcBef>
            </a:pPr>
            <a:r>
              <a:rPr lang="en-GB" sz="3200" dirty="0" smtClean="0"/>
              <a:t>Coventry City Council</a:t>
            </a:r>
          </a:p>
          <a:p>
            <a:pPr marL="342900" lvl="0" indent="-342900">
              <a:spcBef>
                <a:spcPct val="20000"/>
              </a:spcBef>
            </a:pPr>
            <a:r>
              <a:rPr lang="en-GB" sz="3200" dirty="0" smtClean="0"/>
              <a:t>Derby City Council</a:t>
            </a:r>
          </a:p>
          <a:p>
            <a:pPr marL="342900" lvl="0" indent="-342900">
              <a:spcBef>
                <a:spcPct val="20000"/>
              </a:spcBef>
            </a:pPr>
            <a:r>
              <a:rPr lang="en-GB" sz="3200" dirty="0" smtClean="0"/>
              <a:t>Lambeth Borough Council</a:t>
            </a:r>
          </a:p>
          <a:p>
            <a:pPr marL="342900" lvl="0" indent="-342900">
              <a:spcBef>
                <a:spcPct val="20000"/>
              </a:spcBef>
            </a:pPr>
            <a:r>
              <a:rPr lang="en-GB" sz="3200" dirty="0" smtClean="0"/>
              <a:t>Lancaster City Council</a:t>
            </a:r>
          </a:p>
          <a:p>
            <a:pPr marL="342900" lvl="0" indent="-342900">
              <a:spcBef>
                <a:spcPct val="20000"/>
              </a:spcBef>
            </a:pPr>
            <a:r>
              <a:rPr lang="en-GB" sz="3200" dirty="0" smtClean="0"/>
              <a:t>Lincoln City Council</a:t>
            </a:r>
          </a:p>
          <a:p>
            <a:pPr marL="342900" lvl="0" indent="-342900">
              <a:spcBef>
                <a:spcPct val="20000"/>
              </a:spcBef>
            </a:pPr>
            <a:r>
              <a:rPr lang="en-GB" sz="3200" dirty="0" smtClean="0"/>
              <a:t>Oxford City Council</a:t>
            </a:r>
          </a:p>
          <a:p>
            <a:pPr marL="342900" lvl="0" indent="-342900">
              <a:spcBef>
                <a:spcPct val="20000"/>
              </a:spcBef>
            </a:pPr>
            <a:r>
              <a:rPr lang="en-GB" sz="3200" dirty="0" err="1" smtClean="0"/>
              <a:t>Sefton</a:t>
            </a:r>
            <a:r>
              <a:rPr lang="en-GB" sz="3200" dirty="0" smtClean="0"/>
              <a:t> Borough Council</a:t>
            </a:r>
          </a:p>
          <a:p>
            <a:pPr marL="342900" lvl="0" indent="-342900">
              <a:spcBef>
                <a:spcPct val="20000"/>
              </a:spcBef>
            </a:pPr>
            <a:r>
              <a:rPr lang="en-GB" sz="3200" dirty="0" smtClean="0"/>
              <a:t>South Hams District Council</a:t>
            </a:r>
          </a:p>
          <a:p>
            <a:pPr marL="342900" lvl="0" indent="-342900">
              <a:spcBef>
                <a:spcPct val="20000"/>
              </a:spcBef>
            </a:pPr>
            <a:r>
              <a:rPr lang="en-GB" sz="3200" dirty="0" smtClean="0"/>
              <a:t>Southwark Borough Council</a:t>
            </a:r>
          </a:p>
          <a:p>
            <a:pPr marL="342900" lvl="0" indent="-342900">
              <a:spcBef>
                <a:spcPct val="20000"/>
              </a:spcBef>
            </a:pPr>
            <a:r>
              <a:rPr lang="en-GB" sz="3200" dirty="0" smtClean="0"/>
              <a:t>Thanet District Council</a:t>
            </a:r>
          </a:p>
          <a:p>
            <a:pPr marL="342900" lvl="0" indent="-342900">
              <a:spcBef>
                <a:spcPct val="20000"/>
              </a:spcBef>
            </a:pPr>
            <a:r>
              <a:rPr lang="en-GB" sz="3200" dirty="0" smtClean="0"/>
              <a:t>Wakefield District  Council</a:t>
            </a:r>
          </a:p>
          <a:p>
            <a:pPr marL="342900" lvl="0" indent="-342900">
              <a:spcBef>
                <a:spcPct val="20000"/>
              </a:spcBef>
            </a:pPr>
            <a:r>
              <a:rPr lang="en-GB" sz="3200" dirty="0" smtClean="0"/>
              <a:t>Weymouth and Portland Borough Council</a:t>
            </a:r>
          </a:p>
          <a:p>
            <a:pPr marL="342900" lvl="0" indent="-342900">
              <a:spcBef>
                <a:spcPct val="20000"/>
              </a:spcBef>
            </a:pPr>
            <a:r>
              <a:rPr lang="en-GB" sz="3200" dirty="0" smtClean="0"/>
              <a:t>Wyre Forest District Council</a:t>
            </a:r>
            <a:endParaRPr kumimoji="0" lang="en-GB" sz="3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How you can help</a:t>
            </a:r>
            <a:endParaRPr lang="en-GB" b="1" dirty="0"/>
          </a:p>
        </p:txBody>
      </p:sp>
      <p:sp>
        <p:nvSpPr>
          <p:cNvPr id="3" name="Content Placeholder 2"/>
          <p:cNvSpPr>
            <a:spLocks noGrp="1"/>
          </p:cNvSpPr>
          <p:nvPr>
            <p:ph idx="1"/>
          </p:nvPr>
        </p:nvSpPr>
        <p:spPr/>
        <p:txBody>
          <a:bodyPr>
            <a:normAutofit/>
          </a:bodyPr>
          <a:lstStyle/>
          <a:p>
            <a:pPr>
              <a:buNone/>
            </a:pPr>
            <a:r>
              <a:rPr lang="en-GB" dirty="0" smtClean="0"/>
              <a:t>Please write to, or email</a:t>
            </a:r>
          </a:p>
          <a:p>
            <a:r>
              <a:rPr lang="en-GB" dirty="0" smtClean="0"/>
              <a:t>your councillors, and</a:t>
            </a:r>
          </a:p>
          <a:p>
            <a:r>
              <a:rPr lang="en-GB" dirty="0" smtClean="0"/>
              <a:t>the leader of  your council</a:t>
            </a:r>
          </a:p>
          <a:p>
            <a:pPr>
              <a:buNone/>
            </a:pPr>
            <a:r>
              <a:rPr lang="en-GB" sz="2600" dirty="0" smtClean="0"/>
              <a:t>(www.writetothem.com and your council’s website will help)</a:t>
            </a:r>
          </a:p>
          <a:p>
            <a:pPr>
              <a:buNone/>
            </a:pPr>
            <a:endParaRPr lang="en-GB" dirty="0" smtClean="0"/>
          </a:p>
          <a:p>
            <a:pPr>
              <a:buNone/>
            </a:pPr>
            <a:r>
              <a:rPr lang="en-GB" dirty="0" smtClean="0"/>
              <a:t>asking them to ‘</a:t>
            </a:r>
            <a:r>
              <a:rPr lang="en-GB" i="1" dirty="0" smtClean="0"/>
              <a:t>Please support the Supermarket Levy Sustainable Communities Act Proposal</a:t>
            </a:r>
            <a:r>
              <a:rPr lang="en-GB" dirty="0" smtClean="0"/>
              <a:t>.’</a:t>
            </a:r>
          </a:p>
          <a:p>
            <a:pPr>
              <a:buNone/>
            </a:pPr>
            <a:endParaRPr lang="en-GB" dirty="0" smtClean="0"/>
          </a:p>
        </p:txBody>
      </p:sp>
      <p:pic>
        <p:nvPicPr>
          <p:cNvPr id="4" name="Picture 3" descr="LW_logo_highres.jpg"/>
          <p:cNvPicPr>
            <a:picLocks noChangeAspect="1"/>
          </p:cNvPicPr>
          <p:nvPr/>
        </p:nvPicPr>
        <p:blipFill>
          <a:blip r:embed="rId2" cstate="print"/>
          <a:stretch>
            <a:fillRect/>
          </a:stretch>
        </p:blipFill>
        <p:spPr>
          <a:xfrm>
            <a:off x="5292080" y="0"/>
            <a:ext cx="3851920" cy="600733"/>
          </a:xfrm>
          <a:prstGeom prst="rect">
            <a:avLst/>
          </a:prstGeom>
        </p:spPr>
      </p:pic>
      <p:sp>
        <p:nvSpPr>
          <p:cNvPr id="5" name="Footer Placeholder 4"/>
          <p:cNvSpPr>
            <a:spLocks noGrp="1"/>
          </p:cNvSpPr>
          <p:nvPr>
            <p:ph type="ftr" sz="quarter" idx="11"/>
          </p:nvPr>
        </p:nvSpPr>
        <p:spPr/>
        <p:txBody>
          <a:bodyPr/>
          <a:lstStyle/>
          <a:p>
            <a:r>
              <a:rPr lang="en-GB" smtClean="0"/>
              <a:t>The Supermarket Levy Proposal    www.localworks.org</a:t>
            </a:r>
            <a:endParaRPr lang="en-GB"/>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How you can help</a:t>
            </a:r>
            <a:endParaRPr lang="en-GB" b="1" dirty="0"/>
          </a:p>
        </p:txBody>
      </p:sp>
      <p:sp>
        <p:nvSpPr>
          <p:cNvPr id="3" name="Content Placeholder 2"/>
          <p:cNvSpPr>
            <a:spLocks noGrp="1"/>
          </p:cNvSpPr>
          <p:nvPr>
            <p:ph idx="1"/>
          </p:nvPr>
        </p:nvSpPr>
        <p:spPr/>
        <p:txBody>
          <a:bodyPr>
            <a:normAutofit fontScale="92500" lnSpcReduction="20000"/>
          </a:bodyPr>
          <a:lstStyle/>
          <a:p>
            <a:pPr>
              <a:buNone/>
            </a:pPr>
            <a:r>
              <a:rPr lang="en-GB" dirty="0" smtClean="0"/>
              <a:t>We need strength in numbers to win. </a:t>
            </a:r>
          </a:p>
          <a:p>
            <a:pPr>
              <a:buNone/>
            </a:pPr>
            <a:endParaRPr lang="en-GB" dirty="0" smtClean="0"/>
          </a:p>
          <a:p>
            <a:pPr>
              <a:buNone/>
            </a:pPr>
            <a:r>
              <a:rPr lang="en-GB" dirty="0" smtClean="0"/>
              <a:t>So please:</a:t>
            </a:r>
          </a:p>
          <a:p>
            <a:pPr>
              <a:buNone/>
            </a:pPr>
            <a:endParaRPr lang="en-GB" dirty="0" smtClean="0"/>
          </a:p>
          <a:p>
            <a:pPr marL="514350" indent="-514350">
              <a:buAutoNum type="arabicPeriod"/>
            </a:pPr>
            <a:r>
              <a:rPr lang="en-GB" dirty="0" smtClean="0"/>
              <a:t>sign up to our campaign at </a:t>
            </a:r>
            <a:r>
              <a:rPr lang="en-GB" dirty="0" smtClean="0">
                <a:hlinkClick r:id="rId2"/>
              </a:rPr>
              <a:t>www.localworks.org</a:t>
            </a:r>
            <a:endParaRPr lang="en-GB" dirty="0" smtClean="0"/>
          </a:p>
          <a:p>
            <a:pPr marL="514350" indent="-514350">
              <a:buAutoNum type="arabicPeriod"/>
            </a:pPr>
            <a:endParaRPr lang="en-GB" dirty="0" smtClean="0"/>
          </a:p>
          <a:p>
            <a:pPr marL="514350" indent="-514350">
              <a:buAutoNum type="arabicPeriod"/>
            </a:pPr>
            <a:r>
              <a:rPr lang="en-GB" dirty="0" smtClean="0"/>
              <a:t>ask others to sign up too</a:t>
            </a:r>
          </a:p>
          <a:p>
            <a:pPr>
              <a:buNone/>
            </a:pPr>
            <a:endParaRPr lang="en-GB" dirty="0" smtClean="0"/>
          </a:p>
          <a:p>
            <a:pPr algn="ctr">
              <a:buNone/>
            </a:pPr>
            <a:r>
              <a:rPr lang="en-GB" dirty="0" smtClean="0"/>
              <a:t>Thank you!</a:t>
            </a:r>
            <a:endParaRPr lang="en-GB" dirty="0"/>
          </a:p>
        </p:txBody>
      </p:sp>
      <p:pic>
        <p:nvPicPr>
          <p:cNvPr id="4" name="Picture 3" descr="LW_logo_highres.jpg"/>
          <p:cNvPicPr>
            <a:picLocks noChangeAspect="1"/>
          </p:cNvPicPr>
          <p:nvPr/>
        </p:nvPicPr>
        <p:blipFill>
          <a:blip r:embed="rId3" cstate="print"/>
          <a:stretch>
            <a:fillRect/>
          </a:stretch>
        </p:blipFill>
        <p:spPr>
          <a:xfrm>
            <a:off x="5292080" y="0"/>
            <a:ext cx="3851920" cy="600733"/>
          </a:xfrm>
          <a:prstGeom prst="rect">
            <a:avLst/>
          </a:prstGeom>
        </p:spPr>
      </p:pic>
      <p:sp>
        <p:nvSpPr>
          <p:cNvPr id="5" name="Footer Placeholder 4"/>
          <p:cNvSpPr>
            <a:spLocks noGrp="1"/>
          </p:cNvSpPr>
          <p:nvPr>
            <p:ph type="ftr" sz="quarter" idx="11"/>
          </p:nvPr>
        </p:nvSpPr>
        <p:spPr/>
        <p:txBody>
          <a:bodyPr/>
          <a:lstStyle/>
          <a:p>
            <a:r>
              <a:rPr lang="en-GB" smtClean="0"/>
              <a:t>The Supermarket Levy Proposal    www.localworks.org</a:t>
            </a:r>
            <a:endParaRPr lang="en-GB"/>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The Problem</a:t>
            </a:r>
            <a:endParaRPr lang="en-GB" b="1" dirty="0"/>
          </a:p>
        </p:txBody>
      </p:sp>
      <p:sp>
        <p:nvSpPr>
          <p:cNvPr id="3" name="Content Placeholder 2"/>
          <p:cNvSpPr>
            <a:spLocks noGrp="1"/>
          </p:cNvSpPr>
          <p:nvPr>
            <p:ph idx="1"/>
          </p:nvPr>
        </p:nvSpPr>
        <p:spPr/>
        <p:txBody>
          <a:bodyPr/>
          <a:lstStyle/>
          <a:p>
            <a:pPr>
              <a:buNone/>
            </a:pPr>
            <a:r>
              <a:rPr lang="en-GB" dirty="0" smtClean="0"/>
              <a:t>Supermarkets have a detrimental impact on </a:t>
            </a:r>
          </a:p>
          <a:p>
            <a:pPr>
              <a:buNone/>
            </a:pPr>
            <a:endParaRPr lang="en-GB" dirty="0" smtClean="0"/>
          </a:p>
          <a:p>
            <a:r>
              <a:rPr lang="en-GB" dirty="0" smtClean="0"/>
              <a:t>Local economic activity</a:t>
            </a:r>
          </a:p>
          <a:p>
            <a:r>
              <a:rPr lang="en-GB" dirty="0" smtClean="0"/>
              <a:t>The environment</a:t>
            </a:r>
          </a:p>
          <a:p>
            <a:r>
              <a:rPr lang="en-GB" dirty="0" smtClean="0"/>
              <a:t>Social wellbeing</a:t>
            </a:r>
          </a:p>
          <a:p>
            <a:endParaRPr lang="en-GB" dirty="0" smtClean="0"/>
          </a:p>
          <a:p>
            <a:pPr>
              <a:buNone/>
            </a:pPr>
            <a:r>
              <a:rPr lang="en-GB" dirty="0" smtClean="0"/>
              <a:t>The evidence speaks for itself...</a:t>
            </a:r>
            <a:endParaRPr lang="en-GB" dirty="0"/>
          </a:p>
        </p:txBody>
      </p:sp>
      <p:pic>
        <p:nvPicPr>
          <p:cNvPr id="4" name="Picture 3" descr="LW_logo_highres.jpg"/>
          <p:cNvPicPr>
            <a:picLocks noChangeAspect="1"/>
          </p:cNvPicPr>
          <p:nvPr/>
        </p:nvPicPr>
        <p:blipFill>
          <a:blip r:embed="rId2" cstate="print"/>
          <a:stretch>
            <a:fillRect/>
          </a:stretch>
        </p:blipFill>
        <p:spPr>
          <a:xfrm>
            <a:off x="5292080" y="0"/>
            <a:ext cx="3851920" cy="600733"/>
          </a:xfrm>
          <a:prstGeom prst="rect">
            <a:avLst/>
          </a:prstGeom>
        </p:spPr>
      </p:pic>
      <p:sp>
        <p:nvSpPr>
          <p:cNvPr id="5" name="Footer Placeholder 4"/>
          <p:cNvSpPr>
            <a:spLocks noGrp="1"/>
          </p:cNvSpPr>
          <p:nvPr>
            <p:ph type="ftr" sz="quarter" idx="11"/>
          </p:nvPr>
        </p:nvSpPr>
        <p:spPr/>
        <p:txBody>
          <a:bodyPr/>
          <a:lstStyle/>
          <a:p>
            <a:r>
              <a:rPr lang="en-GB" smtClean="0"/>
              <a:t>The Supermarket Levy Proposal    www.localworks.org</a:t>
            </a:r>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 Problem – Local economic activity</a:t>
            </a:r>
            <a:endParaRPr lang="en-GB" b="1" dirty="0"/>
          </a:p>
        </p:txBody>
      </p:sp>
      <p:sp>
        <p:nvSpPr>
          <p:cNvPr id="3" name="Content Placeholder 2"/>
          <p:cNvSpPr>
            <a:spLocks noGrp="1"/>
          </p:cNvSpPr>
          <p:nvPr>
            <p:ph idx="1"/>
          </p:nvPr>
        </p:nvSpPr>
        <p:spPr/>
        <p:txBody>
          <a:bodyPr>
            <a:normAutofit fontScale="70000" lnSpcReduction="20000"/>
          </a:bodyPr>
          <a:lstStyle/>
          <a:p>
            <a:pPr>
              <a:buNone/>
            </a:pPr>
            <a:r>
              <a:rPr lang="en-GB" dirty="0" smtClean="0"/>
              <a:t>In 2011...</a:t>
            </a:r>
          </a:p>
          <a:p>
            <a:pPr>
              <a:buNone/>
            </a:pPr>
            <a:endParaRPr lang="en-GB" dirty="0" smtClean="0"/>
          </a:p>
          <a:p>
            <a:pPr>
              <a:buNone/>
            </a:pPr>
            <a:r>
              <a:rPr lang="en-GB" dirty="0" smtClean="0"/>
              <a:t>Tesco and Sainsbury’s floor space </a:t>
            </a:r>
            <a:r>
              <a:rPr lang="en-GB" b="1" u="sng" dirty="0" smtClean="0"/>
              <a:t>up</a:t>
            </a:r>
            <a:r>
              <a:rPr lang="en-GB" dirty="0" smtClean="0"/>
              <a:t> by: </a:t>
            </a:r>
          </a:p>
          <a:p>
            <a:pPr>
              <a:buNone/>
            </a:pPr>
            <a:endParaRPr lang="en-GB" dirty="0" smtClean="0"/>
          </a:p>
          <a:p>
            <a:pPr algn="ctr">
              <a:buNone/>
            </a:pPr>
            <a:r>
              <a:rPr lang="en-GB" sz="4600" b="1" dirty="0" smtClean="0"/>
              <a:t>2,750,000 sq. feet</a:t>
            </a:r>
          </a:p>
          <a:p>
            <a:pPr>
              <a:buNone/>
            </a:pPr>
            <a:endParaRPr lang="en-GB" dirty="0" smtClean="0"/>
          </a:p>
          <a:p>
            <a:pPr>
              <a:buNone/>
            </a:pPr>
            <a:r>
              <a:rPr lang="en-GB" dirty="0" smtClean="0"/>
              <a:t>Total people they employed </a:t>
            </a:r>
            <a:r>
              <a:rPr lang="en-GB" b="1" u="sng" dirty="0" smtClean="0"/>
              <a:t>fell</a:t>
            </a:r>
            <a:r>
              <a:rPr lang="en-GB" dirty="0" smtClean="0"/>
              <a:t> by </a:t>
            </a:r>
          </a:p>
          <a:p>
            <a:pPr>
              <a:buNone/>
            </a:pPr>
            <a:endParaRPr lang="en-GB" dirty="0" smtClean="0"/>
          </a:p>
          <a:p>
            <a:pPr algn="ctr">
              <a:buNone/>
            </a:pPr>
            <a:r>
              <a:rPr lang="en-GB" sz="4600" b="1" dirty="0" smtClean="0"/>
              <a:t>over 400 </a:t>
            </a:r>
          </a:p>
          <a:p>
            <a:pPr>
              <a:buNone/>
            </a:pPr>
            <a:endParaRPr lang="en-GB" dirty="0" smtClean="0"/>
          </a:p>
          <a:p>
            <a:pPr>
              <a:buNone/>
            </a:pPr>
            <a:r>
              <a:rPr lang="en-GB" dirty="0" smtClean="0"/>
              <a:t>(source: Association of Convenience Stores) </a:t>
            </a:r>
          </a:p>
        </p:txBody>
      </p:sp>
      <p:pic>
        <p:nvPicPr>
          <p:cNvPr id="4" name="Picture 3" descr="LW_logo_highres.jpg"/>
          <p:cNvPicPr>
            <a:picLocks noChangeAspect="1"/>
          </p:cNvPicPr>
          <p:nvPr/>
        </p:nvPicPr>
        <p:blipFill>
          <a:blip r:embed="rId2" cstate="print"/>
          <a:stretch>
            <a:fillRect/>
          </a:stretch>
        </p:blipFill>
        <p:spPr>
          <a:xfrm>
            <a:off x="5292080" y="0"/>
            <a:ext cx="3851920" cy="600733"/>
          </a:xfrm>
          <a:prstGeom prst="rect">
            <a:avLst/>
          </a:prstGeom>
        </p:spPr>
      </p:pic>
      <p:sp>
        <p:nvSpPr>
          <p:cNvPr id="5" name="Footer Placeholder 4"/>
          <p:cNvSpPr>
            <a:spLocks noGrp="1"/>
          </p:cNvSpPr>
          <p:nvPr>
            <p:ph type="ftr" sz="quarter" idx="11"/>
          </p:nvPr>
        </p:nvSpPr>
        <p:spPr/>
        <p:txBody>
          <a:bodyPr/>
          <a:lstStyle/>
          <a:p>
            <a:r>
              <a:rPr lang="en-GB" smtClean="0"/>
              <a:t>The Supermarket Levy Proposal    www.localworks.org</a:t>
            </a:r>
            <a:endParaRPr lang="en-GB"/>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 Problem – Local economic activity</a:t>
            </a:r>
            <a:endParaRPr lang="en-GB" b="1" dirty="0"/>
          </a:p>
        </p:txBody>
      </p:sp>
      <p:sp>
        <p:nvSpPr>
          <p:cNvPr id="3" name="Content Placeholder 2"/>
          <p:cNvSpPr>
            <a:spLocks noGrp="1"/>
          </p:cNvSpPr>
          <p:nvPr>
            <p:ph idx="1"/>
          </p:nvPr>
        </p:nvSpPr>
        <p:spPr/>
        <p:txBody>
          <a:bodyPr>
            <a:normAutofit lnSpcReduction="10000"/>
          </a:bodyPr>
          <a:lstStyle/>
          <a:p>
            <a:pPr>
              <a:buNone/>
            </a:pPr>
            <a:r>
              <a:rPr lang="en-GB" dirty="0" smtClean="0"/>
              <a:t>On the same turnover...</a:t>
            </a:r>
          </a:p>
          <a:p>
            <a:pPr>
              <a:buNone/>
            </a:pPr>
            <a:endParaRPr lang="en-GB" dirty="0" smtClean="0"/>
          </a:p>
          <a:p>
            <a:pPr>
              <a:buNone/>
            </a:pPr>
            <a:r>
              <a:rPr lang="en-GB" dirty="0" smtClean="0"/>
              <a:t>every time a supermarket creates </a:t>
            </a:r>
            <a:r>
              <a:rPr lang="en-GB" sz="4400" b="1" u="sng" dirty="0" smtClean="0"/>
              <a:t>1 job</a:t>
            </a:r>
            <a:endParaRPr lang="en-GB" b="1" u="sng" dirty="0" smtClean="0"/>
          </a:p>
          <a:p>
            <a:pPr>
              <a:buNone/>
            </a:pPr>
            <a:endParaRPr lang="en-GB" dirty="0" smtClean="0"/>
          </a:p>
          <a:p>
            <a:pPr>
              <a:buNone/>
            </a:pPr>
            <a:r>
              <a:rPr lang="en-GB" dirty="0" smtClean="0"/>
              <a:t>independent food stores create </a:t>
            </a:r>
            <a:r>
              <a:rPr lang="en-GB" sz="4400" b="1" u="sng" dirty="0" smtClean="0"/>
              <a:t>3 jobs</a:t>
            </a:r>
            <a:endParaRPr lang="en-GB" b="1" u="sng" dirty="0" smtClean="0"/>
          </a:p>
          <a:p>
            <a:pPr>
              <a:buNone/>
            </a:pPr>
            <a:endParaRPr lang="en-GB" dirty="0" smtClean="0"/>
          </a:p>
          <a:p>
            <a:pPr>
              <a:buNone/>
            </a:pPr>
            <a:r>
              <a:rPr lang="en-GB" dirty="0" smtClean="0"/>
              <a:t>(CPRE 2012 study)</a:t>
            </a:r>
          </a:p>
        </p:txBody>
      </p:sp>
      <p:pic>
        <p:nvPicPr>
          <p:cNvPr id="4" name="Picture 3" descr="LW_logo_highres.jpg"/>
          <p:cNvPicPr>
            <a:picLocks noChangeAspect="1"/>
          </p:cNvPicPr>
          <p:nvPr/>
        </p:nvPicPr>
        <p:blipFill>
          <a:blip r:embed="rId2" cstate="print"/>
          <a:stretch>
            <a:fillRect/>
          </a:stretch>
        </p:blipFill>
        <p:spPr>
          <a:xfrm>
            <a:off x="5292080" y="0"/>
            <a:ext cx="3851920" cy="600733"/>
          </a:xfrm>
          <a:prstGeom prst="rect">
            <a:avLst/>
          </a:prstGeom>
        </p:spPr>
      </p:pic>
      <p:sp>
        <p:nvSpPr>
          <p:cNvPr id="5" name="Footer Placeholder 4"/>
          <p:cNvSpPr>
            <a:spLocks noGrp="1"/>
          </p:cNvSpPr>
          <p:nvPr>
            <p:ph type="ftr" sz="quarter" idx="11"/>
          </p:nvPr>
        </p:nvSpPr>
        <p:spPr/>
        <p:txBody>
          <a:bodyPr/>
          <a:lstStyle/>
          <a:p>
            <a:r>
              <a:rPr lang="en-GB" smtClean="0"/>
              <a:t>The Supermarket Levy Proposal    www.localworks.org</a:t>
            </a:r>
            <a:endParaRPr lang="en-GB"/>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 Problem – Local economic activity</a:t>
            </a:r>
            <a:endParaRPr lang="en-GB" b="1" dirty="0"/>
          </a:p>
        </p:txBody>
      </p:sp>
      <p:sp>
        <p:nvSpPr>
          <p:cNvPr id="3" name="Content Placeholder 2"/>
          <p:cNvSpPr>
            <a:spLocks noGrp="1"/>
          </p:cNvSpPr>
          <p:nvPr>
            <p:ph idx="1"/>
          </p:nvPr>
        </p:nvSpPr>
        <p:spPr/>
        <p:txBody>
          <a:bodyPr>
            <a:normAutofit/>
          </a:bodyPr>
          <a:lstStyle/>
          <a:p>
            <a:pPr>
              <a:buNone/>
            </a:pPr>
            <a:r>
              <a:rPr lang="en-GB" dirty="0" smtClean="0"/>
              <a:t>Net local job losses when a new </a:t>
            </a:r>
          </a:p>
          <a:p>
            <a:pPr>
              <a:buNone/>
            </a:pPr>
            <a:r>
              <a:rPr lang="en-GB" dirty="0" smtClean="0"/>
              <a:t>supermarket  opens:</a:t>
            </a:r>
          </a:p>
          <a:p>
            <a:pPr algn="ctr">
              <a:buNone/>
            </a:pPr>
            <a:endParaRPr lang="en-GB" b="1" dirty="0" smtClean="0"/>
          </a:p>
          <a:p>
            <a:pPr algn="ctr">
              <a:buNone/>
            </a:pPr>
            <a:r>
              <a:rPr lang="en-GB" sz="4400" b="1" dirty="0" smtClean="0"/>
              <a:t>276</a:t>
            </a:r>
          </a:p>
          <a:p>
            <a:pPr>
              <a:buNone/>
            </a:pPr>
            <a:endParaRPr lang="en-GB" dirty="0" smtClean="0"/>
          </a:p>
          <a:p>
            <a:pPr>
              <a:buNone/>
            </a:pPr>
            <a:r>
              <a:rPr lang="en-GB" dirty="0" smtClean="0"/>
              <a:t>(Porter and </a:t>
            </a:r>
            <a:r>
              <a:rPr lang="en-GB" dirty="0" err="1" smtClean="0"/>
              <a:t>Raistrick</a:t>
            </a:r>
            <a:r>
              <a:rPr lang="en-GB" dirty="0" smtClean="0"/>
              <a:t>, 1998)</a:t>
            </a:r>
          </a:p>
          <a:p>
            <a:pPr>
              <a:buNone/>
            </a:pPr>
            <a:endParaRPr lang="en-GB" dirty="0" smtClean="0"/>
          </a:p>
        </p:txBody>
      </p:sp>
      <p:pic>
        <p:nvPicPr>
          <p:cNvPr id="4" name="Picture 3" descr="LW_logo_highres.jpg"/>
          <p:cNvPicPr>
            <a:picLocks noChangeAspect="1"/>
          </p:cNvPicPr>
          <p:nvPr/>
        </p:nvPicPr>
        <p:blipFill>
          <a:blip r:embed="rId2" cstate="print"/>
          <a:stretch>
            <a:fillRect/>
          </a:stretch>
        </p:blipFill>
        <p:spPr>
          <a:xfrm>
            <a:off x="5292080" y="0"/>
            <a:ext cx="3851920" cy="600733"/>
          </a:xfrm>
          <a:prstGeom prst="rect">
            <a:avLst/>
          </a:prstGeom>
        </p:spPr>
      </p:pic>
      <p:sp>
        <p:nvSpPr>
          <p:cNvPr id="5" name="Footer Placeholder 4"/>
          <p:cNvSpPr>
            <a:spLocks noGrp="1"/>
          </p:cNvSpPr>
          <p:nvPr>
            <p:ph type="ftr" sz="quarter" idx="11"/>
          </p:nvPr>
        </p:nvSpPr>
        <p:spPr/>
        <p:txBody>
          <a:bodyPr/>
          <a:lstStyle/>
          <a:p>
            <a:r>
              <a:rPr lang="en-GB" smtClean="0"/>
              <a:t>The Supermarket Levy Proposal    www.localworks.org</a:t>
            </a:r>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The Problem – Local economic activity</a:t>
            </a:r>
            <a:endParaRPr lang="en-GB" b="1" dirty="0"/>
          </a:p>
        </p:txBody>
      </p:sp>
      <p:sp>
        <p:nvSpPr>
          <p:cNvPr id="3" name="Content Placeholder 2"/>
          <p:cNvSpPr>
            <a:spLocks noGrp="1"/>
          </p:cNvSpPr>
          <p:nvPr>
            <p:ph idx="1"/>
          </p:nvPr>
        </p:nvSpPr>
        <p:spPr/>
        <p:txBody>
          <a:bodyPr>
            <a:normAutofit fontScale="85000" lnSpcReduction="20000"/>
          </a:bodyPr>
          <a:lstStyle/>
          <a:p>
            <a:pPr>
              <a:buNone/>
            </a:pPr>
            <a:r>
              <a:rPr lang="en-GB" dirty="0" smtClean="0"/>
              <a:t>Spend £1...</a:t>
            </a:r>
          </a:p>
          <a:p>
            <a:pPr>
              <a:buNone/>
            </a:pPr>
            <a:endParaRPr lang="en-GB" dirty="0" smtClean="0"/>
          </a:p>
          <a:p>
            <a:pPr>
              <a:buNone/>
            </a:pPr>
            <a:r>
              <a:rPr lang="en-GB" dirty="0" smtClean="0"/>
              <a:t>in a </a:t>
            </a:r>
            <a:r>
              <a:rPr lang="en-GB" b="1" dirty="0" smtClean="0"/>
              <a:t>supermarket</a:t>
            </a:r>
            <a:r>
              <a:rPr lang="en-GB" dirty="0" smtClean="0"/>
              <a:t> and this much stays in the local economy:</a:t>
            </a:r>
          </a:p>
          <a:p>
            <a:pPr algn="ctr">
              <a:buNone/>
            </a:pPr>
            <a:r>
              <a:rPr lang="en-GB" b="1" dirty="0" smtClean="0"/>
              <a:t>5p</a:t>
            </a:r>
          </a:p>
          <a:p>
            <a:pPr>
              <a:buNone/>
            </a:pPr>
            <a:endParaRPr lang="en-GB" dirty="0" smtClean="0"/>
          </a:p>
          <a:p>
            <a:pPr>
              <a:buNone/>
            </a:pPr>
            <a:r>
              <a:rPr lang="en-GB" dirty="0" smtClean="0"/>
              <a:t>in an </a:t>
            </a:r>
            <a:r>
              <a:rPr lang="en-GB" b="1" dirty="0" smtClean="0"/>
              <a:t>independent store </a:t>
            </a:r>
            <a:r>
              <a:rPr lang="en-GB" dirty="0" smtClean="0"/>
              <a:t>and this much stays local economy:</a:t>
            </a:r>
          </a:p>
          <a:p>
            <a:pPr algn="ctr">
              <a:buNone/>
            </a:pPr>
            <a:r>
              <a:rPr lang="en-GB" b="1" dirty="0" smtClean="0"/>
              <a:t>50p</a:t>
            </a:r>
          </a:p>
          <a:p>
            <a:pPr>
              <a:buNone/>
            </a:pPr>
            <a:endParaRPr lang="en-GB" dirty="0" smtClean="0"/>
          </a:p>
          <a:p>
            <a:pPr>
              <a:buNone/>
            </a:pPr>
            <a:r>
              <a:rPr lang="en-GB" dirty="0" smtClean="0"/>
              <a:t>(Federation of Small Businesses, 2008).</a:t>
            </a:r>
          </a:p>
        </p:txBody>
      </p:sp>
      <p:pic>
        <p:nvPicPr>
          <p:cNvPr id="4" name="Picture 3" descr="LW_logo_highres.jpg"/>
          <p:cNvPicPr>
            <a:picLocks noChangeAspect="1"/>
          </p:cNvPicPr>
          <p:nvPr/>
        </p:nvPicPr>
        <p:blipFill>
          <a:blip r:embed="rId2" cstate="print"/>
          <a:stretch>
            <a:fillRect/>
          </a:stretch>
        </p:blipFill>
        <p:spPr>
          <a:xfrm>
            <a:off x="5292080" y="0"/>
            <a:ext cx="3851920" cy="600733"/>
          </a:xfrm>
          <a:prstGeom prst="rect">
            <a:avLst/>
          </a:prstGeom>
        </p:spPr>
      </p:pic>
      <p:sp>
        <p:nvSpPr>
          <p:cNvPr id="5" name="Footer Placeholder 4"/>
          <p:cNvSpPr>
            <a:spLocks noGrp="1"/>
          </p:cNvSpPr>
          <p:nvPr>
            <p:ph type="ftr" sz="quarter" idx="11"/>
          </p:nvPr>
        </p:nvSpPr>
        <p:spPr/>
        <p:txBody>
          <a:bodyPr/>
          <a:lstStyle/>
          <a:p>
            <a:r>
              <a:rPr lang="en-GB" smtClean="0"/>
              <a:t>The Supermarket Levy Proposal    www.localworks.org</a:t>
            </a:r>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The Problem – The environment</a:t>
            </a:r>
            <a:endParaRPr lang="en-GB" b="1" dirty="0"/>
          </a:p>
        </p:txBody>
      </p:sp>
      <p:sp>
        <p:nvSpPr>
          <p:cNvPr id="3" name="Content Placeholder 2"/>
          <p:cNvSpPr>
            <a:spLocks noGrp="1"/>
          </p:cNvSpPr>
          <p:nvPr>
            <p:ph idx="1"/>
          </p:nvPr>
        </p:nvSpPr>
        <p:spPr/>
        <p:txBody>
          <a:bodyPr>
            <a:normAutofit fontScale="70000" lnSpcReduction="20000"/>
          </a:bodyPr>
          <a:lstStyle/>
          <a:p>
            <a:pPr>
              <a:buNone/>
            </a:pPr>
            <a:r>
              <a:rPr lang="en-GB" dirty="0" smtClean="0"/>
              <a:t>Annual waste created by Britain's supermarkets:</a:t>
            </a:r>
          </a:p>
          <a:p>
            <a:pPr>
              <a:buNone/>
            </a:pPr>
            <a:endParaRPr lang="en-GB" dirty="0" smtClean="0"/>
          </a:p>
          <a:p>
            <a:pPr algn="ctr">
              <a:buNone/>
            </a:pPr>
            <a:r>
              <a:rPr lang="en-GB" b="1" dirty="0" smtClean="0"/>
              <a:t>300,000 tonnes </a:t>
            </a:r>
          </a:p>
          <a:p>
            <a:pPr>
              <a:buNone/>
            </a:pPr>
            <a:endParaRPr lang="en-GB" dirty="0" smtClean="0"/>
          </a:p>
          <a:p>
            <a:pPr>
              <a:buNone/>
            </a:pPr>
            <a:r>
              <a:rPr lang="en-GB" dirty="0" smtClean="0"/>
              <a:t>2011: Sainsbury's admits to generating an annual food waste of:</a:t>
            </a:r>
          </a:p>
          <a:p>
            <a:pPr>
              <a:buNone/>
            </a:pPr>
            <a:endParaRPr lang="en-GB" dirty="0" smtClean="0"/>
          </a:p>
          <a:p>
            <a:pPr algn="ctr">
              <a:buNone/>
            </a:pPr>
            <a:r>
              <a:rPr lang="en-GB" b="1" dirty="0" smtClean="0"/>
              <a:t>44,000 tonnes</a:t>
            </a:r>
          </a:p>
          <a:p>
            <a:pPr>
              <a:buNone/>
            </a:pPr>
            <a:endParaRPr lang="en-GB" dirty="0" smtClean="0"/>
          </a:p>
          <a:p>
            <a:pPr>
              <a:buNone/>
            </a:pPr>
            <a:r>
              <a:rPr lang="en-GB" dirty="0" smtClean="0"/>
              <a:t>Tesco and Asda refuse to say why they would not publish waste figures</a:t>
            </a:r>
          </a:p>
          <a:p>
            <a:pPr>
              <a:buNone/>
            </a:pPr>
            <a:r>
              <a:rPr lang="en-GB" dirty="0" smtClean="0"/>
              <a:t>Morrison say such information is “commercially sensitive” </a:t>
            </a:r>
          </a:p>
          <a:p>
            <a:pPr>
              <a:buNone/>
            </a:pPr>
            <a:endParaRPr lang="en-GB" dirty="0" smtClean="0"/>
          </a:p>
          <a:p>
            <a:pPr>
              <a:buNone/>
            </a:pPr>
            <a:r>
              <a:rPr lang="en-GB" dirty="0" smtClean="0"/>
              <a:t>(Channel 4 News, 8</a:t>
            </a:r>
            <a:r>
              <a:rPr lang="en-GB" baseline="30000" dirty="0" smtClean="0"/>
              <a:t>th</a:t>
            </a:r>
            <a:r>
              <a:rPr lang="en-GB" dirty="0" smtClean="0"/>
              <a:t> April 2012)</a:t>
            </a:r>
          </a:p>
        </p:txBody>
      </p:sp>
      <p:pic>
        <p:nvPicPr>
          <p:cNvPr id="4" name="Picture 3" descr="LW_logo_highres.jpg"/>
          <p:cNvPicPr>
            <a:picLocks noChangeAspect="1"/>
          </p:cNvPicPr>
          <p:nvPr/>
        </p:nvPicPr>
        <p:blipFill>
          <a:blip r:embed="rId2" cstate="print"/>
          <a:stretch>
            <a:fillRect/>
          </a:stretch>
        </p:blipFill>
        <p:spPr>
          <a:xfrm>
            <a:off x="5292080" y="0"/>
            <a:ext cx="3851920" cy="600733"/>
          </a:xfrm>
          <a:prstGeom prst="rect">
            <a:avLst/>
          </a:prstGeom>
        </p:spPr>
      </p:pic>
      <p:sp>
        <p:nvSpPr>
          <p:cNvPr id="5" name="Footer Placeholder 4"/>
          <p:cNvSpPr>
            <a:spLocks noGrp="1"/>
          </p:cNvSpPr>
          <p:nvPr>
            <p:ph type="ftr" sz="quarter" idx="11"/>
          </p:nvPr>
        </p:nvSpPr>
        <p:spPr/>
        <p:txBody>
          <a:bodyPr/>
          <a:lstStyle/>
          <a:p>
            <a:r>
              <a:rPr lang="en-GB" smtClean="0"/>
              <a:t>The Supermarket Levy Proposal    www.localworks.org</a:t>
            </a:r>
            <a:endParaRPr lang="en-GB"/>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The Problem – The environment</a:t>
            </a:r>
            <a:endParaRPr lang="en-GB" b="1" dirty="0"/>
          </a:p>
        </p:txBody>
      </p:sp>
      <p:sp>
        <p:nvSpPr>
          <p:cNvPr id="3" name="Content Placeholder 2"/>
          <p:cNvSpPr>
            <a:spLocks noGrp="1"/>
          </p:cNvSpPr>
          <p:nvPr>
            <p:ph idx="1"/>
          </p:nvPr>
        </p:nvSpPr>
        <p:spPr/>
        <p:txBody>
          <a:bodyPr>
            <a:normAutofit fontScale="70000" lnSpcReduction="20000"/>
          </a:bodyPr>
          <a:lstStyle/>
          <a:p>
            <a:pPr>
              <a:buNone/>
            </a:pPr>
            <a:r>
              <a:rPr lang="en-GB" dirty="0" smtClean="0"/>
              <a:t>The first 6 months of 2013, Tesco admits to...</a:t>
            </a:r>
          </a:p>
          <a:p>
            <a:pPr>
              <a:buNone/>
            </a:pPr>
            <a:endParaRPr lang="en-GB" dirty="0" smtClean="0"/>
          </a:p>
          <a:p>
            <a:pPr>
              <a:buNone/>
            </a:pPr>
            <a:r>
              <a:rPr lang="en-GB" dirty="0" smtClean="0"/>
              <a:t>generating an annual food waste of:</a:t>
            </a:r>
          </a:p>
          <a:p>
            <a:pPr algn="ctr">
              <a:buNone/>
            </a:pPr>
            <a:r>
              <a:rPr lang="en-GB" b="1" dirty="0" smtClean="0"/>
              <a:t>57,000 tonnes</a:t>
            </a:r>
          </a:p>
          <a:p>
            <a:pPr>
              <a:buNone/>
            </a:pPr>
            <a:endParaRPr lang="en-GB" dirty="0" smtClean="0"/>
          </a:p>
          <a:p>
            <a:pPr>
              <a:buNone/>
            </a:pPr>
            <a:r>
              <a:rPr lang="en-GB" dirty="0" smtClean="0"/>
              <a:t>amount of all bagged salad the chain threw out:</a:t>
            </a:r>
          </a:p>
          <a:p>
            <a:pPr algn="ctr">
              <a:buNone/>
            </a:pPr>
            <a:r>
              <a:rPr lang="en-GB" b="1" dirty="0" smtClean="0"/>
              <a:t>two thirds</a:t>
            </a:r>
          </a:p>
          <a:p>
            <a:pPr>
              <a:buNone/>
            </a:pPr>
            <a:endParaRPr lang="en-GB" dirty="0" smtClean="0"/>
          </a:p>
          <a:p>
            <a:pPr>
              <a:buNone/>
            </a:pPr>
            <a:r>
              <a:rPr lang="en-GB" dirty="0" smtClean="0"/>
              <a:t>amount of all apples wasted:</a:t>
            </a:r>
          </a:p>
          <a:p>
            <a:pPr algn="ctr">
              <a:buNone/>
            </a:pPr>
            <a:r>
              <a:rPr lang="en-GB" b="1" dirty="0" smtClean="0"/>
              <a:t>40%</a:t>
            </a:r>
          </a:p>
          <a:p>
            <a:pPr>
              <a:buNone/>
            </a:pPr>
            <a:endParaRPr lang="en-GB" dirty="0" smtClean="0"/>
          </a:p>
          <a:p>
            <a:pPr>
              <a:buNone/>
            </a:pPr>
            <a:r>
              <a:rPr lang="en-GB" dirty="0" smtClean="0"/>
              <a:t>(Sarah Butler, The Guardian, 29</a:t>
            </a:r>
            <a:r>
              <a:rPr lang="en-GB" baseline="30000" dirty="0" smtClean="0"/>
              <a:t>th</a:t>
            </a:r>
            <a:r>
              <a:rPr lang="en-GB" dirty="0" smtClean="0"/>
              <a:t> January 2014)</a:t>
            </a:r>
          </a:p>
        </p:txBody>
      </p:sp>
      <p:pic>
        <p:nvPicPr>
          <p:cNvPr id="4" name="Picture 3" descr="LW_logo_highres.jpg"/>
          <p:cNvPicPr>
            <a:picLocks noChangeAspect="1"/>
          </p:cNvPicPr>
          <p:nvPr/>
        </p:nvPicPr>
        <p:blipFill>
          <a:blip r:embed="rId2" cstate="print"/>
          <a:stretch>
            <a:fillRect/>
          </a:stretch>
        </p:blipFill>
        <p:spPr>
          <a:xfrm>
            <a:off x="5292080" y="0"/>
            <a:ext cx="3851920" cy="600733"/>
          </a:xfrm>
          <a:prstGeom prst="rect">
            <a:avLst/>
          </a:prstGeom>
        </p:spPr>
      </p:pic>
      <p:sp>
        <p:nvSpPr>
          <p:cNvPr id="5" name="Footer Placeholder 4"/>
          <p:cNvSpPr>
            <a:spLocks noGrp="1"/>
          </p:cNvSpPr>
          <p:nvPr>
            <p:ph type="ftr" sz="quarter" idx="11"/>
          </p:nvPr>
        </p:nvSpPr>
        <p:spPr/>
        <p:txBody>
          <a:bodyPr/>
          <a:lstStyle/>
          <a:p>
            <a:r>
              <a:rPr lang="en-GB" smtClean="0"/>
              <a:t>The Supermarket Levy Proposal    www.localworks.org</a:t>
            </a:r>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The Problem – The environment</a:t>
            </a:r>
            <a:endParaRPr lang="en-GB" b="1" dirty="0"/>
          </a:p>
        </p:txBody>
      </p:sp>
      <p:sp>
        <p:nvSpPr>
          <p:cNvPr id="3" name="Content Placeholder 2"/>
          <p:cNvSpPr>
            <a:spLocks noGrp="1"/>
          </p:cNvSpPr>
          <p:nvPr>
            <p:ph idx="1"/>
          </p:nvPr>
        </p:nvSpPr>
        <p:spPr/>
        <p:txBody>
          <a:bodyPr>
            <a:normAutofit fontScale="77500" lnSpcReduction="20000"/>
          </a:bodyPr>
          <a:lstStyle/>
          <a:p>
            <a:pPr>
              <a:buNone/>
            </a:pPr>
            <a:r>
              <a:rPr lang="en-GB" dirty="0" smtClean="0"/>
              <a:t>1978 to 1993...</a:t>
            </a:r>
          </a:p>
          <a:p>
            <a:pPr>
              <a:buNone/>
            </a:pPr>
            <a:endParaRPr lang="en-GB" dirty="0" smtClean="0"/>
          </a:p>
          <a:p>
            <a:pPr>
              <a:buNone/>
            </a:pPr>
            <a:r>
              <a:rPr lang="en-GB" dirty="0" smtClean="0"/>
              <a:t>amount of food being transported annually around the UK by road freight:</a:t>
            </a:r>
          </a:p>
          <a:p>
            <a:pPr algn="ctr">
              <a:buNone/>
            </a:pPr>
            <a:r>
              <a:rPr lang="en-GB" b="1" dirty="0" smtClean="0"/>
              <a:t>no significant change </a:t>
            </a:r>
          </a:p>
          <a:p>
            <a:pPr algn="ctr">
              <a:buNone/>
            </a:pPr>
            <a:r>
              <a:rPr lang="en-GB" dirty="0" smtClean="0"/>
              <a:t>(290 to 300 million tonnes)</a:t>
            </a:r>
          </a:p>
          <a:p>
            <a:pPr>
              <a:buNone/>
            </a:pPr>
            <a:endParaRPr lang="en-GB" dirty="0" smtClean="0"/>
          </a:p>
          <a:p>
            <a:pPr>
              <a:buNone/>
            </a:pPr>
            <a:r>
              <a:rPr lang="en-GB" dirty="0" smtClean="0"/>
              <a:t>increase in distance foods are being transported </a:t>
            </a:r>
          </a:p>
          <a:p>
            <a:pPr algn="ctr">
              <a:buNone/>
            </a:pPr>
            <a:r>
              <a:rPr lang="en-GB" b="1" dirty="0" smtClean="0"/>
              <a:t>50% </a:t>
            </a:r>
          </a:p>
          <a:p>
            <a:pPr algn="ctr">
              <a:buNone/>
            </a:pPr>
            <a:r>
              <a:rPr lang="en-GB" dirty="0" smtClean="0"/>
              <a:t>(from 24 to 36 bill. tonne-km)</a:t>
            </a:r>
          </a:p>
          <a:p>
            <a:pPr>
              <a:buNone/>
            </a:pPr>
            <a:endParaRPr lang="en-GB" dirty="0" smtClean="0"/>
          </a:p>
          <a:p>
            <a:pPr>
              <a:buNone/>
            </a:pPr>
            <a:r>
              <a:rPr lang="en-GB" dirty="0" smtClean="0"/>
              <a:t>(The Food Miles Report, Sustain, 2011)</a:t>
            </a:r>
            <a:endParaRPr lang="en-GB" dirty="0"/>
          </a:p>
        </p:txBody>
      </p:sp>
      <p:pic>
        <p:nvPicPr>
          <p:cNvPr id="4" name="Picture 3" descr="LW_logo_highres.jpg"/>
          <p:cNvPicPr>
            <a:picLocks noChangeAspect="1"/>
          </p:cNvPicPr>
          <p:nvPr/>
        </p:nvPicPr>
        <p:blipFill>
          <a:blip r:embed="rId2" cstate="print"/>
          <a:stretch>
            <a:fillRect/>
          </a:stretch>
        </p:blipFill>
        <p:spPr>
          <a:xfrm>
            <a:off x="5292080" y="0"/>
            <a:ext cx="3851920" cy="600733"/>
          </a:xfrm>
          <a:prstGeom prst="rect">
            <a:avLst/>
          </a:prstGeom>
        </p:spPr>
      </p:pic>
      <p:sp>
        <p:nvSpPr>
          <p:cNvPr id="5" name="Footer Placeholder 4"/>
          <p:cNvSpPr>
            <a:spLocks noGrp="1"/>
          </p:cNvSpPr>
          <p:nvPr>
            <p:ph type="ftr" sz="quarter" idx="11"/>
          </p:nvPr>
        </p:nvSpPr>
        <p:spPr/>
        <p:txBody>
          <a:bodyPr/>
          <a:lstStyle/>
          <a:p>
            <a:r>
              <a:rPr lang="en-GB" smtClean="0"/>
              <a:t>The Supermarket Levy Proposal    www.localworks.org</a:t>
            </a:r>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TotalTime>
  <Words>858</Words>
  <Application>Microsoft Office PowerPoint</Application>
  <PresentationFormat>On-screen Show (4:3)</PresentationFormat>
  <Paragraphs>181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A Supermarket Levy</vt:lpstr>
      <vt:lpstr>The Problem</vt:lpstr>
      <vt:lpstr>The Problem – Local economic activity</vt:lpstr>
      <vt:lpstr>The Problem – Local economic activity</vt:lpstr>
      <vt:lpstr>The Problem – Local economic activity</vt:lpstr>
      <vt:lpstr>The Problem – Local economic activity</vt:lpstr>
      <vt:lpstr>The Problem – The environment</vt:lpstr>
      <vt:lpstr>The Problem – The environment</vt:lpstr>
      <vt:lpstr>The Problem – The environment</vt:lpstr>
      <vt:lpstr>The Problem – Social wellbeing</vt:lpstr>
      <vt:lpstr>The Problem – Social wellbeing</vt:lpstr>
      <vt:lpstr>The Problem – Social wellbeing</vt:lpstr>
      <vt:lpstr>Addressing the problem</vt:lpstr>
      <vt:lpstr>Addressing the problem</vt:lpstr>
      <vt:lpstr>Progress so far</vt:lpstr>
      <vt:lpstr>How you can help</vt:lpstr>
      <vt:lpstr>How you can help</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Supermarket Levy</dc:title>
  <dc:creator>steve.shaw</dc:creator>
  <cp:lastModifiedBy>Ben Reynolds</cp:lastModifiedBy>
  <cp:revision>34</cp:revision>
  <dcterms:created xsi:type="dcterms:W3CDTF">2014-06-04T15:38:40Z</dcterms:created>
  <dcterms:modified xsi:type="dcterms:W3CDTF">2014-06-13T09:32:18Z</dcterms:modified>
</cp:coreProperties>
</file>