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7" r:id="rId3"/>
    <p:sldId id="312" r:id="rId4"/>
    <p:sldId id="320" r:id="rId5"/>
    <p:sldId id="313" r:id="rId6"/>
    <p:sldId id="271" r:id="rId7"/>
    <p:sldId id="318" r:id="rId8"/>
    <p:sldId id="322" r:id="rId9"/>
    <p:sldId id="314" r:id="rId10"/>
    <p:sldId id="321" r:id="rId11"/>
    <p:sldId id="295" r:id="rId12"/>
    <p:sldId id="275" r:id="rId13"/>
    <p:sldId id="299" r:id="rId14"/>
    <p:sldId id="30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7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9328"/>
    <p:restoredTop sz="85417"/>
  </p:normalViewPr>
  <p:slideViewPr>
    <p:cSldViewPr snapToGrid="0" snapToObjects="1">
      <p:cViewPr>
        <p:scale>
          <a:sx n="80" d="100"/>
          <a:sy n="80" d="100"/>
        </p:scale>
        <p:origin x="2400" y="40"/>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07933-B9CC-BB45-8B00-93A302F9EAF8}" type="datetimeFigureOut">
              <a:rPr lang="en-US" smtClean="0"/>
              <a:t>1/14/19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12497-D865-3640-87FA-5CAE94B64C0B}" type="slidenum">
              <a:rPr lang="en-US" smtClean="0"/>
              <a:t>‹#›</a:t>
            </a:fld>
            <a:endParaRPr lang="en-US"/>
          </a:p>
        </p:txBody>
      </p:sp>
    </p:spTree>
    <p:extLst>
      <p:ext uri="{BB962C8B-B14F-4D97-AF65-F5344CB8AC3E}">
        <p14:creationId xmlns:p14="http://schemas.microsoft.com/office/powerpoint/2010/main" val="2055060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1</a:t>
            </a:fld>
            <a:endParaRPr lang="en-US"/>
          </a:p>
        </p:txBody>
      </p:sp>
    </p:spTree>
    <p:extLst>
      <p:ext uri="{BB962C8B-B14F-4D97-AF65-F5344CB8AC3E}">
        <p14:creationId xmlns:p14="http://schemas.microsoft.com/office/powerpoint/2010/main" val="98890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2</a:t>
            </a:fld>
            <a:endParaRPr lang="en-US"/>
          </a:p>
        </p:txBody>
      </p:sp>
    </p:spTree>
    <p:extLst>
      <p:ext uri="{BB962C8B-B14F-4D97-AF65-F5344CB8AC3E}">
        <p14:creationId xmlns:p14="http://schemas.microsoft.com/office/powerpoint/2010/main" val="119077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 Sugar Smart messaging</a:t>
            </a:r>
          </a:p>
          <a:p>
            <a:pPr marL="0" indent="0">
              <a:buNone/>
            </a:pPr>
            <a:r>
              <a:rPr lang="en-GB" b="1" dirty="0" smtClean="0"/>
              <a:t>We want Plymouth and Exeter to become Sugar Smart Cities and create food environments which encourages healthy choices and reduces the promotion of foods high in free sugars (and roll out to Devon</a:t>
            </a:r>
            <a:r>
              <a:rPr lang="is-IS" b="1" dirty="0" smtClean="0"/>
              <a:t>…)</a:t>
            </a:r>
            <a:endParaRPr lang="en-US" b="1" dirty="0" smtClean="0"/>
          </a:p>
          <a:p>
            <a:pPr marL="0" indent="0">
              <a:buNone/>
            </a:pPr>
            <a:endParaRPr lang="en-US" dirty="0" smtClean="0"/>
          </a:p>
          <a:p>
            <a:pPr lvl="0"/>
            <a:r>
              <a:rPr lang="en-GB" dirty="0" smtClean="0"/>
              <a:t>Too much </a:t>
            </a:r>
            <a:r>
              <a:rPr lang="en-GB" b="1" dirty="0" smtClean="0"/>
              <a:t>‘free’ sugar </a:t>
            </a:r>
            <a:r>
              <a:rPr lang="en-GB" dirty="0" smtClean="0"/>
              <a:t>is a major health concern and children currently consume triple the recommended amount. </a:t>
            </a:r>
            <a:endParaRPr lang="en-US" dirty="0" smtClean="0"/>
          </a:p>
          <a:p>
            <a:pPr lvl="0"/>
            <a:r>
              <a:rPr lang="en-GB" b="1" dirty="0" smtClean="0"/>
              <a:t>Small changes </a:t>
            </a:r>
            <a:r>
              <a:rPr lang="en-GB" dirty="0" smtClean="0"/>
              <a:t>to the way that food is provided, presented and advertised can make a big difference to consumer health and behaviour.</a:t>
            </a:r>
            <a:endParaRPr lang="en-US" dirty="0" smtClean="0"/>
          </a:p>
          <a:p>
            <a:pPr lvl="0"/>
            <a:r>
              <a:rPr lang="en-GB" dirty="0" smtClean="0"/>
              <a:t>Consumers are aware of healthy eating messages and there is increasing media attention.</a:t>
            </a:r>
            <a:endParaRPr lang="en-US" dirty="0" smtClean="0"/>
          </a:p>
          <a:p>
            <a:pPr lvl="0"/>
            <a:r>
              <a:rPr lang="en-GB" dirty="0" smtClean="0"/>
              <a:t>Consumers want to change their behaviour to improve their diet, but need the environment to support them to do so.  We need to make healthy food and drink more accessible and affordable. </a:t>
            </a:r>
            <a:endParaRPr lang="en-US" dirty="0" smtClean="0"/>
          </a:p>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3</a:t>
            </a:fld>
            <a:endParaRPr lang="en-US"/>
          </a:p>
        </p:txBody>
      </p:sp>
    </p:spTree>
    <p:extLst>
      <p:ext uri="{BB962C8B-B14F-4D97-AF65-F5344CB8AC3E}">
        <p14:creationId xmlns:p14="http://schemas.microsoft.com/office/powerpoint/2010/main" val="11512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Core principles and values</a:t>
            </a:r>
          </a:p>
          <a:p>
            <a:r>
              <a:rPr lang="en-US" sz="1200" dirty="0" smtClean="0"/>
              <a:t>Actions made - under </a:t>
            </a:r>
            <a:r>
              <a:rPr lang="en-US" sz="1200" dirty="0" err="1" smtClean="0"/>
              <a:t>SugarSmart</a:t>
            </a:r>
            <a:r>
              <a:rPr lang="en-US" sz="1200" dirty="0" smtClean="0"/>
              <a:t> branding</a:t>
            </a:r>
          </a:p>
          <a:p>
            <a:r>
              <a:rPr lang="en-US" sz="1200" dirty="0" smtClean="0"/>
              <a:t>Voluntary positions</a:t>
            </a:r>
          </a:p>
          <a:p>
            <a:r>
              <a:rPr lang="en-US" sz="1200" dirty="0" smtClean="0"/>
              <a:t>Commitment – it is up to you</a:t>
            </a:r>
          </a:p>
          <a:p>
            <a:r>
              <a:rPr lang="en-US" sz="1200" dirty="0" smtClean="0"/>
              <a:t>Consent (sign in sheet)</a:t>
            </a:r>
          </a:p>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4</a:t>
            </a:fld>
            <a:endParaRPr lang="en-US"/>
          </a:p>
        </p:txBody>
      </p:sp>
    </p:spTree>
    <p:extLst>
      <p:ext uri="{BB962C8B-B14F-4D97-AF65-F5344CB8AC3E}">
        <p14:creationId xmlns:p14="http://schemas.microsoft.com/office/powerpoint/2010/main" val="1764719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Sugar hot spots</a:t>
            </a:r>
          </a:p>
          <a:p>
            <a:r>
              <a:rPr lang="en-US" sz="1200" dirty="0" smtClean="0"/>
              <a:t>Sugary drinks (canteens, vending, outside food retail)</a:t>
            </a:r>
            <a:r>
              <a:rPr lang="is-IS" sz="1200" dirty="0" smtClean="0"/>
              <a:t>…?</a:t>
            </a:r>
            <a:endParaRPr lang="en-US" sz="1200" dirty="0" smtClean="0"/>
          </a:p>
          <a:p>
            <a:r>
              <a:rPr lang="en-US" sz="1200" dirty="0" smtClean="0"/>
              <a:t>Confectionary ( canteens, vending, outside food retail)</a:t>
            </a:r>
          </a:p>
          <a:p>
            <a:r>
              <a:rPr lang="en-US" sz="1200" dirty="0" smtClean="0"/>
              <a:t>Price promotions – are any of the above on ‘promotion’</a:t>
            </a:r>
          </a:p>
          <a:p>
            <a:r>
              <a:rPr lang="en-US" sz="1200" dirty="0" smtClean="0"/>
              <a:t>Sugar in coffee and tea?</a:t>
            </a:r>
          </a:p>
          <a:p>
            <a:r>
              <a:rPr lang="en-US" sz="1200" dirty="0" smtClean="0"/>
              <a:t>Cakes and biscuits being brought in for celebrations</a:t>
            </a:r>
          </a:p>
          <a:p>
            <a:r>
              <a:rPr lang="en-US" sz="1200" dirty="0" smtClean="0"/>
              <a:t>Other</a:t>
            </a:r>
            <a:r>
              <a:rPr lang="is-IS" sz="1200" dirty="0" smtClean="0"/>
              <a:t>….</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5</a:t>
            </a:fld>
            <a:endParaRPr lang="en-US"/>
          </a:p>
        </p:txBody>
      </p:sp>
    </p:spTree>
    <p:extLst>
      <p:ext uri="{BB962C8B-B14F-4D97-AF65-F5344CB8AC3E}">
        <p14:creationId xmlns:p14="http://schemas.microsoft.com/office/powerpoint/2010/main" val="88883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smtClean="0"/>
              <a:t>Using Food Plymouth CIC as a central connecting platform, we will facilitate a local ‘train the trainer’ style Sugar Smart ambassador programme that will involve </a:t>
            </a:r>
            <a:r>
              <a:rPr lang="en-GB" u="sng" dirty="0" smtClean="0"/>
              <a:t>four</a:t>
            </a:r>
            <a:r>
              <a:rPr lang="en-GB" dirty="0" smtClean="0"/>
              <a:t> primary cross-sector partners with support from secondary partners from the Food Plymouth Network</a:t>
            </a:r>
            <a:endParaRPr lang="en-US" dirty="0" smtClean="0"/>
          </a:p>
          <a:p>
            <a:pPr marL="0" lvl="0" indent="0">
              <a:buFont typeface="+mj-lt"/>
              <a:buNone/>
            </a:pPr>
            <a:endParaRPr lang="en-GB" sz="1200" dirty="0" smtClean="0"/>
          </a:p>
          <a:p>
            <a:pPr marL="0" lvl="0" indent="0">
              <a:buFont typeface="+mj-lt"/>
              <a:buNone/>
            </a:pPr>
            <a:r>
              <a:rPr lang="en-GB" sz="1200" dirty="0" smtClean="0"/>
              <a:t>Sugar smart </a:t>
            </a:r>
            <a:r>
              <a:rPr lang="en-GB" sz="1200" dirty="0" err="1" smtClean="0"/>
              <a:t>plymouth</a:t>
            </a:r>
            <a:r>
              <a:rPr lang="en-GB" sz="1200" dirty="0" smtClean="0"/>
              <a:t> aims to</a:t>
            </a:r>
          </a:p>
          <a:p>
            <a:pPr marL="514350" lvl="0" indent="-514350">
              <a:buFont typeface="+mj-lt"/>
              <a:buAutoNum type="arabicPeriod"/>
            </a:pPr>
            <a:r>
              <a:rPr lang="en-GB" sz="1200" dirty="0" smtClean="0"/>
              <a:t>Raise awareness and increase understanding amongst Plymouth communities and organisations about the detrimental effects of excess sugar </a:t>
            </a:r>
            <a:endParaRPr lang="en-US" sz="1200" dirty="0" smtClean="0"/>
          </a:p>
          <a:p>
            <a:pPr marL="514350" lvl="0" indent="-514350">
              <a:buFont typeface="+mj-lt"/>
              <a:buAutoNum type="arabicPeriod"/>
            </a:pPr>
            <a:r>
              <a:rPr lang="en-GB" sz="1200" dirty="0" smtClean="0"/>
              <a:t>Support and encourage local organisations (</a:t>
            </a:r>
            <a:r>
              <a:rPr lang="en-GB" sz="1200" b="1" dirty="0" smtClean="0"/>
              <a:t>your workplaces</a:t>
            </a:r>
            <a:r>
              <a:rPr lang="en-GB" sz="1200" dirty="0" smtClean="0"/>
              <a:t>) to create a more ‘Sugar Smart’ mind-set and food environment and </a:t>
            </a:r>
            <a:r>
              <a:rPr lang="en-GB" sz="1200" b="1" dirty="0" smtClean="0">
                <a:solidFill>
                  <a:srgbClr val="C00000"/>
                </a:solidFill>
              </a:rPr>
              <a:t>sign a pledge of commitment </a:t>
            </a:r>
            <a:r>
              <a:rPr lang="en-GB" sz="1200" dirty="0" smtClean="0">
                <a:solidFill>
                  <a:srgbClr val="C00000"/>
                </a:solidFill>
              </a:rPr>
              <a:t>(</a:t>
            </a:r>
            <a:r>
              <a:rPr lang="en-GB" sz="1200" u="sng" dirty="0" smtClean="0">
                <a:solidFill>
                  <a:srgbClr val="C00000"/>
                </a:solidFill>
              </a:rPr>
              <a:t>see example pledge forms</a:t>
            </a:r>
            <a:r>
              <a:rPr lang="en-GB" sz="1200" dirty="0" smtClean="0">
                <a:solidFill>
                  <a:srgbClr val="C00000"/>
                </a:solidFill>
              </a:rPr>
              <a:t>)</a:t>
            </a:r>
            <a:endParaRPr lang="en-US" sz="1200" b="1" dirty="0" smtClean="0">
              <a:solidFill>
                <a:srgbClr val="C00000"/>
              </a:solidFill>
            </a:endParaRPr>
          </a:p>
          <a:p>
            <a:pPr marL="514350" lvl="0" indent="-514350">
              <a:buFont typeface="+mj-lt"/>
              <a:buAutoNum type="arabicPeriod"/>
            </a:pPr>
            <a:r>
              <a:rPr lang="en-GB" sz="1200" dirty="0" smtClean="0"/>
              <a:t>Strengthen local cross-partner alliances. By aligning with and building on already existing local networks and strategies, this campaign will provide consolidation and aide longevity for future campaigns.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7</a:t>
            </a:fld>
            <a:endParaRPr lang="en-US"/>
          </a:p>
        </p:txBody>
      </p:sp>
    </p:spTree>
    <p:extLst>
      <p:ext uri="{BB962C8B-B14F-4D97-AF65-F5344CB8AC3E}">
        <p14:creationId xmlns:p14="http://schemas.microsoft.com/office/powerpoint/2010/main" val="211942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ACTUAL AMBASSADOR ACTIVITIES OF NOTE – PLYMOUTH</a:t>
            </a:r>
            <a:r>
              <a:rPr lang="en-US" sz="1200" baseline="0" dirty="0" smtClean="0"/>
              <a:t> YOUTH COUNCIL; SCHOOL MEALS SERVICE (REFORMULATION); FOODIE FRESHER EVENTS; WICKETZ – national delivery Lord </a:t>
            </a:r>
            <a:r>
              <a:rPr lang="en-US" sz="1200" baseline="0" dirty="0" err="1" smtClean="0"/>
              <a:t>Taverners</a:t>
            </a:r>
            <a:endParaRPr lang="en-US" sz="1200" dirty="0" smtClean="0"/>
          </a:p>
          <a:p>
            <a:endParaRPr lang="en-US" sz="1200" dirty="0" smtClean="0"/>
          </a:p>
          <a:p>
            <a:r>
              <a:rPr lang="en-US" sz="1200" dirty="0" smtClean="0"/>
              <a:t>Help with future Sugar Smart Ambassador training</a:t>
            </a:r>
          </a:p>
          <a:p>
            <a:r>
              <a:rPr lang="en-US" sz="1200" dirty="0" smtClean="0"/>
              <a:t>Running Sugar Smart stalls at events</a:t>
            </a:r>
          </a:p>
          <a:p>
            <a:r>
              <a:rPr lang="en-US" sz="1200" dirty="0" smtClean="0"/>
              <a:t>Social media activity</a:t>
            </a:r>
          </a:p>
          <a:p>
            <a:r>
              <a:rPr lang="en-US" sz="1200" dirty="0" smtClean="0"/>
              <a:t>Plymouth based materials (quiz)</a:t>
            </a:r>
          </a:p>
          <a:p>
            <a:r>
              <a:rPr lang="en-US" sz="1200" dirty="0" smtClean="0"/>
              <a:t>Events (e.g. youth council)</a:t>
            </a:r>
          </a:p>
          <a:p>
            <a:r>
              <a:rPr lang="en-US" sz="1200" dirty="0" err="1" smtClean="0"/>
              <a:t>Derriford</a:t>
            </a:r>
            <a:r>
              <a:rPr lang="en-US" sz="1200" dirty="0" smtClean="0"/>
              <a:t>?</a:t>
            </a:r>
          </a:p>
          <a:p>
            <a:r>
              <a:rPr lang="en-US" sz="1200" dirty="0" smtClean="0"/>
              <a:t>Schools</a:t>
            </a:r>
            <a:r>
              <a:rPr lang="is-IS" sz="1200" dirty="0" smtClean="0"/>
              <a:t>….OTHER</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9</a:t>
            </a:fld>
            <a:endParaRPr lang="en-US"/>
          </a:p>
        </p:txBody>
      </p:sp>
    </p:spTree>
    <p:extLst>
      <p:ext uri="{BB962C8B-B14F-4D97-AF65-F5344CB8AC3E}">
        <p14:creationId xmlns:p14="http://schemas.microsoft.com/office/powerpoint/2010/main" val="367798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11</a:t>
            </a:fld>
            <a:endParaRPr lang="en-US"/>
          </a:p>
        </p:txBody>
      </p:sp>
    </p:spTree>
    <p:extLst>
      <p:ext uri="{BB962C8B-B14F-4D97-AF65-F5344CB8AC3E}">
        <p14:creationId xmlns:p14="http://schemas.microsoft.com/office/powerpoint/2010/main" val="1058761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212497-D865-3640-87FA-5CAE94B64C0B}" type="slidenum">
              <a:rPr lang="en-US" smtClean="0"/>
              <a:t>13</a:t>
            </a:fld>
            <a:endParaRPr lang="en-US"/>
          </a:p>
        </p:txBody>
      </p:sp>
    </p:spTree>
    <p:extLst>
      <p:ext uri="{BB962C8B-B14F-4D97-AF65-F5344CB8AC3E}">
        <p14:creationId xmlns:p14="http://schemas.microsoft.com/office/powerpoint/2010/main" val="111925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05DF37-6038-BB4C-9C6D-0285FB3BD88D}"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473768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5DF37-6038-BB4C-9C6D-0285FB3BD88D}"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182695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5DF37-6038-BB4C-9C6D-0285FB3BD88D}"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98503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5DF37-6038-BB4C-9C6D-0285FB3BD88D}"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189856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5DF37-6038-BB4C-9C6D-0285FB3BD88D}" type="datetimeFigureOut">
              <a:rPr lang="en-US" smtClean="0"/>
              <a:t>1/14/19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179369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05DF37-6038-BB4C-9C6D-0285FB3BD88D}"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19461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05DF37-6038-BB4C-9C6D-0285FB3BD88D}" type="datetimeFigureOut">
              <a:rPr lang="en-US" smtClean="0"/>
              <a:t>1/14/19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23079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05DF37-6038-BB4C-9C6D-0285FB3BD88D}" type="datetimeFigureOut">
              <a:rPr lang="en-US" smtClean="0"/>
              <a:t>1/14/19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59752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5DF37-6038-BB4C-9C6D-0285FB3BD88D}" type="datetimeFigureOut">
              <a:rPr lang="en-US" smtClean="0"/>
              <a:t>1/14/19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99910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5DF37-6038-BB4C-9C6D-0285FB3BD88D}"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84207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5DF37-6038-BB4C-9C6D-0285FB3BD88D}" type="datetimeFigureOut">
              <a:rPr lang="en-US" smtClean="0"/>
              <a:t>1/14/19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BDD7C-24CE-5E4F-A668-CCBC8A713C43}" type="slidenum">
              <a:rPr lang="en-US" smtClean="0"/>
              <a:t>‹#›</a:t>
            </a:fld>
            <a:endParaRPr lang="en-US"/>
          </a:p>
        </p:txBody>
      </p:sp>
    </p:spTree>
    <p:extLst>
      <p:ext uri="{BB962C8B-B14F-4D97-AF65-F5344CB8AC3E}">
        <p14:creationId xmlns:p14="http://schemas.microsoft.com/office/powerpoint/2010/main" val="8351063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5DF37-6038-BB4C-9C6D-0285FB3BD88D}" type="datetimeFigureOut">
              <a:rPr lang="en-US" smtClean="0"/>
              <a:t>1/14/19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8BDD7C-24CE-5E4F-A668-CCBC8A713C43}" type="slidenum">
              <a:rPr lang="en-US" smtClean="0"/>
              <a:t>‹#›</a:t>
            </a:fld>
            <a:endParaRPr lang="en-US"/>
          </a:p>
        </p:txBody>
      </p:sp>
    </p:spTree>
    <p:extLst>
      <p:ext uri="{BB962C8B-B14F-4D97-AF65-F5344CB8AC3E}">
        <p14:creationId xmlns:p14="http://schemas.microsoft.com/office/powerpoint/2010/main" val="139556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hyperlink" Target="https://www.sugarsmartuk.org/about/" TargetMode="External"/><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emf"/><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871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533" y="2714117"/>
            <a:ext cx="11565467" cy="2387600"/>
          </a:xfrm>
        </p:spPr>
        <p:txBody>
          <a:bodyPr>
            <a:noAutofit/>
          </a:bodyPr>
          <a:lstStyle/>
          <a:p>
            <a:r>
              <a:rPr lang="en-US" sz="8000" b="1" dirty="0" smtClean="0">
                <a:solidFill>
                  <a:schemeClr val="bg1"/>
                </a:solidFill>
                <a:effectLst>
                  <a:outerShdw blurRad="38100" dist="38100" dir="2700000" algn="tl">
                    <a:srgbClr val="000000">
                      <a:alpha val="43137"/>
                    </a:srgbClr>
                  </a:outerShdw>
                </a:effectLst>
              </a:rPr>
              <a:t>Sugar Smart Devon Ambassador </a:t>
            </a:r>
            <a:r>
              <a:rPr lang="en-US" sz="8000" b="1" dirty="0" err="1" smtClean="0">
                <a:solidFill>
                  <a:schemeClr val="bg1"/>
                </a:solidFill>
                <a:effectLst>
                  <a:outerShdw blurRad="38100" dist="38100" dir="2700000" algn="tl">
                    <a:srgbClr val="000000">
                      <a:alpha val="43137"/>
                    </a:srgbClr>
                  </a:outerShdw>
                </a:effectLst>
              </a:rPr>
              <a:t>Programmes</a:t>
            </a:r>
            <a:endParaRPr lang="en-US" sz="80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39333" y="5393406"/>
            <a:ext cx="9144000" cy="1655762"/>
          </a:xfrm>
        </p:spPr>
        <p:txBody>
          <a:bodyPr>
            <a:normAutofit/>
          </a:bodyPr>
          <a:lstStyle/>
          <a:p>
            <a:r>
              <a:rPr lang="en-US" sz="3600" b="1" dirty="0" err="1" smtClean="0"/>
              <a:t>Dr</a:t>
            </a:r>
            <a:r>
              <a:rPr lang="en-US" sz="3600" b="1" dirty="0" smtClean="0"/>
              <a:t> Clare Pettinger (#</a:t>
            </a:r>
            <a:r>
              <a:rPr lang="en-US" sz="3600" b="1" dirty="0" err="1" smtClean="0"/>
              <a:t>SugarSmartPlymouth</a:t>
            </a:r>
            <a:r>
              <a:rPr lang="en-US" sz="3600" b="1" dirty="0" smtClean="0"/>
              <a:t> campaign Manager; Food Plymouth)</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6108" y="374829"/>
            <a:ext cx="3490450" cy="2339288"/>
          </a:xfrm>
          <a:prstGeom prst="rect">
            <a:avLst/>
          </a:prstGeom>
        </p:spPr>
      </p:pic>
    </p:spTree>
    <p:extLst>
      <p:ext uri="{BB962C8B-B14F-4D97-AF65-F5344CB8AC3E}">
        <p14:creationId xmlns:p14="http://schemas.microsoft.com/office/powerpoint/2010/main" val="461540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3158" y="834189"/>
            <a:ext cx="7993781" cy="5863390"/>
          </a:xfrm>
          <a:prstGeom prst="rect">
            <a:avLst/>
          </a:prstGeom>
        </p:spPr>
      </p:pic>
      <p:pic>
        <p:nvPicPr>
          <p:cNvPr id="4" name="Content Placeholder 3"/>
          <p:cNvPicPr>
            <a:picLocks noGrp="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144380" y="112296"/>
            <a:ext cx="2598820" cy="1636294"/>
          </a:xfrm>
          <a:prstGeom prst="rect">
            <a:avLst/>
          </a:prstGeom>
          <a:noFill/>
          <a:ln>
            <a:no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25273" y="352925"/>
            <a:ext cx="2537861" cy="6344653"/>
          </a:xfrm>
          <a:prstGeom prst="rect">
            <a:avLst/>
          </a:prstGeom>
        </p:spPr>
      </p:pic>
    </p:spTree>
    <p:extLst>
      <p:ext uri="{BB962C8B-B14F-4D97-AF65-F5344CB8AC3E}">
        <p14:creationId xmlns:p14="http://schemas.microsoft.com/office/powerpoint/2010/main" val="89540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8717"/>
          </a:solidFill>
        </p:spPr>
        <p:txBody>
          <a:bodyPr>
            <a:normAutofit/>
          </a:bodyPr>
          <a:lstStyle/>
          <a:p>
            <a:r>
              <a:rPr lang="en-US" sz="6000" b="1" dirty="0" smtClean="0">
                <a:solidFill>
                  <a:schemeClr val="bg1"/>
                </a:solidFill>
                <a:effectLst>
                  <a:outerShdw blurRad="38100" dist="38100" dir="2700000" algn="tl">
                    <a:srgbClr val="000000">
                      <a:alpha val="43137"/>
                    </a:srgbClr>
                  </a:outerShdw>
                </a:effectLst>
              </a:rPr>
              <a:t>Resources for ambassadors</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4621474"/>
          </a:xfrm>
        </p:spPr>
        <p:txBody>
          <a:bodyPr>
            <a:normAutofit fontScale="92500" lnSpcReduction="10000"/>
          </a:bodyPr>
          <a:lstStyle/>
          <a:p>
            <a:r>
              <a:rPr lang="en-US" dirty="0" smtClean="0"/>
              <a:t>Sugar Smart UK Website</a:t>
            </a:r>
          </a:p>
          <a:p>
            <a:r>
              <a:rPr lang="en-US" dirty="0" smtClean="0"/>
              <a:t>Dashboard (to support </a:t>
            </a:r>
            <a:r>
              <a:rPr lang="en-US" dirty="0" err="1" smtClean="0"/>
              <a:t>organisations</a:t>
            </a:r>
            <a:r>
              <a:rPr lang="en-US" dirty="0"/>
              <a:t> </a:t>
            </a:r>
            <a:r>
              <a:rPr lang="en-US" dirty="0" smtClean="0"/>
              <a:t>pledges)</a:t>
            </a:r>
          </a:p>
          <a:p>
            <a:r>
              <a:rPr lang="en-US" dirty="0" smtClean="0"/>
              <a:t>Resources and assets available to download from website</a:t>
            </a:r>
          </a:p>
          <a:p>
            <a:r>
              <a:rPr lang="en-US" dirty="0" smtClean="0">
                <a:hlinkClick r:id="rId3"/>
              </a:rPr>
              <a:t>https</a:t>
            </a:r>
            <a:r>
              <a:rPr lang="en-US" dirty="0">
                <a:hlinkClick r:id="rId3"/>
              </a:rPr>
              <a:t>://www.sugarsmartuk.org/about/</a:t>
            </a:r>
            <a:r>
              <a:rPr lang="en-US" dirty="0"/>
              <a:t> </a:t>
            </a:r>
            <a:endParaRPr lang="en-US" dirty="0" smtClean="0"/>
          </a:p>
          <a:p>
            <a:r>
              <a:rPr lang="en-US" dirty="0" smtClean="0"/>
              <a:t>Local (bespoke) resources</a:t>
            </a:r>
            <a:endParaRPr lang="en-US" dirty="0"/>
          </a:p>
          <a:p>
            <a:r>
              <a:rPr lang="en-US" dirty="0"/>
              <a:t>Support from </a:t>
            </a:r>
            <a:r>
              <a:rPr lang="en-US" dirty="0" smtClean="0"/>
              <a:t>local </a:t>
            </a:r>
            <a:r>
              <a:rPr lang="en-US" dirty="0" err="1" smtClean="0"/>
              <a:t>SugarSmart</a:t>
            </a:r>
            <a:r>
              <a:rPr lang="en-US" dirty="0" smtClean="0"/>
              <a:t> Team</a:t>
            </a:r>
          </a:p>
          <a:p>
            <a:pPr marL="0" indent="0">
              <a:buNone/>
            </a:pPr>
            <a:r>
              <a:rPr lang="en-US" dirty="0" smtClean="0"/>
              <a:t>e.g. in Plymouth:</a:t>
            </a:r>
            <a:endParaRPr lang="en-US" dirty="0"/>
          </a:p>
          <a:p>
            <a:pPr lvl="1"/>
            <a:r>
              <a:rPr lang="en-US" sz="2800" dirty="0"/>
              <a:t>Clare Pettinger (Manager)</a:t>
            </a:r>
          </a:p>
          <a:p>
            <a:pPr lvl="1"/>
            <a:r>
              <a:rPr lang="en-US" sz="2800" dirty="0"/>
              <a:t>Zoe Nile (coordinator)</a:t>
            </a:r>
          </a:p>
          <a:p>
            <a:pPr lvl="1"/>
            <a:r>
              <a:rPr lang="en-US" sz="2800" dirty="0"/>
              <a:t>Steering </a:t>
            </a:r>
            <a:r>
              <a:rPr lang="en-US" sz="2800" dirty="0" smtClean="0"/>
              <a:t>group</a:t>
            </a:r>
          </a:p>
          <a:p>
            <a:pPr lvl="1"/>
            <a:r>
              <a:rPr lang="en-US" sz="2800" dirty="0" smtClean="0"/>
              <a:t>Ambassador network (</a:t>
            </a:r>
            <a:r>
              <a:rPr lang="en-US" sz="2800" dirty="0" err="1" smtClean="0"/>
              <a:t>facebook</a:t>
            </a:r>
            <a:r>
              <a:rPr lang="en-US" sz="2800" dirty="0" smtClean="0"/>
              <a:t> group)</a:t>
            </a:r>
            <a:endParaRPr lang="en-US" sz="2800" dirty="0"/>
          </a:p>
        </p:txBody>
      </p:sp>
      <p:pic>
        <p:nvPicPr>
          <p:cNvPr id="4"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98326" y="3384222"/>
            <a:ext cx="4554092" cy="324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292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5303"/>
            <a:ext cx="10515600" cy="1415385"/>
          </a:xfrm>
          <a:solidFill>
            <a:srgbClr val="FF8717"/>
          </a:solidFill>
        </p:spPr>
        <p:txBody>
          <a:bodyPr>
            <a:normAutofit/>
          </a:bodyPr>
          <a:lstStyle/>
          <a:p>
            <a:r>
              <a:rPr lang="en-US" sz="6000" b="1" dirty="0" smtClean="0">
                <a:solidFill>
                  <a:schemeClr val="bg1"/>
                </a:solidFill>
                <a:effectLst>
                  <a:outerShdw blurRad="38100" dist="38100" dir="2700000" algn="tl">
                    <a:srgbClr val="000000">
                      <a:alpha val="43137"/>
                    </a:srgbClr>
                  </a:outerShdw>
                </a:effectLst>
              </a:rPr>
              <a:t>Sugar smart ambassador network</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58876"/>
            <a:ext cx="10681854" cy="4351338"/>
          </a:xfrm>
        </p:spPr>
        <p:txBody>
          <a:bodyPr>
            <a:normAutofit/>
          </a:bodyPr>
          <a:lstStyle/>
          <a:p>
            <a:r>
              <a:rPr lang="en-US" sz="3600" b="1" dirty="0" smtClean="0"/>
              <a:t>Important to share knowledge/info/events/ideas </a:t>
            </a:r>
          </a:p>
          <a:p>
            <a:r>
              <a:rPr lang="en-US" sz="3600" b="1" dirty="0" smtClean="0"/>
              <a:t>Virtual network</a:t>
            </a:r>
          </a:p>
          <a:p>
            <a:pPr lvl="1"/>
            <a:r>
              <a:rPr lang="en-US" sz="3200" dirty="0" smtClean="0"/>
              <a:t>Facebook closed group </a:t>
            </a:r>
          </a:p>
          <a:p>
            <a:pPr lvl="1"/>
            <a:r>
              <a:rPr lang="en-US" sz="3200" dirty="0" smtClean="0"/>
              <a:t>(Devon SS ambassadors)</a:t>
            </a:r>
          </a:p>
          <a:p>
            <a:r>
              <a:rPr lang="en-US" sz="3600" b="1" dirty="0" smtClean="0"/>
              <a:t>Other </a:t>
            </a:r>
            <a:r>
              <a:rPr lang="en-US" sz="3600" b="1" dirty="0" smtClean="0"/>
              <a:t>options considered:</a:t>
            </a:r>
            <a:endParaRPr lang="en-US" sz="3600" b="1" dirty="0" smtClean="0"/>
          </a:p>
          <a:p>
            <a:pPr lvl="1"/>
            <a:r>
              <a:rPr lang="en-US" sz="3200" dirty="0" smtClean="0"/>
              <a:t>WhatsApp</a:t>
            </a:r>
          </a:p>
          <a:p>
            <a:pPr lvl="1"/>
            <a:r>
              <a:rPr lang="en-US" sz="3200" dirty="0" smtClean="0"/>
              <a:t>Face to face</a:t>
            </a:r>
          </a:p>
          <a:p>
            <a:pPr lvl="1"/>
            <a:r>
              <a:rPr lang="en-US" sz="3200" dirty="0" smtClean="0"/>
              <a:t>Email list</a:t>
            </a:r>
            <a:r>
              <a:rPr lang="en-US" sz="3200" dirty="0" smtClean="0"/>
              <a:t>? </a:t>
            </a:r>
            <a:r>
              <a:rPr lang="en-US" sz="3200" dirty="0"/>
              <a:t>(</a:t>
            </a:r>
            <a:r>
              <a:rPr lang="en-US" sz="3200" dirty="0" smtClean="0"/>
              <a:t>GDPR!)</a:t>
            </a:r>
            <a:endParaRPr lang="en-US" sz="3200" dirty="0" smtClean="0"/>
          </a:p>
        </p:txBody>
      </p:sp>
      <p:pic>
        <p:nvPicPr>
          <p:cNvPr id="4" name="Content Placeholder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69645" y="2717710"/>
            <a:ext cx="5202283" cy="3468188"/>
          </a:xfrm>
          <a:prstGeom prst="rect">
            <a:avLst/>
          </a:prstGeom>
        </p:spPr>
      </p:pic>
    </p:spTree>
    <p:extLst>
      <p:ext uri="{BB962C8B-B14F-4D97-AF65-F5344CB8AC3E}">
        <p14:creationId xmlns:p14="http://schemas.microsoft.com/office/powerpoint/2010/main" val="624406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52100"/>
          </a:xfrm>
          <a:solidFill>
            <a:srgbClr val="FF8717"/>
          </a:solidFill>
        </p:spPr>
        <p:txBody>
          <a:bodyPr>
            <a:normAutofit/>
          </a:bodyPr>
          <a:lstStyle/>
          <a:p>
            <a:r>
              <a:rPr lang="en-US" sz="6000" b="1" dirty="0" smtClean="0">
                <a:solidFill>
                  <a:schemeClr val="bg1"/>
                </a:solidFill>
                <a:effectLst>
                  <a:outerShdw blurRad="38100" dist="38100" dir="2700000" algn="tl">
                    <a:srgbClr val="000000">
                      <a:alpha val="43137"/>
                    </a:srgbClr>
                  </a:outerShdw>
                </a:effectLst>
              </a:rPr>
              <a:t>Challenges</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09863" y="1991577"/>
            <a:ext cx="10515600" cy="4852967"/>
          </a:xfrm>
        </p:spPr>
        <p:txBody>
          <a:bodyPr>
            <a:normAutofit lnSpcReduction="10000"/>
          </a:bodyPr>
          <a:lstStyle/>
          <a:p>
            <a:r>
              <a:rPr lang="en-GB" dirty="0" smtClean="0"/>
              <a:t>Time (busy working schedules and shifts) </a:t>
            </a:r>
          </a:p>
          <a:p>
            <a:r>
              <a:rPr lang="en-GB" dirty="0" smtClean="0"/>
              <a:t>Varied expertise/background</a:t>
            </a:r>
          </a:p>
          <a:p>
            <a:r>
              <a:rPr lang="en-GB" dirty="0" smtClean="0"/>
              <a:t>Uncertainty of precise role and how to go about it</a:t>
            </a:r>
          </a:p>
          <a:p>
            <a:r>
              <a:rPr lang="en-GB" dirty="0" smtClean="0"/>
              <a:t>Lack of confidence (need to signpost when necessary)</a:t>
            </a:r>
          </a:p>
          <a:p>
            <a:r>
              <a:rPr lang="en-GB" dirty="0" smtClean="0"/>
              <a:t>Conflicting </a:t>
            </a:r>
            <a:r>
              <a:rPr lang="en-GB" dirty="0"/>
              <a:t>sugar and health </a:t>
            </a:r>
            <a:r>
              <a:rPr lang="en-GB" dirty="0" smtClean="0"/>
              <a:t>information (media)</a:t>
            </a:r>
            <a:endParaRPr lang="en-GB" dirty="0"/>
          </a:p>
          <a:p>
            <a:r>
              <a:rPr lang="en-GB" dirty="0"/>
              <a:t>Sugar messages being </a:t>
            </a:r>
            <a:r>
              <a:rPr lang="en-GB" dirty="0" smtClean="0"/>
              <a:t>confused - perception</a:t>
            </a:r>
            <a:endParaRPr lang="en-GB" dirty="0"/>
          </a:p>
          <a:p>
            <a:pPr lvl="1"/>
            <a:r>
              <a:rPr lang="en-GB" sz="2800" dirty="0"/>
              <a:t>“Sugar police</a:t>
            </a:r>
            <a:r>
              <a:rPr lang="en-GB" sz="2800" dirty="0" smtClean="0"/>
              <a:t>”</a:t>
            </a:r>
            <a:r>
              <a:rPr lang="is-IS" sz="2800" dirty="0" smtClean="0"/>
              <a:t>…?</a:t>
            </a:r>
            <a:endParaRPr lang="en-GB" sz="2800" dirty="0"/>
          </a:p>
          <a:p>
            <a:pPr lvl="1"/>
            <a:r>
              <a:rPr lang="en-GB" sz="2800" dirty="0"/>
              <a:t>Individual behaviour change focus</a:t>
            </a:r>
          </a:p>
          <a:p>
            <a:pPr lvl="1"/>
            <a:r>
              <a:rPr lang="en-GB" sz="2800" dirty="0"/>
              <a:t>Confusion with </a:t>
            </a:r>
            <a:r>
              <a:rPr lang="en-GB" sz="2800" dirty="0" smtClean="0"/>
              <a:t>other campaigns</a:t>
            </a:r>
            <a:endParaRPr lang="en-GB" sz="2800" dirty="0"/>
          </a:p>
          <a:p>
            <a:r>
              <a:rPr lang="en-GB" dirty="0"/>
              <a:t>Limited </a:t>
            </a:r>
            <a:r>
              <a:rPr lang="en-GB" dirty="0" smtClean="0"/>
              <a:t>resources</a:t>
            </a:r>
          </a:p>
          <a:p>
            <a:endParaRPr lang="en-GB"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3452" y="555749"/>
            <a:ext cx="1597818" cy="107085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4001" y="2043474"/>
            <a:ext cx="2598820" cy="4620124"/>
          </a:xfrm>
          <a:prstGeom prst="rect">
            <a:avLst/>
          </a:prstGeom>
        </p:spPr>
      </p:pic>
    </p:spTree>
    <p:extLst>
      <p:ext uri="{BB962C8B-B14F-4D97-AF65-F5344CB8AC3E}">
        <p14:creationId xmlns:p14="http://schemas.microsoft.com/office/powerpoint/2010/main" val="147842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Sustainable Food Cities\Logo_And_Elements\bg_orange.gif"/>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9825" r="-174" b="1517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725488"/>
            <a:ext cx="10515600" cy="4351338"/>
          </a:xfrm>
        </p:spPr>
        <p:txBody>
          <a:bodyPr>
            <a:normAutofit/>
          </a:bodyPr>
          <a:lstStyle/>
          <a:p>
            <a:pPr marL="0" indent="0" algn="ctr">
              <a:buNone/>
            </a:pPr>
            <a:r>
              <a:rPr lang="en-US" sz="14000" b="1" smtClean="0">
                <a:solidFill>
                  <a:schemeClr val="bg1"/>
                </a:solidFill>
              </a:rPr>
              <a:t>Questions</a:t>
            </a:r>
            <a:r>
              <a:rPr lang="en-US" sz="14000" b="1" dirty="0" smtClean="0">
                <a:solidFill>
                  <a:schemeClr val="bg1"/>
                </a:solidFill>
              </a:rPr>
              <a:t>?</a:t>
            </a:r>
            <a:endParaRPr lang="en-US" sz="14000" b="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6999" y="3319317"/>
            <a:ext cx="3665815" cy="2751283"/>
          </a:xfrm>
          <a:prstGeom prst="rect">
            <a:avLst/>
          </a:prstGeom>
        </p:spPr>
      </p:pic>
    </p:spTree>
    <p:extLst>
      <p:ext uri="{BB962C8B-B14F-4D97-AF65-F5344CB8AC3E}">
        <p14:creationId xmlns:p14="http://schemas.microsoft.com/office/powerpoint/2010/main" val="642013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6894095" cy="1325563"/>
          </a:xfrm>
          <a:solidFill>
            <a:srgbClr val="FF8717"/>
          </a:solidFill>
        </p:spPr>
        <p:txBody>
          <a:bodyPr>
            <a:normAutofit/>
          </a:bodyPr>
          <a:lstStyle/>
          <a:p>
            <a:r>
              <a:rPr lang="en-US" sz="6000" b="1" smtClean="0">
                <a:solidFill>
                  <a:schemeClr val="bg1"/>
                </a:solidFill>
                <a:effectLst>
                  <a:outerShdw blurRad="38100" dist="38100" dir="2700000" algn="tl">
                    <a:srgbClr val="000000">
                      <a:alpha val="43137"/>
                    </a:srgbClr>
                  </a:outerShdw>
                </a:effectLst>
              </a:rPr>
              <a:t>Outline</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2188536"/>
            <a:ext cx="10515600" cy="4351338"/>
          </a:xfrm>
        </p:spPr>
        <p:txBody>
          <a:bodyPr>
            <a:normAutofit/>
          </a:bodyPr>
          <a:lstStyle/>
          <a:p>
            <a:r>
              <a:rPr lang="en-US" sz="3200" dirty="0" smtClean="0"/>
              <a:t>Why we decided to take this approach? </a:t>
            </a:r>
          </a:p>
          <a:p>
            <a:r>
              <a:rPr lang="en-US" sz="3200" dirty="0" smtClean="0"/>
              <a:t>Overview of training</a:t>
            </a:r>
          </a:p>
          <a:p>
            <a:r>
              <a:rPr lang="en-US" sz="3200" dirty="0" smtClean="0"/>
              <a:t>Success of </a:t>
            </a:r>
            <a:r>
              <a:rPr lang="en-US" sz="3200" dirty="0" err="1" smtClean="0"/>
              <a:t>programme</a:t>
            </a:r>
            <a:r>
              <a:rPr lang="en-US" sz="3200" dirty="0" smtClean="0"/>
              <a:t>(s) ?</a:t>
            </a:r>
          </a:p>
          <a:p>
            <a:r>
              <a:rPr lang="en-US" sz="3200" dirty="0" smtClean="0"/>
              <a:t>Resources for ambassadors</a:t>
            </a:r>
          </a:p>
          <a:p>
            <a:r>
              <a:rPr lang="en-US" sz="3200" dirty="0" smtClean="0"/>
              <a:t>Support for ambassadors</a:t>
            </a:r>
          </a:p>
          <a:p>
            <a:r>
              <a:rPr lang="en-US" sz="3200" dirty="0" smtClean="0"/>
              <a:t>Challenges </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5611" y="3230187"/>
            <a:ext cx="5314950" cy="2876550"/>
          </a:xfrm>
          <a:prstGeom prst="rect">
            <a:avLst/>
          </a:prstGeom>
        </p:spPr>
      </p:pic>
    </p:spTree>
    <p:extLst>
      <p:ext uri="{BB962C8B-B14F-4D97-AF65-F5344CB8AC3E}">
        <p14:creationId xmlns:p14="http://schemas.microsoft.com/office/powerpoint/2010/main" val="767887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653" y="2050214"/>
            <a:ext cx="10960768" cy="4823828"/>
          </a:xfrm>
        </p:spPr>
        <p:txBody>
          <a:bodyPr>
            <a:normAutofit/>
          </a:bodyPr>
          <a:lstStyle/>
          <a:p>
            <a:r>
              <a:rPr lang="en-GB" dirty="0" smtClean="0"/>
              <a:t>‘Bottom-up’ /community </a:t>
            </a:r>
            <a:r>
              <a:rPr lang="en-GB" dirty="0" smtClean="0"/>
              <a:t>engagement approaches (co-production</a:t>
            </a:r>
            <a:r>
              <a:rPr lang="en-GB" dirty="0" smtClean="0"/>
              <a:t>) = more likely to succeed</a:t>
            </a:r>
            <a:endParaRPr lang="en-GB" dirty="0" smtClean="0"/>
          </a:p>
          <a:p>
            <a:r>
              <a:rPr lang="en-GB" dirty="0" smtClean="0"/>
              <a:t>Facilitating </a:t>
            </a:r>
            <a:r>
              <a:rPr lang="en-GB" dirty="0"/>
              <a:t>local ‘train the trainer’ style Sugar Smart ambassador programme </a:t>
            </a:r>
            <a:r>
              <a:rPr lang="en-GB" dirty="0" smtClean="0"/>
              <a:t>seemed best approach to:</a:t>
            </a:r>
          </a:p>
          <a:p>
            <a:pPr lvl="1"/>
            <a:r>
              <a:rPr lang="en-GB" dirty="0" smtClean="0"/>
              <a:t>Spread </a:t>
            </a:r>
            <a:r>
              <a:rPr lang="en-GB" dirty="0" smtClean="0"/>
              <a:t>Sugar </a:t>
            </a:r>
            <a:r>
              <a:rPr lang="en-GB" dirty="0" smtClean="0"/>
              <a:t>Smart word (in line with local campaign aims)</a:t>
            </a:r>
          </a:p>
          <a:p>
            <a:pPr lvl="1"/>
            <a:r>
              <a:rPr lang="en-GB" dirty="0" smtClean="0"/>
              <a:t>Maintain consistent Sugar </a:t>
            </a:r>
            <a:r>
              <a:rPr lang="en-GB" dirty="0" smtClean="0"/>
              <a:t>Smart </a:t>
            </a:r>
            <a:r>
              <a:rPr lang="en-GB" dirty="0" smtClean="0"/>
              <a:t>messaging </a:t>
            </a:r>
            <a:r>
              <a:rPr lang="en-GB" dirty="0" smtClean="0"/>
              <a:t>(evidence based)</a:t>
            </a:r>
            <a:endParaRPr lang="en-GB" dirty="0" smtClean="0"/>
          </a:p>
          <a:p>
            <a:pPr lvl="1"/>
            <a:r>
              <a:rPr lang="en-GB" dirty="0" smtClean="0"/>
              <a:t>Align priorities for regional food networks</a:t>
            </a:r>
          </a:p>
          <a:p>
            <a:pPr lvl="1"/>
            <a:r>
              <a:rPr lang="en-GB" dirty="0" smtClean="0"/>
              <a:t>Enable standardisation of evaluation framework</a:t>
            </a:r>
          </a:p>
          <a:p>
            <a:pPr lvl="1"/>
            <a:endParaRPr lang="en-GB" dirty="0" smtClean="0"/>
          </a:p>
          <a:p>
            <a:r>
              <a:rPr lang="en-GB" dirty="0" smtClean="0"/>
              <a:t>To cascade messages to as many individuals and communities as possible </a:t>
            </a:r>
          </a:p>
        </p:txBody>
      </p:sp>
      <p:sp>
        <p:nvSpPr>
          <p:cNvPr id="4" name="Title 1"/>
          <p:cNvSpPr txBox="1">
            <a:spLocks/>
          </p:cNvSpPr>
          <p:nvPr/>
        </p:nvSpPr>
        <p:spPr>
          <a:xfrm>
            <a:off x="248653" y="374567"/>
            <a:ext cx="11630526" cy="1325563"/>
          </a:xfrm>
          <a:prstGeom prst="rect">
            <a:avLst/>
          </a:prstGeom>
          <a:solidFill>
            <a:srgbClr val="FF8717"/>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chemeClr val="bg1"/>
                </a:solidFill>
                <a:effectLst>
                  <a:outerShdw blurRad="38100" dist="38100" dir="2700000" algn="tl">
                    <a:srgbClr val="000000">
                      <a:alpha val="43137"/>
                    </a:srgbClr>
                  </a:outerShdw>
                </a:effectLst>
              </a:rPr>
              <a:t>Why we decided to take this approach?</a:t>
            </a:r>
            <a:endParaRPr lang="en-US" sz="6000" b="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2170" y="2887578"/>
            <a:ext cx="2044046" cy="2454443"/>
          </a:xfrm>
          <a:prstGeom prst="rect">
            <a:avLst/>
          </a:prstGeom>
        </p:spPr>
      </p:pic>
    </p:spTree>
    <p:extLst>
      <p:ext uri="{BB962C8B-B14F-4D97-AF65-F5344CB8AC3E}">
        <p14:creationId xmlns:p14="http://schemas.microsoft.com/office/powerpoint/2010/main" val="1896443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8717"/>
          </a:solidFill>
        </p:spPr>
        <p:txBody>
          <a:bodyPr>
            <a:normAutofit/>
          </a:bodyPr>
          <a:lstStyle/>
          <a:p>
            <a:r>
              <a:rPr lang="en-US" sz="6000" b="1" dirty="0" smtClean="0">
                <a:solidFill>
                  <a:schemeClr val="bg1"/>
                </a:solidFill>
                <a:effectLst>
                  <a:outerShdw blurRad="38100" dist="38100" dir="2700000" algn="tl">
                    <a:srgbClr val="000000">
                      <a:alpha val="43137"/>
                    </a:srgbClr>
                  </a:outerShdw>
                </a:effectLst>
              </a:rPr>
              <a:t>Sugar Smart Ambassador Role </a:t>
            </a:r>
            <a:endParaRPr lang="en-US" sz="60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4"/>
            <a:ext cx="10515600" cy="5200209"/>
          </a:xfrm>
        </p:spPr>
        <p:txBody>
          <a:bodyPr/>
          <a:lstStyle/>
          <a:p>
            <a:r>
              <a:rPr lang="en-GB" sz="3200" dirty="0" smtClean="0"/>
              <a:t>‘Social movement’ </a:t>
            </a:r>
            <a:r>
              <a:rPr lang="en-GB" sz="3200" dirty="0"/>
              <a:t>to create healthier food environments</a:t>
            </a:r>
          </a:p>
          <a:p>
            <a:r>
              <a:rPr lang="en-GB" sz="3200" dirty="0"/>
              <a:t>Actions </a:t>
            </a:r>
            <a:r>
              <a:rPr lang="en-GB" sz="3200" dirty="0" smtClean="0"/>
              <a:t>to be taken are up to ambassadors themselves – </a:t>
            </a:r>
            <a:r>
              <a:rPr lang="en-GB" sz="3200" dirty="0"/>
              <a:t>use </a:t>
            </a:r>
            <a:r>
              <a:rPr lang="en-GB" sz="3200" dirty="0" smtClean="0"/>
              <a:t>initiative </a:t>
            </a:r>
            <a:r>
              <a:rPr lang="en-GB" sz="3200" dirty="0"/>
              <a:t>and follow </a:t>
            </a:r>
            <a:r>
              <a:rPr lang="en-GB" sz="3200" dirty="0" smtClean="0"/>
              <a:t>relevant interests</a:t>
            </a:r>
            <a:endParaRPr lang="en-GB" sz="3200" dirty="0"/>
          </a:p>
          <a:p>
            <a:r>
              <a:rPr lang="en-GB" sz="3200" dirty="0"/>
              <a:t>Any activity to promote Sugar Smart is useful, including running </a:t>
            </a:r>
            <a:r>
              <a:rPr lang="en-GB" sz="3200" dirty="0" smtClean="0"/>
              <a:t>stalls</a:t>
            </a:r>
            <a:r>
              <a:rPr lang="en-GB" sz="3200" dirty="0"/>
              <a:t>, events, activities within your </a:t>
            </a:r>
            <a:r>
              <a:rPr lang="en-GB" sz="3200" dirty="0" smtClean="0"/>
              <a:t>organisations/workplaces</a:t>
            </a:r>
            <a:r>
              <a:rPr lang="en-GB" sz="3200" dirty="0" smtClean="0"/>
              <a:t>.  </a:t>
            </a:r>
            <a:endParaRPr lang="en-GB" sz="3200" dirty="0"/>
          </a:p>
          <a:p>
            <a:r>
              <a:rPr lang="en-GB" sz="3200" dirty="0" smtClean="0"/>
              <a:t>Meeting local campaign targets</a:t>
            </a:r>
            <a:endParaRPr lang="en-GB" sz="2800" dirty="0"/>
          </a:p>
          <a:p>
            <a:endParaRPr lang="en-GB" b="1" dirty="0" smtClean="0"/>
          </a:p>
          <a:p>
            <a:r>
              <a:rPr lang="en-GB" b="1" dirty="0"/>
              <a:t>(</a:t>
            </a:r>
            <a:r>
              <a:rPr lang="en-GB" b="1" dirty="0" smtClean="0"/>
              <a:t>Actions </a:t>
            </a:r>
            <a:r>
              <a:rPr lang="en-GB" b="1" dirty="0"/>
              <a:t>made under the Sugar Smart branding must be in line with </a:t>
            </a:r>
            <a:r>
              <a:rPr lang="en-GB" b="1" dirty="0" smtClean="0"/>
              <a:t>core campaign principles)</a:t>
            </a:r>
            <a:endParaRPr lang="en-GB" b="1" dirty="0"/>
          </a:p>
          <a:p>
            <a:endParaRPr lang="en-US" dirty="0"/>
          </a:p>
        </p:txBody>
      </p:sp>
    </p:spTree>
    <p:extLst>
      <p:ext uri="{BB962C8B-B14F-4D97-AF65-F5344CB8AC3E}">
        <p14:creationId xmlns:p14="http://schemas.microsoft.com/office/powerpoint/2010/main" val="1733348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6741694" y="212035"/>
            <a:ext cx="5450305" cy="1546122"/>
          </a:xfrm>
        </p:spPr>
      </p:pic>
      <p:sp>
        <p:nvSpPr>
          <p:cNvPr id="6" name="Content Placeholder 5"/>
          <p:cNvSpPr>
            <a:spLocks noGrp="1"/>
          </p:cNvSpPr>
          <p:nvPr>
            <p:ph sz="half" idx="2"/>
          </p:nvPr>
        </p:nvSpPr>
        <p:spPr>
          <a:xfrm>
            <a:off x="577515" y="1647135"/>
            <a:ext cx="10728158" cy="4898043"/>
          </a:xfrm>
        </p:spPr>
        <p:txBody>
          <a:bodyPr>
            <a:normAutofit/>
          </a:bodyPr>
          <a:lstStyle/>
          <a:p>
            <a:r>
              <a:rPr lang="en-US" dirty="0" smtClean="0"/>
              <a:t>Working together to create a (</a:t>
            </a:r>
            <a:r>
              <a:rPr lang="en-US" dirty="0" err="1" smtClean="0"/>
              <a:t>standardised</a:t>
            </a:r>
            <a:r>
              <a:rPr lang="en-US" dirty="0" smtClean="0"/>
              <a:t>) Trainer Facilitator Handbook/toolkit</a:t>
            </a:r>
          </a:p>
          <a:p>
            <a:r>
              <a:rPr lang="en-US" dirty="0" smtClean="0"/>
              <a:t>Agree on content (but consider need to tailor according to area/local campaign/specific setting needs)</a:t>
            </a:r>
          </a:p>
          <a:p>
            <a:r>
              <a:rPr lang="en-US" dirty="0" smtClean="0"/>
              <a:t>Covering key concepts and insights</a:t>
            </a:r>
          </a:p>
          <a:p>
            <a:pPr lvl="1"/>
            <a:r>
              <a:rPr lang="en-US" dirty="0" smtClean="0"/>
              <a:t>Sugar and Health (obesity; oral health; </a:t>
            </a:r>
            <a:r>
              <a:rPr lang="en-US" dirty="0" err="1" smtClean="0"/>
              <a:t>glycaemic</a:t>
            </a:r>
            <a:r>
              <a:rPr lang="en-US" dirty="0" smtClean="0"/>
              <a:t> load; current intakes; recommended intakes); sugar ‘hot spots’ (in specific setting); tips for cutting down sugar; local campaign targets; communicating messages; ambassador roles; possible activities</a:t>
            </a:r>
          </a:p>
          <a:p>
            <a:r>
              <a:rPr lang="en-US" dirty="0" smtClean="0"/>
              <a:t>Interactive – sharing knowledge – experts by experience </a:t>
            </a:r>
            <a:r>
              <a:rPr lang="en-US" dirty="0" smtClean="0"/>
              <a:t>– co-production</a:t>
            </a:r>
            <a:endParaRPr lang="en-US" dirty="0"/>
          </a:p>
        </p:txBody>
      </p:sp>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87915" y="5887453"/>
            <a:ext cx="4571999" cy="970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577515" y="434683"/>
            <a:ext cx="6164179" cy="705854"/>
          </a:xfrm>
          <a:prstGeom prst="rect">
            <a:avLst/>
          </a:prstGeom>
          <a:solidFill>
            <a:srgbClr val="FF8717"/>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bg1"/>
                </a:solidFill>
                <a:effectLst>
                  <a:outerShdw blurRad="38100" dist="38100" dir="2700000" algn="tl">
                    <a:srgbClr val="000000">
                      <a:alpha val="43137"/>
                    </a:srgbClr>
                  </a:outerShdw>
                </a:effectLst>
              </a:rPr>
              <a:t>Overview of training</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971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2" y="129675"/>
            <a:ext cx="10236200" cy="2003424"/>
          </a:xfrm>
          <a:solidFill>
            <a:srgbClr val="C00000"/>
          </a:solidFill>
        </p:spPr>
        <p:txBody>
          <a:bodyPr>
            <a:noAutofit/>
          </a:bodyPr>
          <a:lstStyle/>
          <a:p>
            <a:r>
              <a:rPr lang="en-US" sz="7200" b="1" dirty="0" smtClean="0">
                <a:solidFill>
                  <a:srgbClr val="FFC000"/>
                </a:solidFill>
              </a:rPr>
              <a:t>Example Activity (15mins)</a:t>
            </a:r>
            <a:r>
              <a:rPr lang="en-US" sz="6000" b="1" dirty="0" smtClean="0">
                <a:solidFill>
                  <a:srgbClr val="FFC000"/>
                </a:solidFill>
              </a:rPr>
              <a:t/>
            </a:r>
            <a:br>
              <a:rPr lang="en-US" sz="6000" b="1" dirty="0" smtClean="0">
                <a:solidFill>
                  <a:srgbClr val="FFC000"/>
                </a:solidFill>
              </a:rPr>
            </a:br>
            <a:r>
              <a:rPr lang="en-US" sz="6000" b="1" dirty="0" smtClean="0">
                <a:solidFill>
                  <a:schemeClr val="bg1"/>
                </a:solidFill>
              </a:rPr>
              <a:t>– communicating messages</a:t>
            </a:r>
            <a:endParaRPr lang="en-US" sz="6000" b="1" dirty="0">
              <a:solidFill>
                <a:schemeClr val="bg1"/>
              </a:solidFill>
            </a:endParaRPr>
          </a:p>
        </p:txBody>
      </p:sp>
      <p:sp>
        <p:nvSpPr>
          <p:cNvPr id="3" name="Content Placeholder 2"/>
          <p:cNvSpPr>
            <a:spLocks noGrp="1"/>
          </p:cNvSpPr>
          <p:nvPr>
            <p:ph idx="1"/>
          </p:nvPr>
        </p:nvSpPr>
        <p:spPr>
          <a:xfrm>
            <a:off x="324852" y="2309438"/>
            <a:ext cx="10515600" cy="4351338"/>
          </a:xfrm>
        </p:spPr>
        <p:txBody>
          <a:bodyPr>
            <a:normAutofit/>
          </a:bodyPr>
          <a:lstStyle/>
          <a:p>
            <a:r>
              <a:rPr lang="en-US" dirty="0" smtClean="0"/>
              <a:t>Get </a:t>
            </a:r>
            <a:r>
              <a:rPr lang="en-US" dirty="0"/>
              <a:t>into pairs/small groups </a:t>
            </a:r>
            <a:r>
              <a:rPr lang="en-US" dirty="0" smtClean="0"/>
              <a:t>(3-4 people)</a:t>
            </a:r>
            <a:endParaRPr lang="en-US" dirty="0"/>
          </a:p>
          <a:p>
            <a:r>
              <a:rPr lang="en-US" dirty="0" smtClean="0"/>
              <a:t>Think about your identified ‘#</a:t>
            </a:r>
            <a:r>
              <a:rPr lang="en-US" dirty="0" err="1" smtClean="0"/>
              <a:t>SugarHotSpots</a:t>
            </a:r>
            <a:r>
              <a:rPr lang="en-US" dirty="0" smtClean="0"/>
              <a:t>’ and the messaging for </a:t>
            </a:r>
            <a:r>
              <a:rPr lang="en-US" dirty="0" err="1" smtClean="0"/>
              <a:t>SugarSmart</a:t>
            </a:r>
            <a:endParaRPr lang="en-US" dirty="0" smtClean="0"/>
          </a:p>
          <a:p>
            <a:r>
              <a:rPr lang="en-US" dirty="0" smtClean="0"/>
              <a:t>Think about your own workplace – how can you support your workplace to become more #</a:t>
            </a:r>
            <a:r>
              <a:rPr lang="en-US" dirty="0" err="1" smtClean="0"/>
              <a:t>SugarSmart</a:t>
            </a:r>
            <a:endParaRPr lang="en-US" dirty="0" smtClean="0"/>
          </a:p>
          <a:p>
            <a:r>
              <a:rPr lang="en-US" dirty="0" smtClean="0"/>
              <a:t>What messages/principles would you highlight?</a:t>
            </a:r>
          </a:p>
          <a:p>
            <a:r>
              <a:rPr lang="en-US" dirty="0" smtClean="0"/>
              <a:t>How would you communicate these?</a:t>
            </a:r>
          </a:p>
          <a:p>
            <a:r>
              <a:rPr lang="en-US" dirty="0" smtClean="0"/>
              <a:t>Come up with good (and bad) examples </a:t>
            </a:r>
          </a:p>
          <a:p>
            <a:r>
              <a:rPr lang="en-US" dirty="0" smtClean="0"/>
              <a:t>Use your local knowledge and ideas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92717" y="4485106"/>
            <a:ext cx="4047958" cy="2281937"/>
          </a:xfrm>
          <a:prstGeom prst="rect">
            <a:avLst/>
          </a:prstGeom>
        </p:spPr>
      </p:pic>
    </p:spTree>
    <p:extLst>
      <p:ext uri="{BB962C8B-B14F-4D97-AF65-F5344CB8AC3E}">
        <p14:creationId xmlns:p14="http://schemas.microsoft.com/office/powerpoint/2010/main" val="2087011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85451" y="1279538"/>
            <a:ext cx="4867578" cy="3441162"/>
          </a:xfrm>
          <a:prstGeom prst="rect">
            <a:avLst/>
          </a:prstGeom>
        </p:spPr>
      </p:pic>
      <p:pic>
        <p:nvPicPr>
          <p:cNvPr id="6" name="Content Placeholder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1474" y="4469068"/>
            <a:ext cx="3881230" cy="2353722"/>
          </a:xfrm>
          <a:prstGeom prst="rect">
            <a:avLst/>
          </a:prstGeom>
        </p:spPr>
      </p:pic>
      <p:sp>
        <p:nvSpPr>
          <p:cNvPr id="7" name="Title 1"/>
          <p:cNvSpPr txBox="1">
            <a:spLocks/>
          </p:cNvSpPr>
          <p:nvPr/>
        </p:nvSpPr>
        <p:spPr>
          <a:xfrm>
            <a:off x="288758" y="235491"/>
            <a:ext cx="8611046" cy="1325563"/>
          </a:xfrm>
          <a:prstGeom prst="rect">
            <a:avLst/>
          </a:prstGeom>
          <a:solidFill>
            <a:srgbClr val="FF8717"/>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smtClean="0">
                <a:solidFill>
                  <a:schemeClr val="bg1"/>
                </a:solidFill>
                <a:effectLst>
                  <a:outerShdw blurRad="38100" dist="38100" dir="2700000" algn="tl">
                    <a:srgbClr val="000000">
                      <a:alpha val="43137"/>
                    </a:srgbClr>
                  </a:outerShdw>
                </a:effectLst>
              </a:rPr>
              <a:t>Local Context - Plymouth</a:t>
            </a:r>
            <a:endParaRPr lang="en-US" sz="66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14361" y="-441043"/>
            <a:ext cx="3835400" cy="286789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8420" y="1743045"/>
            <a:ext cx="3175302" cy="443115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337105" y="1743045"/>
            <a:ext cx="3366825" cy="2514147"/>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28752" y="4257192"/>
            <a:ext cx="1746772" cy="2340792"/>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76720" y="4423141"/>
            <a:ext cx="2903558" cy="1605873"/>
          </a:xfrm>
          <a:prstGeom prst="rect">
            <a:avLst/>
          </a:prstGeom>
        </p:spPr>
      </p:pic>
    </p:spTree>
    <p:extLst>
      <p:ext uri="{BB962C8B-B14F-4D97-AF65-F5344CB8AC3E}">
        <p14:creationId xmlns:p14="http://schemas.microsoft.com/office/powerpoint/2010/main" val="1379300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p:nvPr/>
        </p:nvPicPr>
        <p:blipFill>
          <a:blip r:embed="rId2"/>
          <a:stretch>
            <a:fillRect/>
          </a:stretch>
        </p:blipFill>
        <p:spPr>
          <a:xfrm>
            <a:off x="727588" y="324466"/>
            <a:ext cx="11285792" cy="635573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491" y="5633883"/>
            <a:ext cx="1907458" cy="104631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82218" y="5590650"/>
            <a:ext cx="1516388" cy="1178450"/>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63250" y="5429250"/>
            <a:ext cx="1428750" cy="1428750"/>
          </a:xfrm>
          <a:prstGeom prst="rect">
            <a:avLst/>
          </a:prstGeom>
        </p:spPr>
      </p:pic>
    </p:spTree>
    <p:extLst>
      <p:ext uri="{BB962C8B-B14F-4D97-AF65-F5344CB8AC3E}">
        <p14:creationId xmlns:p14="http://schemas.microsoft.com/office/powerpoint/2010/main" val="135608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2768" y="1184610"/>
            <a:ext cx="8439389" cy="5493501"/>
          </a:xfrm>
          <a:noFill/>
          <a:ln w="76200">
            <a:solidFill>
              <a:srgbClr val="FF8717"/>
            </a:solidFill>
          </a:ln>
        </p:spPr>
        <p:txBody>
          <a:bodyPr>
            <a:normAutofit fontScale="70000" lnSpcReduction="20000"/>
          </a:bodyPr>
          <a:lstStyle/>
          <a:p>
            <a:pPr marL="0" indent="0">
              <a:buNone/>
            </a:pPr>
            <a:endParaRPr lang="en-US" sz="3300" b="1" u="sng" dirty="0" smtClean="0"/>
          </a:p>
          <a:p>
            <a:pPr marL="0" indent="0">
              <a:buNone/>
            </a:pPr>
            <a:r>
              <a:rPr lang="en-US" sz="4000" b="1" u="sng" dirty="0" smtClean="0"/>
              <a:t>During actual campaign </a:t>
            </a:r>
            <a:r>
              <a:rPr lang="en-US" sz="4000" dirty="0" smtClean="0"/>
              <a:t>(Sept 2017-Aug 2018)</a:t>
            </a:r>
            <a:endParaRPr lang="en-US" sz="3300" dirty="0" smtClean="0"/>
          </a:p>
          <a:p>
            <a:pPr marL="514350" indent="-514350">
              <a:buFont typeface="+mj-lt"/>
              <a:buAutoNum type="arabicPeriod"/>
            </a:pPr>
            <a:r>
              <a:rPr lang="en-US" sz="3400" dirty="0" smtClean="0"/>
              <a:t>Nov 2017: Students (Setting – Universities) n=13</a:t>
            </a:r>
          </a:p>
          <a:p>
            <a:pPr marL="514350" indent="-514350">
              <a:buFont typeface="+mj-lt"/>
              <a:buAutoNum type="arabicPeriod"/>
            </a:pPr>
            <a:r>
              <a:rPr lang="en-US" sz="3400" dirty="0" smtClean="0"/>
              <a:t>Jan 2018: Communities (setting - Argyle football club) n=16</a:t>
            </a:r>
          </a:p>
          <a:p>
            <a:pPr marL="514350" indent="-514350">
              <a:buFont typeface="+mj-lt"/>
              <a:buAutoNum type="arabicPeriod"/>
            </a:pPr>
            <a:r>
              <a:rPr lang="en-US" sz="3400" dirty="0" smtClean="0"/>
              <a:t>May 2018: Workplaces (setting – workplaces)  n=10</a:t>
            </a:r>
          </a:p>
          <a:p>
            <a:pPr marL="514350" indent="-514350">
              <a:buFont typeface="+mj-lt"/>
              <a:buAutoNum type="arabicPeriod"/>
            </a:pPr>
            <a:r>
              <a:rPr lang="en-US" sz="3400" dirty="0" smtClean="0"/>
              <a:t>July 2018: School Catering Managers (</a:t>
            </a:r>
            <a:r>
              <a:rPr lang="en-US" sz="3400" dirty="0" err="1" smtClean="0"/>
              <a:t>CaterEd</a:t>
            </a:r>
            <a:r>
              <a:rPr lang="en-US" sz="3400" dirty="0" smtClean="0"/>
              <a:t>) n=14</a:t>
            </a:r>
            <a:endParaRPr lang="en-US" sz="3400" dirty="0"/>
          </a:p>
          <a:p>
            <a:pPr marL="0" indent="0">
              <a:buNone/>
            </a:pPr>
            <a:r>
              <a:rPr lang="en-US" sz="5600" b="1" dirty="0" smtClean="0">
                <a:solidFill>
                  <a:srgbClr val="FF8717"/>
                </a:solidFill>
              </a:rPr>
              <a:t>53 ambassadors trained</a:t>
            </a:r>
          </a:p>
          <a:p>
            <a:pPr marL="0" indent="0">
              <a:buNone/>
            </a:pPr>
            <a:endParaRPr lang="en-US" dirty="0" smtClean="0"/>
          </a:p>
          <a:p>
            <a:pPr marL="0" indent="0">
              <a:buNone/>
            </a:pPr>
            <a:r>
              <a:rPr lang="en-US" sz="4000" b="1" u="sng" dirty="0" smtClean="0"/>
              <a:t>Into future – ambassador activities continue</a:t>
            </a:r>
          </a:p>
          <a:p>
            <a:pPr marL="0" indent="0">
              <a:buNone/>
            </a:pPr>
            <a:r>
              <a:rPr lang="en-US" sz="3400" dirty="0" smtClean="0"/>
              <a:t>Ongoing project work (Thrive Plymouth 4-4-54); student activities (</a:t>
            </a:r>
            <a:r>
              <a:rPr lang="en-US" sz="3400" dirty="0" err="1" smtClean="0"/>
              <a:t>eg</a:t>
            </a:r>
            <a:r>
              <a:rPr lang="en-US" sz="3400" dirty="0" smtClean="0"/>
              <a:t> Foodie Fresher); community projects (e.g. </a:t>
            </a:r>
            <a:r>
              <a:rPr lang="en-US" sz="3400" dirty="0" err="1" smtClean="0"/>
              <a:t>Wicketz</a:t>
            </a:r>
            <a:r>
              <a:rPr lang="en-US" sz="3400" dirty="0" smtClean="0"/>
              <a:t>); Health Improvement work; School meals (</a:t>
            </a:r>
            <a:r>
              <a:rPr lang="en-US" sz="3400" dirty="0" err="1" smtClean="0"/>
              <a:t>CaterEd</a:t>
            </a:r>
            <a:r>
              <a:rPr lang="en-US" sz="3400" dirty="0" smtClean="0"/>
              <a:t>); Holiday hunger projects; Food Plymouth events (</a:t>
            </a:r>
            <a:r>
              <a:rPr lang="en-US" sz="3400" dirty="0" err="1" smtClean="0"/>
              <a:t>eg</a:t>
            </a:r>
            <a:r>
              <a:rPr lang="en-US" sz="3400" dirty="0" smtClean="0"/>
              <a:t> </a:t>
            </a:r>
            <a:r>
              <a:rPr lang="en-US" sz="3400" dirty="0" err="1" smtClean="0"/>
              <a:t>AllWays</a:t>
            </a:r>
            <a:r>
              <a:rPr lang="en-US" sz="3400" dirty="0" smtClean="0"/>
              <a:t> Apples); workplace wellbeing champions training</a:t>
            </a:r>
          </a:p>
          <a:p>
            <a:pPr marL="0" indent="0">
              <a:buNone/>
            </a:pPr>
            <a:r>
              <a:rPr lang="en-US" sz="3400" dirty="0" smtClean="0"/>
              <a:t>20/3/19 – ambassador training (open access)</a:t>
            </a: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32157" y="0"/>
            <a:ext cx="353060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18688" y="1942431"/>
            <a:ext cx="3157538" cy="4466389"/>
          </a:xfrm>
          <a:prstGeom prst="rect">
            <a:avLst/>
          </a:prstGeom>
        </p:spPr>
      </p:pic>
      <p:sp>
        <p:nvSpPr>
          <p:cNvPr id="6" name="Title 1"/>
          <p:cNvSpPr txBox="1">
            <a:spLocks/>
          </p:cNvSpPr>
          <p:nvPr/>
        </p:nvSpPr>
        <p:spPr>
          <a:xfrm>
            <a:off x="292768" y="149978"/>
            <a:ext cx="8368632" cy="884654"/>
          </a:xfrm>
          <a:prstGeom prst="rect">
            <a:avLst/>
          </a:prstGeom>
          <a:solidFill>
            <a:srgbClr val="FF8717"/>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smtClean="0">
                <a:solidFill>
                  <a:schemeClr val="bg1"/>
                </a:solidFill>
                <a:effectLst>
                  <a:outerShdw blurRad="38100" dist="38100" dir="2700000" algn="tl">
                    <a:srgbClr val="000000">
                      <a:alpha val="43137"/>
                    </a:srgbClr>
                  </a:outerShdw>
                </a:effectLst>
              </a:rPr>
              <a:t>Success in Plymouth</a:t>
            </a:r>
            <a:endParaRPr 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251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TotalTime>
  <Words>971</Words>
  <Application>Microsoft Macintosh PowerPoint</Application>
  <PresentationFormat>Widescreen</PresentationFormat>
  <Paragraphs>128</Paragraphs>
  <Slides>14</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Calibri Light</vt:lpstr>
      <vt:lpstr>Arial</vt:lpstr>
      <vt:lpstr>Office Theme</vt:lpstr>
      <vt:lpstr>Sugar Smart Devon Ambassador Programmes</vt:lpstr>
      <vt:lpstr>Outline</vt:lpstr>
      <vt:lpstr>PowerPoint Presentation</vt:lpstr>
      <vt:lpstr>Sugar Smart Ambassador Role </vt:lpstr>
      <vt:lpstr>PowerPoint Presentation</vt:lpstr>
      <vt:lpstr>Example Activity (15mins) – communicating messages</vt:lpstr>
      <vt:lpstr>PowerPoint Presentation</vt:lpstr>
      <vt:lpstr>PowerPoint Presentation</vt:lpstr>
      <vt:lpstr>PowerPoint Presentation</vt:lpstr>
      <vt:lpstr>PowerPoint Presentation</vt:lpstr>
      <vt:lpstr>Resources for ambassadors</vt:lpstr>
      <vt:lpstr>Sugar smart ambassador network</vt:lpstr>
      <vt:lpstr>Challenges</vt:lpstr>
      <vt:lpstr>PowerPoint Presentation</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Smart Plymouth ambassador training</dc:title>
  <dc:creator>clare pettinger</dc:creator>
  <cp:lastModifiedBy>clare pettinger</cp:lastModifiedBy>
  <cp:revision>65</cp:revision>
  <dcterms:created xsi:type="dcterms:W3CDTF">2017-11-08T15:27:34Z</dcterms:created>
  <dcterms:modified xsi:type="dcterms:W3CDTF">2019-01-14T07:22:35Z</dcterms:modified>
</cp:coreProperties>
</file>