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86" r:id="rId4"/>
    <p:sldId id="287" r:id="rId5"/>
    <p:sldId id="288" r:id="rId6"/>
    <p:sldId id="289" r:id="rId7"/>
    <p:sldId id="292" r:id="rId8"/>
    <p:sldId id="273" r:id="rId9"/>
    <p:sldId id="280" r:id="rId10"/>
    <p:sldId id="290" r:id="rId11"/>
    <p:sldId id="293" r:id="rId12"/>
    <p:sldId id="28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71" autoAdjust="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16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F0BF8-F6E6-394F-BADC-810B41952DB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097DD-BC20-784A-9E9F-BC82714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9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97DD-BC20-784A-9E9F-BC827142B6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9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97DD-BC20-784A-9E9F-BC827142B6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0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97DD-BC20-784A-9E9F-BC827142B6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97DD-BC20-784A-9E9F-BC827142B6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97DD-BC20-784A-9E9F-BC827142B6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9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97DD-BC20-784A-9E9F-BC827142B6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9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585-F0EC-AD46-86E4-322D2B52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4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585-F0EC-AD46-86E4-322D2B52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0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585-F0EC-AD46-86E4-322D2B52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585-F0EC-AD46-86E4-322D2B52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585-F0EC-AD46-86E4-322D2B52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3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585-F0EC-AD46-86E4-322D2B52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585-F0EC-AD46-86E4-322D2B52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1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585-F0EC-AD46-86E4-322D2B52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8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585-F0EC-AD46-86E4-322D2B52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7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585-F0EC-AD46-86E4-322D2B52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1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585-F0EC-AD46-86E4-322D2B529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2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D1F27-461A-C642-BAD7-4B4A5FF682D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F585-F0EC-AD46-86E4-322D2B529A3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EB_RGB.eps"/>
          <p:cNvPicPr>
            <a:picLocks noChangeAspect="1"/>
          </p:cNvPicPr>
          <p:nvPr userDrawn="1"/>
        </p:nvPicPr>
        <p:blipFill>
          <a:blip r:embed="rId1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13" y="5880554"/>
            <a:ext cx="1374187" cy="8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ting-better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jp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jp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jp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9317"/>
            <a:ext cx="7772400" cy="2661134"/>
          </a:xfrm>
        </p:spPr>
        <p:txBody>
          <a:bodyPr/>
          <a:lstStyle/>
          <a:p>
            <a:r>
              <a:rPr lang="en-US" dirty="0" smtClean="0"/>
              <a:t>Eating Better: for a fair, green, healthy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4001"/>
            <a:ext cx="6400800" cy="28448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Sue Dibb </a:t>
            </a:r>
          </a:p>
          <a:p>
            <a:r>
              <a:rPr lang="en-US" b="1" dirty="0" smtClean="0"/>
              <a:t>Sustainable Food Cities webinar</a:t>
            </a:r>
          </a:p>
          <a:p>
            <a:r>
              <a:rPr lang="en-US" dirty="0" smtClean="0"/>
              <a:t>20 October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707"/>
          </a:xfrm>
        </p:spPr>
        <p:txBody>
          <a:bodyPr/>
          <a:lstStyle/>
          <a:p>
            <a:r>
              <a:rPr lang="en-US" dirty="0" smtClean="0"/>
              <a:t>Why we need to talk about 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346"/>
            <a:ext cx="8229600" cy="5045818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>
                <a:solidFill>
                  <a:srgbClr val="262626"/>
                </a:solidFill>
                <a:cs typeface="Arial" charset="0"/>
              </a:rPr>
              <a:t>UK consumption of meat is high </a:t>
            </a:r>
            <a:r>
              <a:rPr lang="en-GB" dirty="0" smtClean="0">
                <a:solidFill>
                  <a:srgbClr val="262626"/>
                </a:solidFill>
                <a:cs typeface="Arial" charset="0"/>
              </a:rPr>
              <a:t>approximately twice the global average.</a:t>
            </a:r>
          </a:p>
          <a:p>
            <a:pPr>
              <a:buFont typeface="Wingdings" charset="0"/>
              <a:buChar char="§"/>
            </a:pPr>
            <a:r>
              <a:rPr lang="en-GB" b="1" dirty="0" smtClean="0">
                <a:solidFill>
                  <a:srgbClr val="262626"/>
                </a:solidFill>
                <a:cs typeface="Arial" charset="0"/>
              </a:rPr>
              <a:t>Health: </a:t>
            </a:r>
            <a:r>
              <a:rPr lang="en-GB" dirty="0" smtClean="0">
                <a:solidFill>
                  <a:srgbClr val="262626"/>
                </a:solidFill>
                <a:cs typeface="Arial" charset="0"/>
              </a:rPr>
              <a:t>High levels meat (particularly red &amp; processed meat) linked to bowel cancer, heart disease, diabetes.</a:t>
            </a:r>
          </a:p>
          <a:p>
            <a:pPr>
              <a:buFont typeface="Wingdings" charset="0"/>
              <a:buChar char="§"/>
            </a:pPr>
            <a:r>
              <a:rPr lang="en-GB" dirty="0" smtClean="0">
                <a:solidFill>
                  <a:srgbClr val="262626"/>
                </a:solidFill>
                <a:cs typeface="Arial" charset="0"/>
              </a:rPr>
              <a:t>UK </a:t>
            </a:r>
            <a:r>
              <a:rPr lang="en-GB" dirty="0" err="1" smtClean="0">
                <a:solidFill>
                  <a:srgbClr val="262626"/>
                </a:solidFill>
                <a:cs typeface="Arial" charset="0"/>
              </a:rPr>
              <a:t>Gov</a:t>
            </a:r>
            <a:r>
              <a:rPr lang="en-GB" dirty="0" smtClean="0">
                <a:solidFill>
                  <a:srgbClr val="262626"/>
                </a:solidFill>
                <a:cs typeface="Arial" charset="0"/>
              </a:rPr>
              <a:t> advice is to eat no more than 70g red &amp; processed meat a day.</a:t>
            </a:r>
            <a:r>
              <a:rPr lang="en-GB" b="1" dirty="0" smtClean="0">
                <a:solidFill>
                  <a:srgbClr val="262626"/>
                </a:solidFill>
                <a:cs typeface="Arial" charset="0"/>
              </a:rPr>
              <a:t> 6 out of 10 men and 1 in 4 women exceed this.</a:t>
            </a:r>
          </a:p>
          <a:p>
            <a:pPr>
              <a:buFont typeface="Wingdings" charset="2"/>
              <a:buChar char="§"/>
            </a:pPr>
            <a:r>
              <a:rPr lang="en-GB" b="1" dirty="0">
                <a:solidFill>
                  <a:srgbClr val="262626"/>
                </a:solidFill>
                <a:cs typeface="Arial" charset="0"/>
              </a:rPr>
              <a:t>GHG hotspot:</a:t>
            </a:r>
            <a:r>
              <a:rPr lang="en-GB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en-GB" dirty="0" smtClean="0">
                <a:solidFill>
                  <a:srgbClr val="262626"/>
                </a:solidFill>
                <a:cs typeface="Arial" charset="0"/>
              </a:rPr>
              <a:t>livestock 14.5% </a:t>
            </a:r>
            <a:r>
              <a:rPr lang="en-GB" dirty="0">
                <a:solidFill>
                  <a:srgbClr val="262626"/>
                </a:solidFill>
                <a:cs typeface="Arial" charset="0"/>
              </a:rPr>
              <a:t>of global GHG emissions</a:t>
            </a:r>
          </a:p>
          <a:p>
            <a:pPr>
              <a:buFont typeface="Wingdings" charset="2"/>
              <a:buChar char="§"/>
            </a:pPr>
            <a:r>
              <a:rPr lang="en-GB" b="1" dirty="0">
                <a:solidFill>
                  <a:srgbClr val="262626"/>
                </a:solidFill>
                <a:cs typeface="Arial" charset="0"/>
              </a:rPr>
              <a:t>Nature: </a:t>
            </a:r>
            <a:r>
              <a:rPr lang="en-GB" dirty="0">
                <a:solidFill>
                  <a:srgbClr val="262626"/>
                </a:solidFill>
                <a:cs typeface="Arial" charset="0"/>
              </a:rPr>
              <a:t>livestock production responsible for 30% of global biodiversity loss</a:t>
            </a:r>
          </a:p>
          <a:p>
            <a:pPr>
              <a:buFont typeface="Wingdings" charset="0"/>
              <a:buChar char="§"/>
            </a:pPr>
            <a:r>
              <a:rPr lang="en-GB" b="1" dirty="0">
                <a:solidFill>
                  <a:srgbClr val="262626"/>
                </a:solidFill>
                <a:cs typeface="Arial" charset="0"/>
              </a:rPr>
              <a:t>Water, grain and land intensive: </a:t>
            </a:r>
            <a:r>
              <a:rPr lang="en-GB" dirty="0">
                <a:solidFill>
                  <a:srgbClr val="262626"/>
                </a:solidFill>
                <a:cs typeface="Arial" charset="0"/>
              </a:rPr>
              <a:t>1/3</a:t>
            </a:r>
            <a:r>
              <a:rPr lang="en-GB" baseline="30000" dirty="0">
                <a:solidFill>
                  <a:srgbClr val="262626"/>
                </a:solidFill>
                <a:cs typeface="Arial" charset="0"/>
              </a:rPr>
              <a:t>rd</a:t>
            </a:r>
            <a:r>
              <a:rPr lang="en-GB" dirty="0">
                <a:solidFill>
                  <a:srgbClr val="262626"/>
                </a:solidFill>
                <a:cs typeface="Arial" charset="0"/>
              </a:rPr>
              <a:t> of global grain harvest/97% soya used for animal feed.</a:t>
            </a:r>
          </a:p>
          <a:p>
            <a:pPr>
              <a:buFont typeface="Wingdings" charset="0"/>
              <a:buChar char="§"/>
            </a:pPr>
            <a:r>
              <a:rPr lang="en-GB" b="1" dirty="0">
                <a:solidFill>
                  <a:srgbClr val="262626"/>
                </a:solidFill>
                <a:cs typeface="Arial" charset="0"/>
              </a:rPr>
              <a:t>Food security: </a:t>
            </a:r>
            <a:r>
              <a:rPr lang="en-GB" dirty="0">
                <a:solidFill>
                  <a:srgbClr val="262626"/>
                </a:solidFill>
                <a:cs typeface="Arial" charset="0"/>
              </a:rPr>
              <a:t>If we halved our meat consumption in rich world we could feed 2bn more people</a:t>
            </a:r>
          </a:p>
          <a:p>
            <a:pPr>
              <a:buFont typeface="Wingdings" charset="0"/>
              <a:buChar char="§"/>
            </a:pPr>
            <a:r>
              <a:rPr lang="en-GB" b="1" dirty="0">
                <a:solidFill>
                  <a:srgbClr val="262626"/>
                </a:solidFill>
                <a:cs typeface="Arial" charset="0"/>
              </a:rPr>
              <a:t>Animal welfare: </a:t>
            </a:r>
            <a:r>
              <a:rPr lang="en-GB" dirty="0">
                <a:solidFill>
                  <a:srgbClr val="262626"/>
                </a:solidFill>
                <a:cs typeface="Arial" charset="0"/>
              </a:rPr>
              <a:t>Cheap meat = factory </a:t>
            </a:r>
            <a:r>
              <a:rPr lang="en-GB" dirty="0" smtClean="0">
                <a:solidFill>
                  <a:srgbClr val="262626"/>
                </a:solidFill>
                <a:cs typeface="Arial" charset="0"/>
              </a:rPr>
              <a:t>farms</a:t>
            </a:r>
          </a:p>
          <a:p>
            <a:pPr>
              <a:buFont typeface="Wingdings" charset="0"/>
              <a:buChar char="§"/>
            </a:pPr>
            <a:r>
              <a:rPr lang="en-GB" b="1" dirty="0" smtClean="0">
                <a:solidFill>
                  <a:srgbClr val="262626"/>
                </a:solidFill>
                <a:cs typeface="Arial" charset="0"/>
              </a:rPr>
              <a:t>Quality/traceability/safety: </a:t>
            </a:r>
            <a:r>
              <a:rPr lang="en-GB" dirty="0" smtClean="0">
                <a:solidFill>
                  <a:srgbClr val="262626"/>
                </a:solidFill>
                <a:cs typeface="Arial" charset="0"/>
              </a:rPr>
              <a:t>horsemeat/campylobacter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Raising meat takes a great deal of land and water and has a substantial environmental impact. Put simply, there’s no way to produce enough meat for 9 billion people.”  </a:t>
            </a:r>
          </a:p>
          <a:p>
            <a:pPr marL="0" indent="0">
              <a:buNone/>
            </a:pPr>
            <a:r>
              <a:rPr lang="en-US" dirty="0"/>
              <a:t>Bill Gates, the Future of Food (2013)</a:t>
            </a:r>
          </a:p>
          <a:p>
            <a:pPr>
              <a:buFont typeface="Wingdings" charset="0"/>
              <a:buChar char="§"/>
            </a:pPr>
            <a:endParaRPr lang="en-GB" dirty="0">
              <a:solidFill>
                <a:srgbClr val="262626"/>
              </a:solidFill>
              <a:cs typeface="Arial" charset="0"/>
            </a:endParaRPr>
          </a:p>
          <a:p>
            <a:pPr>
              <a:buFont typeface="Wingdings" charset="0"/>
              <a:buChar char="§"/>
            </a:pPr>
            <a:endParaRPr lang="en-GB" b="1" dirty="0" smtClean="0">
              <a:solidFill>
                <a:srgbClr val="262626"/>
              </a:solidFill>
              <a:cs typeface="Arial" charset="0"/>
            </a:endParaRPr>
          </a:p>
          <a:p>
            <a:pPr>
              <a:buFont typeface="Wingdings" charset="0"/>
              <a:buChar char="§"/>
            </a:pPr>
            <a:endParaRPr lang="en-GB" b="1" dirty="0" smtClean="0">
              <a:solidFill>
                <a:srgbClr val="262626"/>
              </a:solidFill>
              <a:cs typeface="Arial" charset="0"/>
            </a:endParaRPr>
          </a:p>
          <a:p>
            <a:pPr>
              <a:buFont typeface="Wingdings" charset="0"/>
              <a:buChar char="§"/>
            </a:pPr>
            <a:endParaRPr lang="en-GB" dirty="0" smtClean="0">
              <a:solidFill>
                <a:srgbClr val="26262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get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400" b="1" dirty="0" smtClean="0"/>
              <a:t>Growing public interest &amp; awareness </a:t>
            </a:r>
            <a:r>
              <a:rPr lang="en-US" sz="3400" dirty="0" smtClean="0"/>
              <a:t>in ‘</a:t>
            </a:r>
            <a:r>
              <a:rPr lang="en-US" sz="3400" dirty="0" err="1" smtClean="0"/>
              <a:t>flexitarian</a:t>
            </a:r>
            <a:r>
              <a:rPr lang="en-US" sz="3400" dirty="0" smtClean="0"/>
              <a:t>’ </a:t>
            </a:r>
            <a:r>
              <a:rPr lang="en-US" sz="3400" dirty="0"/>
              <a:t>eating: </a:t>
            </a:r>
            <a:endParaRPr lang="en-US" sz="3400" dirty="0" smtClean="0"/>
          </a:p>
          <a:p>
            <a:pPr lvl="1"/>
            <a:r>
              <a:rPr lang="en-US" sz="3400" dirty="0" smtClean="0"/>
              <a:t>1 in 3 (34%) people willing to consider eating less meat (</a:t>
            </a:r>
            <a:r>
              <a:rPr lang="en-US" sz="3400" dirty="0" err="1" smtClean="0"/>
              <a:t>YouGov</a:t>
            </a:r>
            <a:r>
              <a:rPr lang="en-US" sz="3400" dirty="0" smtClean="0"/>
              <a:t>, 2013)</a:t>
            </a:r>
          </a:p>
          <a:p>
            <a:pPr lvl="1"/>
            <a:r>
              <a:rPr lang="en-US" sz="3400" dirty="0" smtClean="0"/>
              <a:t>Half willing to pay more for ‘better’ meat: if tastes better, healthier, produced to higher welfare standards, provides better financial returns to farmers.</a:t>
            </a:r>
          </a:p>
          <a:p>
            <a:pPr lvl="1"/>
            <a:endParaRPr lang="en-US" sz="3400" dirty="0" smtClean="0"/>
          </a:p>
          <a:p>
            <a:r>
              <a:rPr lang="en-US" sz="3400" b="1" dirty="0" smtClean="0"/>
              <a:t>Companies: </a:t>
            </a:r>
            <a:r>
              <a:rPr lang="en-US" sz="3400" dirty="0" smtClean="0"/>
              <a:t>IKEA </a:t>
            </a:r>
            <a:r>
              <a:rPr lang="en-US" sz="3400" dirty="0"/>
              <a:t>‘greening’ its </a:t>
            </a:r>
            <a:r>
              <a:rPr lang="en-US" sz="3400" dirty="0" smtClean="0"/>
              <a:t>meatballs, Pizza Express/</a:t>
            </a:r>
            <a:r>
              <a:rPr lang="en-US" sz="3400" dirty="0" err="1" smtClean="0"/>
              <a:t>Sodexo</a:t>
            </a:r>
            <a:r>
              <a:rPr lang="en-US" sz="3400" dirty="0" smtClean="0"/>
              <a:t> Meat</a:t>
            </a:r>
            <a:r>
              <a:rPr lang="en-US" sz="3400" dirty="0"/>
              <a:t>-free Monday friendly menu. </a:t>
            </a:r>
            <a:endParaRPr lang="en-US" sz="3400" dirty="0" smtClean="0"/>
          </a:p>
          <a:p>
            <a:pPr marL="0" indent="0">
              <a:buNone/>
            </a:pPr>
            <a:endParaRPr lang="en-US" sz="3400" dirty="0"/>
          </a:p>
          <a:p>
            <a:r>
              <a:rPr lang="en-US" sz="3400" b="1" dirty="0" smtClean="0"/>
              <a:t>Public sector catering standards: </a:t>
            </a:r>
            <a:endParaRPr lang="en-US" sz="3400" b="1" dirty="0"/>
          </a:p>
          <a:p>
            <a:pPr lvl="1"/>
            <a:r>
              <a:rPr lang="en-US" sz="3400" b="1" dirty="0" smtClean="0"/>
              <a:t>Food </a:t>
            </a:r>
            <a:r>
              <a:rPr lang="en-US" sz="3400" b="1" dirty="0"/>
              <a:t>for Life Catering Mark</a:t>
            </a:r>
            <a:r>
              <a:rPr lang="en-US" sz="3400" dirty="0"/>
              <a:t>: healthy, sustainable meals at no extra cost </a:t>
            </a:r>
            <a:r>
              <a:rPr lang="en-US" sz="3400" dirty="0" err="1"/>
              <a:t>eg</a:t>
            </a:r>
            <a:r>
              <a:rPr lang="en-US" sz="3400" dirty="0"/>
              <a:t> Baxter </a:t>
            </a:r>
            <a:r>
              <a:rPr lang="en-US" sz="3400" dirty="0" err="1"/>
              <a:t>Storey</a:t>
            </a:r>
            <a:r>
              <a:rPr lang="en-US" sz="3400" dirty="0"/>
              <a:t> Gold </a:t>
            </a:r>
            <a:r>
              <a:rPr lang="en-US" sz="3400" dirty="0" smtClean="0"/>
              <a:t>award</a:t>
            </a:r>
          </a:p>
          <a:p>
            <a:pPr lvl="1"/>
            <a:r>
              <a:rPr lang="en-US" sz="3400" b="1" dirty="0" smtClean="0"/>
              <a:t>NHS</a:t>
            </a:r>
            <a:r>
              <a:rPr lang="en-US" sz="3400" b="1" dirty="0"/>
              <a:t>: </a:t>
            </a:r>
            <a:r>
              <a:rPr lang="en-US" sz="3400" dirty="0" err="1"/>
              <a:t>eg</a:t>
            </a:r>
            <a:r>
              <a:rPr lang="en-US" sz="3400" dirty="0"/>
              <a:t> </a:t>
            </a:r>
            <a:r>
              <a:rPr lang="en-GB" sz="3400" dirty="0"/>
              <a:t>Sussex Partnership NHS Foundation Trust: reduced meat bill by 10% &amp; higher welfare using less used cuts of meat, cooked longer</a:t>
            </a:r>
            <a:r>
              <a:rPr lang="en-GB" sz="3400" dirty="0" smtClean="0"/>
              <a:t>.</a:t>
            </a:r>
          </a:p>
          <a:p>
            <a:endParaRPr lang="en-GB" sz="3400" dirty="0" smtClean="0"/>
          </a:p>
          <a:p>
            <a:r>
              <a:rPr lang="en-GB" sz="3400" b="1" dirty="0" smtClean="0"/>
              <a:t>Government policies: </a:t>
            </a:r>
            <a:r>
              <a:rPr lang="en-GB" sz="3400" dirty="0" smtClean="0"/>
              <a:t>Need for policies that integrate health, environment &amp; fairness &amp; support sustainable food systems.</a:t>
            </a:r>
          </a:p>
          <a:p>
            <a:pPr lvl="1"/>
            <a:r>
              <a:rPr lang="en-GB" sz="3400" b="1" dirty="0" smtClean="0"/>
              <a:t>Official healthy sustainable dietary guidelines to provide </a:t>
            </a:r>
            <a:r>
              <a:rPr lang="en-GB" sz="3400" dirty="0" smtClean="0"/>
              <a:t>health professionals, educators, food businesses </a:t>
            </a:r>
            <a:r>
              <a:rPr lang="en-GB" sz="3400" dirty="0" err="1" smtClean="0"/>
              <a:t>etc</a:t>
            </a:r>
            <a:r>
              <a:rPr lang="en-GB" sz="3400" dirty="0" smtClean="0"/>
              <a:t> with integrated advice.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5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make a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100" y="1417638"/>
            <a:ext cx="4584699" cy="444811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Eat more, and a greater variety of plant-based foods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Eat </a:t>
            </a:r>
            <a:r>
              <a:rPr lang="en-US" dirty="0"/>
              <a:t>more meat-free </a:t>
            </a:r>
            <a:r>
              <a:rPr lang="en-US" dirty="0" smtClean="0"/>
              <a:t>meals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Eat </a:t>
            </a:r>
            <a:r>
              <a:rPr lang="en-US" dirty="0"/>
              <a:t>meat in smaller portion </a:t>
            </a:r>
            <a:r>
              <a:rPr lang="en-US" dirty="0" smtClean="0"/>
              <a:t>sizes </a:t>
            </a:r>
          </a:p>
          <a:p>
            <a:pPr>
              <a:buFont typeface="Wingdings" charset="2"/>
              <a:buChar char="ü"/>
            </a:pP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small quantities of meat to add </a:t>
            </a:r>
            <a:r>
              <a:rPr lang="en-US" dirty="0" smtClean="0"/>
              <a:t>flavor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Keep </a:t>
            </a:r>
            <a:r>
              <a:rPr lang="en-US" dirty="0"/>
              <a:t>meat for special </a:t>
            </a:r>
            <a:r>
              <a:rPr lang="en-US" dirty="0" smtClean="0"/>
              <a:t>occasions</a:t>
            </a:r>
            <a:r>
              <a:rPr lang="en-US" dirty="0"/>
              <a:t>  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/>
              <a:t>C</a:t>
            </a:r>
            <a:r>
              <a:rPr lang="en-US" dirty="0" smtClean="0"/>
              <a:t>hoose </a:t>
            </a:r>
            <a:r>
              <a:rPr lang="en-US" dirty="0"/>
              <a:t>‘better’ meat 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/>
              <a:t>naturally-fed</a:t>
            </a:r>
            <a:r>
              <a:rPr lang="en-US" dirty="0" smtClean="0"/>
              <a:t>, </a:t>
            </a:r>
            <a:r>
              <a:rPr lang="en-US" dirty="0"/>
              <a:t>known </a:t>
            </a:r>
            <a:r>
              <a:rPr lang="en-US" dirty="0" smtClean="0"/>
              <a:t>provenance, produced </a:t>
            </a:r>
            <a:r>
              <a:rPr lang="en-US" dirty="0"/>
              <a:t>to high animal welfare, environmental and quality standards. 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A </a:t>
            </a:r>
            <a:r>
              <a:rPr lang="en-US" dirty="0"/>
              <a:t>‘less but better’ approach to meat eating </a:t>
            </a:r>
            <a:r>
              <a:rPr lang="en-US" dirty="0" smtClean="0"/>
              <a:t>can </a:t>
            </a:r>
            <a:r>
              <a:rPr lang="en-US" dirty="0"/>
              <a:t>help support farmers without being more expensive for consumers.</a:t>
            </a:r>
            <a:endParaRPr lang="en-GB" dirty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4" name="Picture 3" descr="Screen shot 2013-07-10 at 15.19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102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9317"/>
            <a:ext cx="7772400" cy="2661134"/>
          </a:xfrm>
        </p:spPr>
        <p:txBody>
          <a:bodyPr/>
          <a:lstStyle/>
          <a:p>
            <a:r>
              <a:rPr lang="en-US" dirty="0" smtClean="0"/>
              <a:t>Join us!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6833"/>
            <a:ext cx="6400800" cy="2611967"/>
          </a:xfrm>
        </p:spPr>
        <p:txBody>
          <a:bodyPr>
            <a:normAutofit/>
          </a:bodyPr>
          <a:lstStyle/>
          <a:p>
            <a:r>
              <a:rPr lang="en-US" dirty="0" smtClean="0"/>
              <a:t>Sue Dibb</a:t>
            </a:r>
          </a:p>
          <a:p>
            <a:r>
              <a:rPr lang="en-US" dirty="0" smtClean="0">
                <a:hlinkClick r:id="rId3"/>
              </a:rPr>
              <a:t>www.eating-better.org</a:t>
            </a:r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Eating_Better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err="1" smtClean="0"/>
              <a:t>sue@eating-better.org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Eating Better: for a fair, green, healthy future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32" y="1254125"/>
            <a:ext cx="4726767" cy="487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Eating </a:t>
            </a:r>
            <a:r>
              <a:rPr lang="en-US" sz="2400" b="1" dirty="0"/>
              <a:t>Better </a:t>
            </a:r>
            <a:r>
              <a:rPr lang="en-US" sz="2400" dirty="0" smtClean="0"/>
              <a:t>is </a:t>
            </a:r>
            <a:r>
              <a:rPr lang="en-US" sz="2400" dirty="0"/>
              <a:t>a new alliance to demonstrate that </a:t>
            </a:r>
            <a:r>
              <a:rPr lang="en-US" sz="2400" dirty="0" smtClean="0"/>
              <a:t>shifting diets to more plant-based eating with </a:t>
            </a:r>
            <a:r>
              <a:rPr lang="en-US" sz="2400" dirty="0"/>
              <a:t>‘less and better’ </a:t>
            </a:r>
            <a:r>
              <a:rPr lang="en-US" sz="2400" dirty="0" smtClean="0"/>
              <a:t>meat is: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Better </a:t>
            </a:r>
            <a:r>
              <a:rPr lang="en-US" sz="2400" dirty="0"/>
              <a:t>for health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Better for environment and resource use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Better for animal welfare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Better for feeding the world fairly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Better for sustainable </a:t>
            </a:r>
            <a:r>
              <a:rPr lang="en-US" sz="2400" dirty="0" smtClean="0"/>
              <a:t>livelihoods and provides business opportunities </a:t>
            </a:r>
            <a:endParaRPr lang="en-US" sz="2400" dirty="0"/>
          </a:p>
        </p:txBody>
      </p:sp>
      <p:pic>
        <p:nvPicPr>
          <p:cNvPr id="4" name="Picture 3" descr="Screen shot 2013-07-10 at 14.42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262784" cy="2239338"/>
          </a:xfrm>
          <a:prstGeom prst="rect">
            <a:avLst/>
          </a:prstGeom>
        </p:spPr>
      </p:pic>
      <p:pic>
        <p:nvPicPr>
          <p:cNvPr id="5" name="Picture 4" descr="Screen shot 2013-07-10 at 14.47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56823"/>
            <a:ext cx="3262784" cy="22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86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43 supporting organisations and partner networks</a:t>
            </a:r>
            <a:endParaRPr lang="en-US" sz="2800" dirty="0"/>
          </a:p>
        </p:txBody>
      </p:sp>
      <p:pic>
        <p:nvPicPr>
          <p:cNvPr id="5" name="Content Placeholder 4" descr="Screen shot 2013-07-10 at 14.03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09" r="-30309"/>
          <a:stretch>
            <a:fillRect/>
          </a:stretch>
        </p:blipFill>
        <p:spPr>
          <a:xfrm>
            <a:off x="-321485" y="905597"/>
            <a:ext cx="1763240" cy="969715"/>
          </a:xfrm>
        </p:spPr>
      </p:pic>
      <p:pic>
        <p:nvPicPr>
          <p:cNvPr id="6" name="Picture 5" descr="Screen shot 2013-07-10 at 14.04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2131612"/>
            <a:ext cx="1798755" cy="591536"/>
          </a:xfrm>
          <a:prstGeom prst="rect">
            <a:avLst/>
          </a:prstGeom>
        </p:spPr>
      </p:pic>
      <p:pic>
        <p:nvPicPr>
          <p:cNvPr id="7" name="Picture 6" descr="Screen shot 2013-07-10 at 14.05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55" y="1204556"/>
            <a:ext cx="790200" cy="696447"/>
          </a:xfrm>
          <a:prstGeom prst="rect">
            <a:avLst/>
          </a:prstGeom>
        </p:spPr>
      </p:pic>
      <p:pic>
        <p:nvPicPr>
          <p:cNvPr id="8" name="Picture 7" descr="Screen shot 2013-07-10 at 14.05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10" y="1179875"/>
            <a:ext cx="1434432" cy="1115669"/>
          </a:xfrm>
          <a:prstGeom prst="rect">
            <a:avLst/>
          </a:prstGeom>
        </p:spPr>
      </p:pic>
      <p:pic>
        <p:nvPicPr>
          <p:cNvPr id="9" name="Picture 8" descr="Screen shot 2013-07-10 at 14.06.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42" y="1691375"/>
            <a:ext cx="1812758" cy="877877"/>
          </a:xfrm>
          <a:prstGeom prst="rect">
            <a:avLst/>
          </a:prstGeom>
        </p:spPr>
      </p:pic>
      <p:pic>
        <p:nvPicPr>
          <p:cNvPr id="10" name="Picture 9" descr="Screen shot 2013-07-10 at 14.06.5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55" y="2478534"/>
            <a:ext cx="894629" cy="930414"/>
          </a:xfrm>
          <a:prstGeom prst="rect">
            <a:avLst/>
          </a:prstGeom>
        </p:spPr>
      </p:pic>
      <p:pic>
        <p:nvPicPr>
          <p:cNvPr id="11" name="Picture 10" descr="Screen shot 2013-07-10 at 14.07.2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30" y="2554205"/>
            <a:ext cx="1752600" cy="887254"/>
          </a:xfrm>
          <a:prstGeom prst="rect">
            <a:avLst/>
          </a:prstGeom>
        </p:spPr>
      </p:pic>
      <p:pic>
        <p:nvPicPr>
          <p:cNvPr id="12" name="Picture 11" descr="Screen shot 2013-07-10 at 14.07.5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06" y="4044575"/>
            <a:ext cx="906005" cy="1043875"/>
          </a:xfrm>
          <a:prstGeom prst="rect">
            <a:avLst/>
          </a:prstGeom>
        </p:spPr>
      </p:pic>
      <p:pic>
        <p:nvPicPr>
          <p:cNvPr id="13" name="Picture 12" descr="Screen shot 2013-07-10 at 14.08.3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3860395"/>
            <a:ext cx="1596892" cy="584483"/>
          </a:xfrm>
          <a:prstGeom prst="rect">
            <a:avLst/>
          </a:prstGeom>
        </p:spPr>
      </p:pic>
      <p:pic>
        <p:nvPicPr>
          <p:cNvPr id="14" name="Picture 13" descr="Screen shot 2013-07-10 at 14.09.0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95"/>
            <a:ext cx="1584192" cy="812941"/>
          </a:xfrm>
          <a:prstGeom prst="rect">
            <a:avLst/>
          </a:prstGeom>
        </p:spPr>
      </p:pic>
      <p:pic>
        <p:nvPicPr>
          <p:cNvPr id="15" name="Picture 14" descr="Screen shot 2013-07-10 at 14.09.35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79" y="1106642"/>
            <a:ext cx="1739681" cy="685714"/>
          </a:xfrm>
          <a:prstGeom prst="rect">
            <a:avLst/>
          </a:prstGeom>
        </p:spPr>
      </p:pic>
      <p:pic>
        <p:nvPicPr>
          <p:cNvPr id="16" name="Picture 15" descr="Screen shot 2013-07-10 at 14.10.1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42" y="3331441"/>
            <a:ext cx="1930400" cy="609600"/>
          </a:xfrm>
          <a:prstGeom prst="rect">
            <a:avLst/>
          </a:prstGeom>
        </p:spPr>
      </p:pic>
      <p:pic>
        <p:nvPicPr>
          <p:cNvPr id="17" name="Picture 16" descr="Screen shot 2013-07-10 at 14.10.4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41" y="5196512"/>
            <a:ext cx="1839661" cy="668968"/>
          </a:xfrm>
          <a:prstGeom prst="rect">
            <a:avLst/>
          </a:prstGeom>
        </p:spPr>
      </p:pic>
      <p:pic>
        <p:nvPicPr>
          <p:cNvPr id="18" name="Picture 17" descr="Screen shot 2013-07-10 at 14.11.1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3" y="1000761"/>
            <a:ext cx="1471697" cy="603304"/>
          </a:xfrm>
          <a:prstGeom prst="rect">
            <a:avLst/>
          </a:prstGeom>
        </p:spPr>
      </p:pic>
      <p:pic>
        <p:nvPicPr>
          <p:cNvPr id="19" name="Picture 18" descr="Screen shot 2013-07-10 at 14.12.26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95" y="3920291"/>
            <a:ext cx="1351588" cy="849074"/>
          </a:xfrm>
          <a:prstGeom prst="rect">
            <a:avLst/>
          </a:prstGeom>
        </p:spPr>
      </p:pic>
      <p:pic>
        <p:nvPicPr>
          <p:cNvPr id="20" name="Picture 19" descr="Screen shot 2013-07-10 at 14.13.04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97" y="1000761"/>
            <a:ext cx="812800" cy="1181100"/>
          </a:xfrm>
          <a:prstGeom prst="rect">
            <a:avLst/>
          </a:prstGeom>
        </p:spPr>
      </p:pic>
      <p:pic>
        <p:nvPicPr>
          <p:cNvPr id="21" name="Picture 20" descr="Screen shot 2013-07-10 at 14.13.38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786"/>
            <a:ext cx="965200" cy="1066800"/>
          </a:xfrm>
          <a:prstGeom prst="rect">
            <a:avLst/>
          </a:prstGeom>
        </p:spPr>
      </p:pic>
      <p:pic>
        <p:nvPicPr>
          <p:cNvPr id="22" name="Picture 21" descr="Screen shot 2013-07-10 at 14.14.1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92" y="3660779"/>
            <a:ext cx="1731505" cy="631766"/>
          </a:xfrm>
          <a:prstGeom prst="rect">
            <a:avLst/>
          </a:prstGeom>
        </p:spPr>
      </p:pic>
      <p:pic>
        <p:nvPicPr>
          <p:cNvPr id="23" name="Picture 22" descr="Screen shot 2013-07-10 at 14.16.36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83" y="6143081"/>
            <a:ext cx="1638943" cy="651505"/>
          </a:xfrm>
          <a:prstGeom prst="rect">
            <a:avLst/>
          </a:prstGeom>
        </p:spPr>
      </p:pic>
      <p:pic>
        <p:nvPicPr>
          <p:cNvPr id="3" name="Picture 2" descr="behaviour change logo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23" y="2181861"/>
            <a:ext cx="965317" cy="965317"/>
          </a:xfrm>
          <a:prstGeom prst="rect">
            <a:avLst/>
          </a:prstGeom>
        </p:spPr>
      </p:pic>
      <p:pic>
        <p:nvPicPr>
          <p:cNvPr id="4" name="Picture 3" descr="Farms Not Factories logo resize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5865480"/>
            <a:ext cx="1393659" cy="929106"/>
          </a:xfrm>
          <a:prstGeom prst="rect">
            <a:avLst/>
          </a:prstGeom>
        </p:spPr>
      </p:pic>
      <p:pic>
        <p:nvPicPr>
          <p:cNvPr id="24" name="Picture 23" descr="forumforthefuture logo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70" y="6122000"/>
            <a:ext cx="1753527" cy="672586"/>
          </a:xfrm>
          <a:prstGeom prst="rect">
            <a:avLst/>
          </a:prstGeom>
        </p:spPr>
      </p:pic>
      <p:pic>
        <p:nvPicPr>
          <p:cNvPr id="25" name="Picture 24" descr="Greenpeace logo sized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76" y="5322161"/>
            <a:ext cx="1332162" cy="888108"/>
          </a:xfrm>
          <a:prstGeom prst="rect">
            <a:avLst/>
          </a:prstGeom>
        </p:spPr>
      </p:pic>
      <p:pic>
        <p:nvPicPr>
          <p:cNvPr id="26" name="Picture 25" descr="leafmarque siz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45" y="5932205"/>
            <a:ext cx="1408949" cy="939299"/>
          </a:xfrm>
          <a:prstGeom prst="rect">
            <a:avLst/>
          </a:prstGeom>
        </p:spPr>
      </p:pic>
      <p:pic>
        <p:nvPicPr>
          <p:cNvPr id="27" name="Picture 26" descr="NOW sized logo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797165"/>
            <a:ext cx="1476500" cy="984333"/>
          </a:xfrm>
          <a:prstGeom prst="rect">
            <a:avLst/>
          </a:prstGeom>
        </p:spPr>
      </p:pic>
      <p:pic>
        <p:nvPicPr>
          <p:cNvPr id="28" name="Picture 27" descr="Progessio logo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7" y="5337987"/>
            <a:ext cx="1206533" cy="805094"/>
          </a:xfrm>
          <a:prstGeom prst="rect">
            <a:avLst/>
          </a:prstGeom>
        </p:spPr>
      </p:pic>
      <p:pic>
        <p:nvPicPr>
          <p:cNvPr id="30" name="Picture 29" descr="ARC_colour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92" y="4640393"/>
            <a:ext cx="1731505" cy="634687"/>
          </a:xfrm>
          <a:prstGeom prst="rect">
            <a:avLst/>
          </a:prstGeom>
        </p:spPr>
      </p:pic>
      <p:pic>
        <p:nvPicPr>
          <p:cNvPr id="31" name="Picture 30" descr="Save a Cow logo sized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20" y="1737710"/>
            <a:ext cx="1355736" cy="903824"/>
          </a:xfrm>
          <a:prstGeom prst="rect">
            <a:avLst/>
          </a:prstGeom>
        </p:spPr>
      </p:pic>
      <p:pic>
        <p:nvPicPr>
          <p:cNvPr id="32" name="Picture 31" descr="Sustainable Food Trust resized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12" y="3958173"/>
            <a:ext cx="1307541" cy="871694"/>
          </a:xfrm>
          <a:prstGeom prst="rect">
            <a:avLst/>
          </a:prstGeom>
        </p:spPr>
      </p:pic>
      <p:pic>
        <p:nvPicPr>
          <p:cNvPr id="33" name="Picture 32" descr="Vegetarian for Life logo resized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4" y="5268514"/>
            <a:ext cx="1051790" cy="701194"/>
          </a:xfrm>
          <a:prstGeom prst="rect">
            <a:avLst/>
          </a:prstGeom>
        </p:spPr>
      </p:pic>
      <p:pic>
        <p:nvPicPr>
          <p:cNvPr id="34" name="Picture 33" descr="WasteWatch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43" y="4829867"/>
            <a:ext cx="1828520" cy="492294"/>
          </a:xfrm>
          <a:prstGeom prst="rect">
            <a:avLst/>
          </a:prstGeom>
        </p:spPr>
      </p:pic>
      <p:pic>
        <p:nvPicPr>
          <p:cNvPr id="35" name="Picture 34" descr="WSPA%20logo%20vertical.jp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3" y="3160993"/>
            <a:ext cx="1374002" cy="699402"/>
          </a:xfrm>
          <a:prstGeom prst="rect">
            <a:avLst/>
          </a:prstGeom>
        </p:spPr>
      </p:pic>
      <p:pic>
        <p:nvPicPr>
          <p:cNvPr id="36" name="Picture 35" descr="Screen shot 2014-01-23 at 11.32.18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99" y="3920290"/>
            <a:ext cx="1038504" cy="986579"/>
          </a:xfrm>
          <a:prstGeom prst="rect">
            <a:avLst/>
          </a:prstGeom>
        </p:spPr>
      </p:pic>
      <p:pic>
        <p:nvPicPr>
          <p:cNvPr id="37" name="Picture 36" descr="Screen shot 2014-01-23 at 11.32.44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03" y="2491429"/>
            <a:ext cx="1930400" cy="622300"/>
          </a:xfrm>
          <a:prstGeom prst="rect">
            <a:avLst/>
          </a:prstGeom>
        </p:spPr>
      </p:pic>
      <p:pic>
        <p:nvPicPr>
          <p:cNvPr id="38" name="Picture 37" descr="Screen shot 2014-01-23 at 11.33.50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95" y="2214702"/>
            <a:ext cx="876300" cy="1041400"/>
          </a:xfrm>
          <a:prstGeom prst="rect">
            <a:avLst/>
          </a:prstGeom>
        </p:spPr>
      </p:pic>
      <p:pic>
        <p:nvPicPr>
          <p:cNvPr id="39" name="Picture 38" descr="Screen shot 2014-01-23 at 11.34.09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42" y="4912165"/>
            <a:ext cx="1905000" cy="419100"/>
          </a:xfrm>
          <a:prstGeom prst="rect">
            <a:avLst/>
          </a:prstGeom>
        </p:spPr>
      </p:pic>
      <p:pic>
        <p:nvPicPr>
          <p:cNvPr id="40" name="Picture 39" descr="Screen shot 2014-01-23 at 11.34.29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82" y="3561971"/>
            <a:ext cx="1371600" cy="495300"/>
          </a:xfrm>
          <a:prstGeom prst="rect">
            <a:avLst/>
          </a:prstGeom>
        </p:spPr>
      </p:pic>
      <p:pic>
        <p:nvPicPr>
          <p:cNvPr id="29" name="Picture 28" descr="EPHA logo sized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99" y="760788"/>
            <a:ext cx="1034969" cy="6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have come together?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Raise awareness </a:t>
            </a:r>
            <a:r>
              <a:rPr lang="en-US" dirty="0" smtClean="0"/>
              <a:t>of why we need to talk about a shift to more plant-based eating and less and better meat as part of healthy sustainable diets</a:t>
            </a:r>
          </a:p>
          <a:p>
            <a:r>
              <a:rPr lang="en-US" b="1" dirty="0" smtClean="0"/>
              <a:t>Build support </a:t>
            </a:r>
            <a:r>
              <a:rPr lang="en-US" dirty="0" smtClean="0"/>
              <a:t>to </a:t>
            </a:r>
            <a:r>
              <a:rPr lang="en-US" dirty="0"/>
              <a:t>demonstrate to policy makers, businesses and others who can make a difference that the time is right to incorporate Eating Better’s approach into policies and practices.</a:t>
            </a:r>
            <a:endParaRPr lang="en-US" b="1" dirty="0" smtClean="0"/>
          </a:p>
          <a:p>
            <a:r>
              <a:rPr lang="en-US" b="1" dirty="0" smtClean="0"/>
              <a:t>Stimulating </a:t>
            </a:r>
            <a:r>
              <a:rPr lang="en-US" b="1" dirty="0"/>
              <a:t>long-term cultural shifts</a:t>
            </a:r>
            <a:r>
              <a:rPr lang="en-US" dirty="0"/>
              <a:t> </a:t>
            </a:r>
            <a:r>
              <a:rPr lang="en-US" dirty="0" smtClean="0"/>
              <a:t>in eating patterns. </a:t>
            </a:r>
            <a:r>
              <a:rPr lang="en-US" dirty="0"/>
              <a:t>How do we make ‘</a:t>
            </a:r>
            <a:r>
              <a:rPr lang="en-US" dirty="0" smtClean="0"/>
              <a:t>eating </a:t>
            </a:r>
            <a:r>
              <a:rPr lang="en-US" dirty="0"/>
              <a:t>more plants &amp; less and better meat’ the norm?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mean by ‘less and better’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(for high meat consuming countries/individuals) of all meat – red, white or processed</a:t>
            </a:r>
          </a:p>
          <a:p>
            <a:r>
              <a:rPr lang="en-US" dirty="0" smtClean="0"/>
              <a:t>Better: </a:t>
            </a:r>
            <a:r>
              <a:rPr lang="en-US" dirty="0" err="1" smtClean="0"/>
              <a:t>eg</a:t>
            </a:r>
            <a:endParaRPr lang="en-US" dirty="0" smtClean="0"/>
          </a:p>
          <a:p>
            <a:pPr lvl="1"/>
            <a:r>
              <a:rPr lang="en-US" dirty="0"/>
              <a:t>K</a:t>
            </a:r>
            <a:r>
              <a:rPr lang="en-US" dirty="0" smtClean="0"/>
              <a:t>nown provenance, ‘local’/British, quality, taste, naturally/grass-fed, produced to higher animal welfare and environmental standards, less waste/nose-to-tail eating.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170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sustainable diets?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894" y="1600200"/>
            <a:ext cx="372190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To feed the world healthily, fairly and within environmental  limits now and in the future.</a:t>
            </a:r>
            <a:endParaRPr lang="en-US" sz="3600" dirty="0"/>
          </a:p>
        </p:txBody>
      </p:sp>
      <p:pic>
        <p:nvPicPr>
          <p:cNvPr id="5" name="Picture 4" descr="Screen shot 2013-10-10 at 13.56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3" y="1600200"/>
            <a:ext cx="4316044" cy="43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Five simple rules can make a difference to our health and the planet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) Eat more plants</a:t>
            </a:r>
            <a:r>
              <a:rPr lang="en-US" dirty="0"/>
              <a:t> - enjoy fruit and veg </a:t>
            </a:r>
            <a:r>
              <a:rPr lang="en-US" b="1" dirty="0"/>
              <a:t>  2) Waste less food</a:t>
            </a:r>
            <a:r>
              <a:rPr lang="en-US" dirty="0"/>
              <a:t> - 33% of food planted worldwide is wasted </a:t>
            </a:r>
            <a:r>
              <a:rPr lang="en-US" b="1" dirty="0"/>
              <a:t>  3) Eat less meat</a:t>
            </a:r>
            <a:r>
              <a:rPr lang="en-US" dirty="0"/>
              <a:t> - Meat, be it red or white, can be a tasty complement rather than just a </a:t>
            </a:r>
            <a:r>
              <a:rPr lang="en-US" dirty="0" err="1"/>
              <a:t>centre</a:t>
            </a:r>
            <a:r>
              <a:rPr lang="en-US" dirty="0"/>
              <a:t> piece of a good meal </a:t>
            </a:r>
            <a:r>
              <a:rPr lang="en-US" b="1" dirty="0"/>
              <a:t> 4) Eat less processed food</a:t>
            </a:r>
            <a:r>
              <a:rPr lang="en-US" dirty="0"/>
              <a:t> - as they tend to be more resource intensive to produce and often contain high levels of sugar, fat and salt</a:t>
            </a:r>
            <a:r>
              <a:rPr lang="en-US" b="1" dirty="0"/>
              <a:t>  5) Eat certified food - buy food that meets a credible certified standard</a:t>
            </a:r>
            <a:r>
              <a:rPr lang="en-US" dirty="0"/>
              <a:t> - like MSC for fish or RSPO for palm oil or RSPCA Freedom Foods for meat and eggs.</a:t>
            </a:r>
          </a:p>
        </p:txBody>
      </p:sp>
      <p:pic>
        <p:nvPicPr>
          <p:cNvPr id="4" name="Picture 3" descr="Screen shot 2014-10-15 at 11.3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1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729"/>
          </a:xfrm>
        </p:spPr>
        <p:txBody>
          <a:bodyPr>
            <a:normAutofit/>
          </a:bodyPr>
          <a:lstStyle/>
          <a:p>
            <a:r>
              <a:rPr lang="en-US" dirty="0" smtClean="0"/>
              <a:t>Barilla Institute Double Pyramid</a:t>
            </a:r>
            <a:endParaRPr lang="en-US" dirty="0"/>
          </a:p>
        </p:txBody>
      </p:sp>
      <p:pic>
        <p:nvPicPr>
          <p:cNvPr id="4" name="Content Placeholder 3" descr="Screen shot 2013-10-10 at 14.07.3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r="6009"/>
          <a:stretch>
            <a:fillRect/>
          </a:stretch>
        </p:blipFill>
        <p:spPr>
          <a:xfrm>
            <a:off x="457200" y="1348979"/>
            <a:ext cx="8125112" cy="4468499"/>
          </a:xfrm>
        </p:spPr>
      </p:pic>
    </p:spTree>
    <p:extLst>
      <p:ext uri="{BB962C8B-B14F-4D97-AF65-F5344CB8AC3E}">
        <p14:creationId xmlns:p14="http://schemas.microsoft.com/office/powerpoint/2010/main" val="17745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6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-3595" r="-3595"/>
          <a:stretch>
            <a:fillRect/>
          </a:stretch>
        </p:blipFill>
        <p:spPr bwMode="auto">
          <a:xfrm>
            <a:off x="109743" y="156799"/>
            <a:ext cx="9034257" cy="570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0800000" flipV="1">
            <a:off x="642782" y="5690019"/>
            <a:ext cx="6239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Global meat consumption has almost doubled in the last 50 years from 63g (person/day) in 1961 to 115g (person/day) in 2009 </a:t>
            </a:r>
            <a:r>
              <a:rPr lang="en-US" dirty="0"/>
              <a:t>(FAOSTAT 2013)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2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720</Words>
  <Application>Microsoft Office PowerPoint</Application>
  <PresentationFormat>On-screen Show (4:3)</PresentationFormat>
  <Paragraphs>76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Eating Better: for a fair, green, healthy future</vt:lpstr>
      <vt:lpstr>Eating Better: for a fair, green, healthy future</vt:lpstr>
      <vt:lpstr>43 supporting organisations and partner networks</vt:lpstr>
      <vt:lpstr>Why we have come together?</vt:lpstr>
      <vt:lpstr>What we mean by ‘less and better’</vt:lpstr>
      <vt:lpstr>Why sustainable diets?</vt:lpstr>
      <vt:lpstr>PowerPoint Presentation</vt:lpstr>
      <vt:lpstr>Barilla Institute Double Pyramid</vt:lpstr>
      <vt:lpstr>PowerPoint Presentation</vt:lpstr>
      <vt:lpstr>Why we need to talk about meat</vt:lpstr>
      <vt:lpstr>How can we get there?</vt:lpstr>
      <vt:lpstr>How you can make a difference</vt:lpstr>
      <vt:lpstr>Join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 Dibb</dc:creator>
  <cp:lastModifiedBy>Alizee Marceau</cp:lastModifiedBy>
  <cp:revision>74</cp:revision>
  <dcterms:created xsi:type="dcterms:W3CDTF">2013-07-10T10:49:12Z</dcterms:created>
  <dcterms:modified xsi:type="dcterms:W3CDTF">2014-10-21T13:54:28Z</dcterms:modified>
</cp:coreProperties>
</file>