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315" r:id="rId3"/>
    <p:sldId id="310" r:id="rId4"/>
    <p:sldId id="316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9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6C3D4-C167-4ED7-84D0-13EF8D2E2AD2}" type="datetimeFigureOut">
              <a:rPr lang="en-GB"/>
              <a:pPr>
                <a:defRPr/>
              </a:pPr>
              <a:t>11/02/2016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FF4FF-3367-4FE3-99EA-230EE19A78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F9BEE-515D-418A-966C-945CC1DAF577}" type="datetimeFigureOut">
              <a:rPr lang="en-GB"/>
              <a:pPr>
                <a:defRPr/>
              </a:pPr>
              <a:t>11/02/2016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445A0-C88D-45A0-9F89-9C98A46E00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9444D-96BA-4927-96ED-0E01C684E1E6}" type="datetimeFigureOut">
              <a:rPr lang="en-GB"/>
              <a:pPr>
                <a:defRPr/>
              </a:pPr>
              <a:t>11/02/2016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F37C6-5424-449D-A616-DAEBAF0E0A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C1589-BA1A-4149-A33F-4D0D2D699706}" type="datetimeFigureOut">
              <a:rPr lang="en-GB"/>
              <a:pPr>
                <a:defRPr/>
              </a:pPr>
              <a:t>11/02/2016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67EA3-1965-41E9-824E-3D22976CB9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CC032-C163-4C66-96CF-BD7B31EF5192}" type="datetimeFigureOut">
              <a:rPr lang="en-GB"/>
              <a:pPr>
                <a:defRPr/>
              </a:pPr>
              <a:t>11/02/2016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A68A8-DCF1-4B5A-8151-5FE6704AB6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385FE-172C-4B21-8113-911D1C9BE9C1}" type="datetimeFigureOut">
              <a:rPr lang="en-GB"/>
              <a:pPr>
                <a:defRPr/>
              </a:pPr>
              <a:t>11/02/2016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FBAEC-F8EC-4752-A647-19E2F92736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E9898-1D01-4A73-8F56-F599BA2F3CBA}" type="datetimeFigureOut">
              <a:rPr lang="en-GB"/>
              <a:pPr>
                <a:defRPr/>
              </a:pPr>
              <a:t>11/02/2016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C4B01-C8CB-4AA5-9319-32B0E2B577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C439B-DE05-4CA9-9C45-9190B2A8C59B}" type="datetimeFigureOut">
              <a:rPr lang="en-GB"/>
              <a:pPr>
                <a:defRPr/>
              </a:pPr>
              <a:t>11/02/2016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D9E97-37BC-4DF8-9C69-17AC4CF0C7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1D434-05E9-4726-9DED-A1AE1EB40926}" type="datetimeFigureOut">
              <a:rPr lang="en-GB"/>
              <a:pPr>
                <a:defRPr/>
              </a:pPr>
              <a:t>11/02/2016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53F91-5CC1-4B8E-9FF2-F9CA35FA80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E7701-88E2-4A6D-B32E-19D72F9B30A0}" type="datetimeFigureOut">
              <a:rPr lang="en-GB"/>
              <a:pPr>
                <a:defRPr/>
              </a:pPr>
              <a:t>11/02/2016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A2819-1C21-433E-869D-7E7C7348A9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F936A-D23D-4788-A931-193EA7D8D2F3}" type="datetimeFigureOut">
              <a:rPr lang="en-GB"/>
              <a:pPr>
                <a:defRPr/>
              </a:pPr>
              <a:t>11/02/2016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2FC0C-0A19-4E30-8104-895E239EF2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0ABF9C-5403-431E-BFFE-B5226BEBF8D4}" type="datetimeFigureOut">
              <a:rPr lang="en-GB"/>
              <a:pPr>
                <a:defRPr/>
              </a:pPr>
              <a:t>11/02/2016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7DC39A-52BC-44D3-8723-5BAC3DA47B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3" descr="SustainableFoodCity_Logo_Lar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60475" y="-3051175"/>
            <a:ext cx="10620375" cy="1062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SustainableFoodCity_Logo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844007" y="-3987824"/>
            <a:ext cx="5688013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itle 1"/>
          <p:cNvSpPr>
            <a:spLocks/>
          </p:cNvSpPr>
          <p:nvPr/>
        </p:nvSpPr>
        <p:spPr bwMode="auto">
          <a:xfrm>
            <a:off x="611560" y="116632"/>
            <a:ext cx="8229600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sz="2000" dirty="0" smtClean="0">
              <a:latin typeface="Calibri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28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1520" y="58847"/>
            <a:ext cx="8589640" cy="433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endParaRPr lang="en-GB" b="1" i="1" dirty="0" smtClean="0"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GB" b="1" i="1" dirty="0"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GB" b="1" i="1" dirty="0" smtClean="0">
                <a:latin typeface="Calibri" pitchFamily="34" charset="0"/>
              </a:rPr>
              <a:t>SUSTAINABLE </a:t>
            </a:r>
            <a:r>
              <a:rPr lang="en-GB" b="1" i="1" dirty="0">
                <a:latin typeface="Calibri" pitchFamily="34" charset="0"/>
              </a:rPr>
              <a:t>FOOD CITIES </a:t>
            </a:r>
            <a:r>
              <a:rPr lang="en-GB" b="1" i="1" dirty="0" smtClean="0">
                <a:latin typeface="Calibri" pitchFamily="34" charset="0"/>
              </a:rPr>
              <a:t>WEBINAR </a:t>
            </a:r>
            <a:endParaRPr lang="en-GB" b="1" i="1" dirty="0">
              <a:latin typeface="Calibri" pitchFamily="34" charset="0"/>
            </a:endParaRP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</a:pPr>
            <a:r>
              <a:rPr lang="en-GB" b="1" dirty="0"/>
              <a:t>Sugar Smart: </a:t>
            </a:r>
            <a:br>
              <a:rPr lang="en-GB" b="1" dirty="0"/>
            </a:br>
            <a:r>
              <a:rPr lang="en-GB" b="1" dirty="0" smtClean="0"/>
              <a:t>an </a:t>
            </a:r>
            <a:r>
              <a:rPr lang="en-GB" b="1" dirty="0"/>
              <a:t>opportunity for tackling obesogenic environments at a local level</a:t>
            </a:r>
            <a:endParaRPr lang="en-GB" dirty="0"/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</a:pPr>
            <a:r>
              <a:rPr lang="en-GB" b="1" dirty="0" smtClean="0">
                <a:latin typeface="Calibri" pitchFamily="34" charset="0"/>
              </a:rPr>
              <a:t>Agenda, 3-4pm</a:t>
            </a:r>
            <a:endParaRPr lang="en-GB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b="1" i="1" dirty="0" smtClean="0">
                <a:latin typeface="Calibri" panose="020F0502020204030204" pitchFamily="34" charset="0"/>
              </a:rPr>
              <a:t>Introduction </a:t>
            </a:r>
            <a:r>
              <a:rPr lang="en-GB" b="1" i="1" dirty="0">
                <a:latin typeface="Calibri" panose="020F0502020204030204" pitchFamily="34" charset="0"/>
              </a:rPr>
              <a:t>and background to Sustainable Food </a:t>
            </a:r>
            <a:r>
              <a:rPr lang="en-GB" b="1" i="1" dirty="0" smtClean="0">
                <a:latin typeface="Calibri" panose="020F0502020204030204" pitchFamily="34" charset="0"/>
              </a:rPr>
              <a:t>Cities: </a:t>
            </a:r>
            <a:r>
              <a:rPr lang="en-GB" i="1" dirty="0" smtClean="0">
                <a:latin typeface="Calibri" panose="020F0502020204030204" pitchFamily="34" charset="0"/>
              </a:rPr>
              <a:t>Ben Reynolds, Sustain</a:t>
            </a:r>
            <a:endParaRPr lang="en-GB" i="1" dirty="0">
              <a:latin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b="1" i="1" dirty="0">
                <a:latin typeface="Calibri" pitchFamily="34" charset="0"/>
              </a:rPr>
              <a:t>Sugar Smart Cities: </a:t>
            </a:r>
            <a:r>
              <a:rPr lang="en-GB" i="1" dirty="0">
                <a:latin typeface="Calibri" pitchFamily="34" charset="0"/>
              </a:rPr>
              <a:t>Jo Ralling, Jamie Oliver Food </a:t>
            </a:r>
            <a:r>
              <a:rPr lang="en-GB" i="1" dirty="0" smtClean="0">
                <a:latin typeface="Calibri" pitchFamily="34" charset="0"/>
              </a:rPr>
              <a:t>Foundation</a:t>
            </a:r>
            <a:endParaRPr lang="en-GB" b="1" i="1" dirty="0" smtClean="0">
              <a:latin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b="1" i="1" dirty="0" smtClean="0">
                <a:latin typeface="Calibri" panose="020F0502020204030204" pitchFamily="34" charset="0"/>
              </a:rPr>
              <a:t>Sugar Smart Brighton: </a:t>
            </a:r>
            <a:r>
              <a:rPr lang="en-GB" i="1" dirty="0" smtClean="0">
                <a:latin typeface="Calibri" panose="020F0502020204030204" pitchFamily="34" charset="0"/>
              </a:rPr>
              <a:t>Harriet Knights, Brighton and Hove Council</a:t>
            </a:r>
            <a:endParaRPr lang="en-GB" dirty="0">
              <a:latin typeface="Calibri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b="1" i="1" dirty="0" smtClean="0">
                <a:latin typeface="Calibri" pitchFamily="34" charset="0"/>
              </a:rPr>
              <a:t>Q </a:t>
            </a:r>
            <a:r>
              <a:rPr lang="en-GB" b="1" i="1" dirty="0">
                <a:latin typeface="Calibri" pitchFamily="34" charset="0"/>
              </a:rPr>
              <a:t>&amp;A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b="1" i="1" dirty="0">
                <a:latin typeface="Calibri" pitchFamily="34" charset="0"/>
              </a:rPr>
              <a:t>Close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5589240"/>
            <a:ext cx="3347864" cy="1009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8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SustainableFoodCity_Logo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844007" y="-3987824"/>
            <a:ext cx="5688013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3" descr="SustainableFoodCity_LogoCyan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425" y="4376738"/>
            <a:ext cx="3589338" cy="358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itle 1"/>
          <p:cNvSpPr>
            <a:spLocks/>
          </p:cNvSpPr>
          <p:nvPr/>
        </p:nvSpPr>
        <p:spPr bwMode="auto">
          <a:xfrm>
            <a:off x="397658" y="1196752"/>
            <a:ext cx="8229600" cy="4491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sz="2000" b="1" dirty="0" smtClean="0">
              <a:latin typeface="Calibri" pitchFamily="34" charset="0"/>
            </a:endParaRPr>
          </a:p>
          <a:p>
            <a:pPr marL="342900" lvl="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GB" dirty="0"/>
              <a:t>Creating a city-wide </a:t>
            </a:r>
            <a:r>
              <a:rPr lang="en-GB" b="1" dirty="0"/>
              <a:t>cross-sector partnership </a:t>
            </a:r>
            <a:r>
              <a:rPr lang="en-GB" dirty="0"/>
              <a:t>of public agencies (health, environment, economy), businesses, NGOs, community organisations and academic bodies.</a:t>
            </a:r>
          </a:p>
          <a:p>
            <a:pPr marL="342900" lvl="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endParaRPr lang="en-GB" dirty="0"/>
          </a:p>
          <a:p>
            <a:pPr marL="342900" lvl="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GB" dirty="0"/>
              <a:t>Developing a </a:t>
            </a:r>
            <a:r>
              <a:rPr lang="en-GB" b="1" dirty="0"/>
              <a:t>joint vision </a:t>
            </a:r>
            <a:r>
              <a:rPr lang="en-GB" dirty="0"/>
              <a:t>and</a:t>
            </a:r>
            <a:r>
              <a:rPr lang="en-GB" b="1" dirty="0"/>
              <a:t> common goals </a:t>
            </a:r>
            <a:r>
              <a:rPr lang="en-GB" dirty="0"/>
              <a:t>on how healthy and sustainable food can become a defining characteristic of their city. </a:t>
            </a:r>
          </a:p>
          <a:p>
            <a:pPr marL="342900" lvl="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endParaRPr lang="en-GB" dirty="0"/>
          </a:p>
          <a:p>
            <a:pPr marL="342900" lvl="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GB" dirty="0"/>
              <a:t>Develop and implementing an </a:t>
            </a:r>
            <a:r>
              <a:rPr lang="en-GB" b="1" dirty="0"/>
              <a:t>action plan </a:t>
            </a:r>
            <a:r>
              <a:rPr lang="en-GB" dirty="0"/>
              <a:t>that leads to significant measurable improvements in all aspects of food, health and sustainability.</a:t>
            </a:r>
          </a:p>
          <a:p>
            <a:pPr lvl="0" eaLnBrk="0" hangingPunct="0">
              <a:spcBef>
                <a:spcPct val="20000"/>
              </a:spcBef>
              <a:defRPr/>
            </a:pPr>
            <a:endParaRPr lang="en-GB" dirty="0"/>
          </a:p>
          <a:p>
            <a:pPr lvl="0" eaLnBrk="0" hangingPunct="0">
              <a:spcBef>
                <a:spcPct val="20000"/>
              </a:spcBef>
              <a:defRPr/>
            </a:pPr>
            <a:r>
              <a:rPr lang="en-GB" b="1" i="1" dirty="0"/>
              <a:t>“It is about completely re-imagining, and ultimately </a:t>
            </a:r>
            <a:endParaRPr lang="en-GB" b="1" i="1" dirty="0" smtClean="0"/>
          </a:p>
          <a:p>
            <a:pPr lvl="0" eaLnBrk="0" hangingPunct="0">
              <a:spcBef>
                <a:spcPct val="20000"/>
              </a:spcBef>
              <a:defRPr/>
            </a:pPr>
            <a:r>
              <a:rPr lang="en-GB" b="1" i="1" dirty="0" smtClean="0"/>
              <a:t>reshaping, </a:t>
            </a:r>
            <a:r>
              <a:rPr lang="en-GB" b="1" i="1" dirty="0"/>
              <a:t>a city (or town, borough, district, county) </a:t>
            </a:r>
          </a:p>
          <a:p>
            <a:pPr lvl="0" eaLnBrk="0" hangingPunct="0">
              <a:spcBef>
                <a:spcPct val="20000"/>
              </a:spcBef>
              <a:defRPr/>
            </a:pPr>
            <a:r>
              <a:rPr lang="en-GB" b="1" i="1" dirty="0"/>
              <a:t>through the lens of good food”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28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4400" b="1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The Sustainable Food Cities approach is about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…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4839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SustainableFoodCity_Logo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844007" y="-3987824"/>
            <a:ext cx="5688013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3" descr="SustainableFoodCity_LogoCyan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425" y="4376738"/>
            <a:ext cx="3589338" cy="358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itle 1"/>
          <p:cNvSpPr>
            <a:spLocks/>
          </p:cNvSpPr>
          <p:nvPr/>
        </p:nvSpPr>
        <p:spPr bwMode="auto">
          <a:xfrm>
            <a:off x="397658" y="1196752"/>
            <a:ext cx="8229600" cy="4491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sz="2000" b="1" dirty="0" smtClean="0">
              <a:latin typeface="Calibri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28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4400" b="1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31640" y="2492896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latin typeface="Calibri" pitchFamily="34" charset="0"/>
              </a:rPr>
              <a:t>www.sustainablefoodcities.org</a:t>
            </a:r>
          </a:p>
        </p:txBody>
      </p:sp>
    </p:spTree>
    <p:extLst>
      <p:ext uri="{BB962C8B-B14F-4D97-AF65-F5344CB8AC3E}">
        <p14:creationId xmlns:p14="http://schemas.microsoft.com/office/powerpoint/2010/main" val="414676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1535</TotalTime>
  <Words>117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SoilAssociation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Andrews</dc:creator>
  <cp:lastModifiedBy>Ben</cp:lastModifiedBy>
  <cp:revision>74</cp:revision>
  <dcterms:created xsi:type="dcterms:W3CDTF">2013-02-26T09:14:06Z</dcterms:created>
  <dcterms:modified xsi:type="dcterms:W3CDTF">2016-02-11T14:11:11Z</dcterms:modified>
</cp:coreProperties>
</file>