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66" r:id="rId4"/>
    <p:sldId id="265" r:id="rId5"/>
    <p:sldId id="264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46" d="100"/>
          <a:sy n="46" d="100"/>
        </p:scale>
        <p:origin x="-63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CA7FF-3533-204E-8D4A-BCBC5E4636A8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B98BA-322B-DD47-B9D7-D76B33825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67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46F7-EEF1-144A-AF6E-3A8237FD7D5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8BD1-A620-CB4F-BE13-B24F8866B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2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46F7-EEF1-144A-AF6E-3A8237FD7D5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8BD1-A620-CB4F-BE13-B24F8866B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2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46F7-EEF1-144A-AF6E-3A8237FD7D5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8BD1-A620-CB4F-BE13-B24F8866B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4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46F7-EEF1-144A-AF6E-3A8237FD7D5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8BD1-A620-CB4F-BE13-B24F8866B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46F7-EEF1-144A-AF6E-3A8237FD7D5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8BD1-A620-CB4F-BE13-B24F8866B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46F7-EEF1-144A-AF6E-3A8237FD7D5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8BD1-A620-CB4F-BE13-B24F8866B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04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46F7-EEF1-144A-AF6E-3A8237FD7D5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8BD1-A620-CB4F-BE13-B24F8866B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15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46F7-EEF1-144A-AF6E-3A8237FD7D5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8BD1-A620-CB4F-BE13-B24F8866B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46F7-EEF1-144A-AF6E-3A8237FD7D5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8BD1-A620-CB4F-BE13-B24F8866B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74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46F7-EEF1-144A-AF6E-3A8237FD7D5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8BD1-A620-CB4F-BE13-B24F8866B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40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346F7-EEF1-144A-AF6E-3A8237FD7D5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8BD1-A620-CB4F-BE13-B24F8866B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9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346F7-EEF1-144A-AF6E-3A8237FD7D5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38BD1-A620-CB4F-BE13-B24F8866B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4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3625"/>
            <a:ext cx="7772400" cy="1825625"/>
          </a:xfrm>
        </p:spPr>
        <p:txBody>
          <a:bodyPr/>
          <a:lstStyle/>
          <a:p>
            <a:r>
              <a:rPr lang="en-US" dirty="0" smtClean="0">
                <a:latin typeface="Archive "/>
                <a:cs typeface="Archive "/>
              </a:rPr>
              <a:t>Food Newcastle</a:t>
            </a:r>
            <a:endParaRPr lang="en-US" dirty="0">
              <a:latin typeface="Archive "/>
              <a:cs typeface="Archive 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FoodNewcast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944" y="3165341"/>
            <a:ext cx="2842331" cy="2739286"/>
          </a:xfrm>
          <a:prstGeom prst="rect">
            <a:avLst/>
          </a:prstGeom>
        </p:spPr>
      </p:pic>
      <p:pic>
        <p:nvPicPr>
          <p:cNvPr id="5" name="Content Placeholder 5" descr="SustainableFoodCity_LogoNewcastle[21].gi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933" t="-151466" r="-179345" b="-52634"/>
          <a:stretch/>
        </p:blipFill>
        <p:spPr>
          <a:xfrm>
            <a:off x="1120775" y="-796925"/>
            <a:ext cx="8229600" cy="8254999"/>
          </a:xfrm>
        </p:spPr>
      </p:pic>
      <p:pic>
        <p:nvPicPr>
          <p:cNvPr id="6" name="Content Placeholder 5" descr="SustainableFoodCity_LogoNewcastle[21].gi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933" t="-151466" r="-179345" b="-52634"/>
          <a:stretch/>
        </p:blipFill>
        <p:spPr>
          <a:xfrm>
            <a:off x="1371600" y="-923925"/>
            <a:ext cx="8229600" cy="8254999"/>
          </a:xfrm>
        </p:spPr>
      </p:pic>
      <p:pic>
        <p:nvPicPr>
          <p:cNvPr id="8" name="Picture 7" descr="SustainableFoodCity_LogoNewcastle[21]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775" y="2889250"/>
            <a:ext cx="3000375" cy="301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61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chive "/>
                <a:cs typeface="Archive "/>
              </a:rPr>
              <a:t>The story so far…</a:t>
            </a:r>
            <a:endParaRPr lang="en-US" dirty="0">
              <a:latin typeface="Archive "/>
              <a:cs typeface="Archive 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Food Newcastle partnership </a:t>
            </a:r>
            <a:r>
              <a:rPr lang="en-US" dirty="0" err="1" smtClean="0"/>
              <a:t>est</a:t>
            </a:r>
            <a:r>
              <a:rPr lang="en-US" dirty="0" smtClean="0"/>
              <a:t> c. 18 months ago. </a:t>
            </a:r>
          </a:p>
          <a:p>
            <a:r>
              <a:rPr lang="en-US" dirty="0" smtClean="0"/>
              <a:t>Research project group established similar time.</a:t>
            </a:r>
          </a:p>
          <a:p>
            <a:pPr marL="0" lvl="1" indent="0">
              <a:buNone/>
            </a:pPr>
            <a:r>
              <a:rPr lang="en-US" dirty="0" smtClean="0"/>
              <a:t>Academic partners from Newcastle, </a:t>
            </a:r>
            <a:r>
              <a:rPr lang="en-US" dirty="0" err="1" smtClean="0"/>
              <a:t>Northumbria</a:t>
            </a:r>
            <a:r>
              <a:rPr lang="en-US" dirty="0"/>
              <a:t> </a:t>
            </a:r>
            <a:r>
              <a:rPr lang="en-US" dirty="0" smtClean="0"/>
              <a:t>&amp; Edinburgh Universities alongside NHS members.</a:t>
            </a:r>
          </a:p>
          <a:p>
            <a:pPr marL="0" lvl="1" indent="0">
              <a:buNone/>
            </a:pPr>
            <a:r>
              <a:rPr lang="en-US" dirty="0" smtClean="0"/>
              <a:t>Group led by Food Newcastle. </a:t>
            </a:r>
          </a:p>
          <a:p>
            <a:pPr marL="0" lvl="1" indent="0">
              <a:buNone/>
            </a:pPr>
            <a:r>
              <a:rPr lang="en-US" dirty="0" smtClean="0"/>
              <a:t>Resident’s survey designed. </a:t>
            </a:r>
          </a:p>
          <a:p>
            <a:pPr marL="0" lvl="1" indent="0">
              <a:buNone/>
            </a:pPr>
            <a:r>
              <a:rPr lang="en-US" dirty="0" smtClean="0"/>
              <a:t>Mutually beneficial relationship from undertaking original research? </a:t>
            </a:r>
          </a:p>
          <a:p>
            <a:pPr marL="0" lvl="1" indent="0">
              <a:buNone/>
            </a:pPr>
            <a:r>
              <a:rPr lang="en-US" dirty="0" smtClean="0"/>
              <a:t>Where next?</a:t>
            </a:r>
          </a:p>
          <a:p>
            <a:pPr marL="0" lvl="1" indent="0">
              <a:buNone/>
            </a:pPr>
            <a:endParaRPr lang="en-US" dirty="0" smtClean="0"/>
          </a:p>
          <a:p>
            <a:pPr marL="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256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chive "/>
                <a:cs typeface="Archive "/>
              </a:rPr>
              <a:t>Lessons learned so far</a:t>
            </a:r>
            <a:endParaRPr lang="en-US" dirty="0">
              <a:latin typeface="Archive "/>
              <a:cs typeface="Archive 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Data collection is time consuming – tough with small budget. </a:t>
            </a:r>
          </a:p>
          <a:p>
            <a:r>
              <a:rPr lang="en-US" dirty="0" smtClean="0"/>
              <a:t>We don’t yet have city wide reputation – no prior ‘form’.</a:t>
            </a:r>
          </a:p>
          <a:p>
            <a:r>
              <a:rPr lang="en-US" dirty="0" smtClean="0"/>
              <a:t>Survey fatigue in some wards. </a:t>
            </a:r>
          </a:p>
          <a:p>
            <a:r>
              <a:rPr lang="en-US" dirty="0" smtClean="0"/>
              <a:t>Are there other ways of finding out resident’s views? </a:t>
            </a:r>
          </a:p>
          <a:p>
            <a:r>
              <a:rPr lang="en-US" dirty="0" smtClean="0"/>
              <a:t>What data already exists? How to gain access?</a:t>
            </a:r>
          </a:p>
          <a:p>
            <a:r>
              <a:rPr lang="en-US" dirty="0" smtClean="0"/>
              <a:t>Research project group very committed.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68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chive "/>
                <a:cs typeface="Archive "/>
              </a:rPr>
              <a:t>Meanwhile</a:t>
            </a:r>
            <a:endParaRPr lang="en-US" dirty="0">
              <a:latin typeface="Archive "/>
              <a:cs typeface="Archive 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Included as a stakeholder partner in an academic European funding bid – would result in £££.</a:t>
            </a:r>
          </a:p>
          <a:p>
            <a:r>
              <a:rPr lang="en-US" dirty="0" smtClean="0"/>
              <a:t>Fish research project for undergraduate. </a:t>
            </a:r>
          </a:p>
          <a:p>
            <a:r>
              <a:rPr lang="en-US" dirty="0" smtClean="0"/>
              <a:t>FSA citizen panel – help recruit participants. </a:t>
            </a:r>
          </a:p>
          <a:p>
            <a:r>
              <a:rPr lang="en-US" dirty="0" smtClean="0"/>
              <a:t>Potential recruiter for participants for other studies. </a:t>
            </a:r>
          </a:p>
          <a:p>
            <a:r>
              <a:rPr lang="en-US" dirty="0" smtClean="0"/>
              <a:t>2 PHD applications (failed). </a:t>
            </a:r>
          </a:p>
          <a:p>
            <a:r>
              <a:rPr lang="en-US" dirty="0" smtClean="0"/>
              <a:t>Potential projects for undergraduate research? </a:t>
            </a:r>
          </a:p>
          <a:p>
            <a:r>
              <a:rPr lang="en-US" dirty="0" smtClean="0"/>
              <a:t>Academic insight and guidance into food poverty workshop conference. </a:t>
            </a:r>
          </a:p>
          <a:p>
            <a:r>
              <a:rPr lang="en-US" dirty="0" smtClean="0"/>
              <a:t>University venue free of charge for poverty conference.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64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chive "/>
                <a:cs typeface="Archive "/>
              </a:rPr>
              <a:t>Meanwhile…</a:t>
            </a:r>
            <a:endParaRPr lang="en-US" dirty="0">
              <a:latin typeface="Archive "/>
              <a:cs typeface="Archive 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Academic community continue to approach us most often of all our stakeholder groups – much enthusiasm to be involved!</a:t>
            </a:r>
          </a:p>
          <a:p>
            <a:r>
              <a:rPr lang="en-US" dirty="0" smtClean="0"/>
              <a:t>Lost count of how many academics I have spoken with who are doing very interesting, relevant research and there are undoubtedly many more.</a:t>
            </a:r>
          </a:p>
          <a:p>
            <a:r>
              <a:rPr lang="en-US" dirty="0" smtClean="0"/>
              <a:t>Sometimes I put academics in touch with one another.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25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chive "/>
                <a:cs typeface="Archive "/>
              </a:rPr>
              <a:t>Next steps </a:t>
            </a:r>
            <a:endParaRPr lang="en-US" dirty="0">
              <a:latin typeface="Archive "/>
              <a:cs typeface="Archive 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knowledge transfer partnership? </a:t>
            </a:r>
          </a:p>
          <a:p>
            <a:pPr lvl="1"/>
            <a:r>
              <a:rPr lang="en-US" dirty="0" smtClean="0"/>
              <a:t>Making better use / understanding of current research e.g. recent Newcastle University study on food outlets &amp; types near primary schools. </a:t>
            </a:r>
          </a:p>
          <a:p>
            <a:pPr lvl="1"/>
            <a:r>
              <a:rPr lang="en-US" dirty="0" smtClean="0"/>
              <a:t>Good to hear about research early on…</a:t>
            </a:r>
          </a:p>
          <a:p>
            <a:pPr lvl="1"/>
            <a:r>
              <a:rPr lang="en-US" dirty="0" smtClean="0"/>
              <a:t>Better connecting our cities academics with civil society may lead to developing joint research agendas in the future...</a:t>
            </a:r>
          </a:p>
          <a:p>
            <a:pPr lvl="1"/>
            <a:r>
              <a:rPr lang="en-US" dirty="0" smtClean="0"/>
              <a:t>It’s still early days…!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118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chive "/>
                <a:cs typeface="Archive "/>
              </a:rPr>
              <a:t>QUESTIONS…</a:t>
            </a:r>
            <a:endParaRPr lang="en-US" dirty="0">
              <a:latin typeface="Archive "/>
              <a:cs typeface="Archive 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create a relationship that works for everyone?</a:t>
            </a:r>
          </a:p>
          <a:p>
            <a:r>
              <a:rPr lang="en-US" dirty="0" smtClean="0"/>
              <a:t>Managing expectations created from carrying out original research – can we fully act upon findings/recommendations at this stage? </a:t>
            </a:r>
          </a:p>
          <a:p>
            <a:r>
              <a:rPr lang="en-US" dirty="0" smtClean="0"/>
              <a:t>Sometimes more academics than practitioners?!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80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344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Food Newcastle</vt:lpstr>
      <vt:lpstr>The story so far…</vt:lpstr>
      <vt:lpstr>Lessons learned so far</vt:lpstr>
      <vt:lpstr>Meanwhile</vt:lpstr>
      <vt:lpstr>Meanwhile…</vt:lpstr>
      <vt:lpstr>Next steps </vt:lpstr>
      <vt:lpstr>QUESTIONS…</vt:lpstr>
    </vt:vector>
  </TitlesOfParts>
  <Company>Food Nation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Newcastle</dc:title>
  <dc:creator>Ellie Dowding</dc:creator>
  <cp:lastModifiedBy>Ben Reynolds</cp:lastModifiedBy>
  <cp:revision>5</cp:revision>
  <dcterms:created xsi:type="dcterms:W3CDTF">2014-11-11T10:24:03Z</dcterms:created>
  <dcterms:modified xsi:type="dcterms:W3CDTF">2014-11-11T12:29:51Z</dcterms:modified>
</cp:coreProperties>
</file>