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65" r:id="rId2"/>
    <p:sldId id="261" r:id="rId3"/>
    <p:sldId id="262" r:id="rId4"/>
    <p:sldId id="260" r:id="rId5"/>
    <p:sldId id="268" r:id="rId6"/>
    <p:sldId id="269" r:id="rId7"/>
    <p:sldId id="264" r:id="rId8"/>
    <p:sldId id="266" r:id="rId9"/>
    <p:sldId id="267" r:id="rId10"/>
    <p:sldId id="270" r:id="rId1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4" d="100"/>
          <a:sy n="114" d="100"/>
        </p:scale>
        <p:origin x="1086" y="13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r>
              <a:rPr lang="en-GB" dirty="0" smtClean="0"/>
              <a:t>The Process for FRC Research</a:t>
            </a:r>
            <a:endParaRPr lang="en-GB" dirty="0"/>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221C6F03-7DCB-495A-8C45-363F20FE8E5B}" type="datetimeFigureOut">
              <a:rPr lang="en-GB" smtClean="0"/>
              <a:pPr/>
              <a:t>11/11/2014</a:t>
            </a:fld>
            <a:endParaRPr lang="en-GB" dirty="0"/>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36B7466-A9F9-41DC-B056-D589775621DA}" type="slidenum">
              <a:rPr lang="en-GB" smtClean="0"/>
              <a:pPr/>
              <a:t>‹#›</a:t>
            </a:fld>
            <a:endParaRPr lang="en-GB" dirty="0"/>
          </a:p>
        </p:txBody>
      </p:sp>
    </p:spTree>
    <p:extLst>
      <p:ext uri="{BB962C8B-B14F-4D97-AF65-F5344CB8AC3E}">
        <p14:creationId xmlns:p14="http://schemas.microsoft.com/office/powerpoint/2010/main" val="3904984148"/>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r>
              <a:rPr lang="en-GB" dirty="0" smtClean="0"/>
              <a:t>The Process for FRC Research</a:t>
            </a:r>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A125D1C-2986-4843-A100-B105257C524C}" type="datetimeFigureOut">
              <a:rPr lang="en-GB" smtClean="0"/>
              <a:pPr/>
              <a:t>11/11/2014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7F4706B-B966-4ED0-AC31-7CCD8FC88BFC}" type="slidenum">
              <a:rPr lang="en-GB" smtClean="0"/>
              <a:pPr/>
              <a:t>‹#›</a:t>
            </a:fld>
            <a:endParaRPr lang="en-GB" dirty="0"/>
          </a:p>
        </p:txBody>
      </p:sp>
    </p:spTree>
    <p:extLst>
      <p:ext uri="{BB962C8B-B14F-4D97-AF65-F5344CB8AC3E}">
        <p14:creationId xmlns:p14="http://schemas.microsoft.com/office/powerpoint/2010/main" val="674223522"/>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5" name="Header Placeholder 4"/>
          <p:cNvSpPr>
            <a:spLocks noGrp="1"/>
          </p:cNvSpPr>
          <p:nvPr>
            <p:ph type="hdr" sz="quarter" idx="10"/>
          </p:nvPr>
        </p:nvSpPr>
        <p:spPr/>
        <p:txBody>
          <a:bodyPr/>
          <a:lstStyle/>
          <a:p>
            <a:r>
              <a:rPr lang="en-GB" dirty="0" smtClean="0"/>
              <a:t>The Process for FRC Research</a:t>
            </a:r>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2C743C9-22E5-49C2-83CE-E447EE30B683}" type="slidenum">
              <a:rPr lang="en-GB" smtClean="0"/>
              <a:t>5</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C73F8D0-8C8B-46DF-93EB-758657FA41B8}" type="datetime1">
              <a:rPr lang="en-GB" smtClean="0"/>
              <a:t>11/11/2014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9BAD09-B03B-4761-B668-6287ADC77453}" type="datetime1">
              <a:rPr lang="en-GB" smtClean="0"/>
              <a:t>11/11/2014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2048CE-EDE2-489C-BB2A-5A8434427384}" type="datetime1">
              <a:rPr lang="en-GB" smtClean="0"/>
              <a:t>11/11/2014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dirty="0" smtClean="0"/>
              <a:t>The Process for FRC Research</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577B7A-F873-4E0C-83D2-AC84858A8B28}" type="datetime1">
              <a:rPr lang="en-GB" smtClean="0"/>
              <a:t>11/11/2014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956067-DB54-492F-812D-DB34000DD906}" type="datetime1">
              <a:rPr lang="en-GB" smtClean="0"/>
              <a:t>11/11/2014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CF3E1A2-BFE0-4C2C-A497-9AFDD5A389E1}" type="datetime1">
              <a:rPr lang="en-GB" smtClean="0"/>
              <a:t>11/11/2014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7362C-83B3-4864-BEB3-F3301E2F473A}" type="datetime1">
              <a:rPr lang="en-GB" smtClean="0"/>
              <a:t>11/11/2014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A14FE28-56F9-41CD-B3A5-66F8D8DFF91D}" type="datetime1">
              <a:rPr lang="en-GB" smtClean="0"/>
              <a:t>11/11/2014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30AD08-CC02-45BB-90E9-F565CB2DA3AE}" type="datetime1">
              <a:rPr lang="en-GB" smtClean="0"/>
              <a:t>11/11/2014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64D5BD-1198-4352-84E3-8ADCEE2A54D6}" type="datetime1">
              <a:rPr lang="en-GB" smtClean="0"/>
              <a:t>11/11/2014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074A5-37FB-4C5A-A6A7-DB66F9801FD0}" type="datetime1">
              <a:rPr lang="en-GB" smtClean="0"/>
              <a:t>11/11/2014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556618B-CFF5-4410-A841-A9EB6981F1DA}"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B7EB3-7762-4DAC-9A25-99F62845213E}" type="datetime1">
              <a:rPr lang="en-GB" smtClean="0"/>
              <a:t>11/11/2014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56618B-CFF5-4410-A841-A9EB6981F1DA}"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foodresearch.org.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t>About the Food Research Collaboration (FRC)</a:t>
            </a:r>
            <a:endParaRPr lang="en-GB" b="1" dirty="0"/>
          </a:p>
        </p:txBody>
      </p:sp>
      <p:sp>
        <p:nvSpPr>
          <p:cNvPr id="5" name="Subtitle 4"/>
          <p:cNvSpPr>
            <a:spLocks noGrp="1"/>
          </p:cNvSpPr>
          <p:nvPr>
            <p:ph type="subTitle" idx="1"/>
          </p:nvPr>
        </p:nvSpPr>
        <p:spPr/>
        <p:txBody>
          <a:bodyPr>
            <a:normAutofit fontScale="85000" lnSpcReduction="20000"/>
          </a:bodyPr>
          <a:lstStyle/>
          <a:p>
            <a:r>
              <a:rPr lang="en-GB" dirty="0" smtClean="0"/>
              <a:t>Tim Lang, City University London</a:t>
            </a:r>
          </a:p>
          <a:p>
            <a:r>
              <a:rPr lang="en-GB" dirty="0" smtClean="0"/>
              <a:t>Mary Atkinson</a:t>
            </a:r>
          </a:p>
          <a:p>
            <a:r>
              <a:rPr lang="en-GB" dirty="0" smtClean="0"/>
              <a:t>Victoria Schoen</a:t>
            </a:r>
          </a:p>
          <a:p>
            <a:r>
              <a:rPr lang="en-GB" dirty="0" smtClean="0"/>
              <a:t>Nadia Barbu</a:t>
            </a:r>
            <a:endParaRPr lang="en-GB" dirty="0"/>
          </a:p>
        </p:txBody>
      </p:sp>
      <p:pic>
        <p:nvPicPr>
          <p:cNvPr id="6" name="Picture 2" descr="Food Research Collaborat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7644" y="836712"/>
            <a:ext cx="4032442"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7513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Goals of FRC</a:t>
            </a:r>
            <a:endParaRPr lang="en-GB" b="1" dirty="0"/>
          </a:p>
        </p:txBody>
      </p:sp>
      <p:sp>
        <p:nvSpPr>
          <p:cNvPr id="3" name="Content Placeholder 2"/>
          <p:cNvSpPr>
            <a:spLocks noGrp="1"/>
          </p:cNvSpPr>
          <p:nvPr>
            <p:ph idx="1"/>
          </p:nvPr>
        </p:nvSpPr>
        <p:spPr/>
        <p:txBody>
          <a:bodyPr/>
          <a:lstStyle/>
          <a:p>
            <a:r>
              <a:rPr lang="en-GB" dirty="0" smtClean="0"/>
              <a:t>Making a difference</a:t>
            </a:r>
          </a:p>
          <a:p>
            <a:r>
              <a:rPr lang="en-GB" dirty="0" smtClean="0"/>
              <a:t>Helping a new generation of researchers</a:t>
            </a:r>
          </a:p>
          <a:p>
            <a:r>
              <a:rPr lang="en-GB" dirty="0" smtClean="0"/>
              <a:t>Show academics the value of CSO engagement</a:t>
            </a:r>
          </a:p>
          <a:p>
            <a:r>
              <a:rPr lang="en-GB" dirty="0" smtClean="0"/>
              <a:t>Broker some research </a:t>
            </a:r>
          </a:p>
          <a:p>
            <a:r>
              <a:rPr lang="en-GB" dirty="0" smtClean="0"/>
              <a:t>Be a useful voice</a:t>
            </a:r>
            <a:endParaRPr lang="en-GB" dirty="0"/>
          </a:p>
        </p:txBody>
      </p:sp>
      <p:sp>
        <p:nvSpPr>
          <p:cNvPr id="4" name="Slide Number Placeholder 3"/>
          <p:cNvSpPr>
            <a:spLocks noGrp="1"/>
          </p:cNvSpPr>
          <p:nvPr>
            <p:ph type="sldNum" sz="quarter" idx="12"/>
          </p:nvPr>
        </p:nvSpPr>
        <p:spPr/>
        <p:txBody>
          <a:bodyPr/>
          <a:lstStyle/>
          <a:p>
            <a:fld id="{F556618B-CFF5-4410-A841-A9EB6981F1DA}" type="slidenum">
              <a:rPr lang="en-GB" smtClean="0"/>
              <a:pPr/>
              <a:t>10</a:t>
            </a:fld>
            <a:endParaRPr lang="en-GB" dirty="0"/>
          </a:p>
        </p:txBody>
      </p:sp>
    </p:spTree>
    <p:extLst>
      <p:ext uri="{BB962C8B-B14F-4D97-AF65-F5344CB8AC3E}">
        <p14:creationId xmlns:p14="http://schemas.microsoft.com/office/powerpoint/2010/main" val="4150580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Introduction to the Food Research Collaboration (FRC)</a:t>
            </a:r>
            <a:endParaRPr lang="en-GB" b="1" dirty="0"/>
          </a:p>
        </p:txBody>
      </p:sp>
      <p:sp>
        <p:nvSpPr>
          <p:cNvPr id="3" name="Content Placeholder 2"/>
          <p:cNvSpPr>
            <a:spLocks noGrp="1"/>
          </p:cNvSpPr>
          <p:nvPr>
            <p:ph idx="1"/>
          </p:nvPr>
        </p:nvSpPr>
        <p:spPr>
          <a:xfrm>
            <a:off x="395536" y="1556792"/>
            <a:ext cx="8496944" cy="4896544"/>
          </a:xfrm>
        </p:spPr>
        <p:txBody>
          <a:bodyPr>
            <a:normAutofit fontScale="92500" lnSpcReduction="10000"/>
          </a:bodyPr>
          <a:lstStyle/>
          <a:p>
            <a:r>
              <a:rPr lang="en-GB" dirty="0" smtClean="0"/>
              <a:t>3 yrs funding (core Esmée Fairbairn Fdn)</a:t>
            </a:r>
          </a:p>
          <a:p>
            <a:r>
              <a:rPr lang="en-GB" dirty="0"/>
              <a:t>J</a:t>
            </a:r>
            <a:r>
              <a:rPr lang="en-GB" dirty="0" smtClean="0"/>
              <a:t>oint working of academics with civil society</a:t>
            </a:r>
          </a:p>
          <a:p>
            <a:r>
              <a:rPr lang="en-GB" dirty="0"/>
              <a:t>Encourage research for civil society needs</a:t>
            </a:r>
          </a:p>
          <a:p>
            <a:r>
              <a:rPr lang="en-GB" dirty="0" smtClean="0"/>
              <a:t>Sharing food evidence and thinking to improve coherence and ‘voice’</a:t>
            </a:r>
          </a:p>
          <a:p>
            <a:r>
              <a:rPr lang="en-GB" dirty="0" smtClean="0"/>
              <a:t>Encourage </a:t>
            </a:r>
            <a:r>
              <a:rPr lang="en-GB" dirty="0"/>
              <a:t>longer-lasting </a:t>
            </a:r>
            <a:r>
              <a:rPr lang="en-GB" dirty="0" smtClean="0"/>
              <a:t>/ regional collaborations</a:t>
            </a:r>
            <a:endParaRPr lang="en-GB" dirty="0"/>
          </a:p>
          <a:p>
            <a:r>
              <a:rPr lang="en-GB" dirty="0" smtClean="0"/>
              <a:t>Based physically at City Univ London but an interdisciplinary, inter-University collaboration</a:t>
            </a:r>
          </a:p>
          <a:p>
            <a:r>
              <a:rPr lang="en-GB" dirty="0" smtClean="0"/>
              <a:t>Steering Grp: 3 academics + 3 civil society</a:t>
            </a:r>
          </a:p>
          <a:p>
            <a:r>
              <a:rPr lang="en-GB" dirty="0" smtClean="0"/>
              <a:t>Advisory Panel: wider</a:t>
            </a:r>
          </a:p>
        </p:txBody>
      </p:sp>
      <p:sp>
        <p:nvSpPr>
          <p:cNvPr id="4" name="Slide Number Placeholder 3"/>
          <p:cNvSpPr>
            <a:spLocks noGrp="1"/>
          </p:cNvSpPr>
          <p:nvPr>
            <p:ph type="sldNum" sz="quarter" idx="12"/>
          </p:nvPr>
        </p:nvSpPr>
        <p:spPr/>
        <p:txBody>
          <a:bodyPr/>
          <a:lstStyle/>
          <a:p>
            <a:fld id="{F556618B-CFF5-4410-A841-A9EB6981F1DA}" type="slidenum">
              <a:rPr lang="en-GB" smtClean="0"/>
              <a:pPr/>
              <a:t>2</a:t>
            </a:fld>
            <a:endParaRPr lang="en-GB" dirty="0"/>
          </a:p>
        </p:txBody>
      </p:sp>
    </p:spTree>
    <p:extLst>
      <p:ext uri="{BB962C8B-B14F-4D97-AF65-F5344CB8AC3E}">
        <p14:creationId xmlns:p14="http://schemas.microsoft.com/office/powerpoint/2010/main" val="3611666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Deliverables </a:t>
            </a:r>
            <a:endParaRPr lang="en-GB" b="1" dirty="0"/>
          </a:p>
        </p:txBody>
      </p:sp>
      <p:sp>
        <p:nvSpPr>
          <p:cNvPr id="3" name="Content Placeholder 2"/>
          <p:cNvSpPr>
            <a:spLocks noGrp="1"/>
          </p:cNvSpPr>
          <p:nvPr>
            <p:ph idx="1"/>
          </p:nvPr>
        </p:nvSpPr>
        <p:spPr>
          <a:xfrm>
            <a:off x="395536" y="1412776"/>
            <a:ext cx="8496944" cy="4896544"/>
          </a:xfrm>
        </p:spPr>
        <p:txBody>
          <a:bodyPr>
            <a:normAutofit/>
          </a:bodyPr>
          <a:lstStyle/>
          <a:p>
            <a:r>
              <a:rPr lang="en-GB" dirty="0" smtClean="0"/>
              <a:t>Briefings on topics chosen and steered by project teams (CSO + academics)</a:t>
            </a:r>
          </a:p>
          <a:p>
            <a:r>
              <a:rPr lang="en-GB" dirty="0" smtClean="0"/>
              <a:t>Meetings </a:t>
            </a:r>
          </a:p>
          <a:p>
            <a:pPr lvl="1"/>
            <a:r>
              <a:rPr lang="en-GB" dirty="0"/>
              <a:t>joint with ESRC process</a:t>
            </a:r>
          </a:p>
          <a:p>
            <a:pPr lvl="1"/>
            <a:r>
              <a:rPr lang="en-GB" dirty="0" smtClean="0"/>
              <a:t>Food Symposium – December 15 2014</a:t>
            </a:r>
          </a:p>
          <a:p>
            <a:pPr lvl="1"/>
            <a:r>
              <a:rPr lang="en-GB" dirty="0" smtClean="0"/>
              <a:t>Food Thinkers – seminars </a:t>
            </a:r>
          </a:p>
          <a:p>
            <a:r>
              <a:rPr lang="en-GB" dirty="0" smtClean="0"/>
              <a:t>Website</a:t>
            </a:r>
          </a:p>
          <a:p>
            <a:pPr lvl="1"/>
            <a:r>
              <a:rPr lang="en-GB" dirty="0" smtClean="0"/>
              <a:t>Interactive / network / linked up with others (eg G Tansey video-lectures)</a:t>
            </a:r>
          </a:p>
        </p:txBody>
      </p:sp>
      <p:sp>
        <p:nvSpPr>
          <p:cNvPr id="4" name="Slide Number Placeholder 3"/>
          <p:cNvSpPr>
            <a:spLocks noGrp="1"/>
          </p:cNvSpPr>
          <p:nvPr>
            <p:ph type="sldNum" sz="quarter" idx="12"/>
          </p:nvPr>
        </p:nvSpPr>
        <p:spPr/>
        <p:txBody>
          <a:bodyPr/>
          <a:lstStyle/>
          <a:p>
            <a:fld id="{F556618B-CFF5-4410-A841-A9EB6981F1DA}" type="slidenum">
              <a:rPr lang="en-GB" smtClean="0"/>
              <a:pPr/>
              <a:t>3</a:t>
            </a:fld>
            <a:endParaRPr lang="en-GB" dirty="0"/>
          </a:p>
        </p:txBody>
      </p:sp>
    </p:spTree>
    <p:extLst>
      <p:ext uri="{BB962C8B-B14F-4D97-AF65-F5344CB8AC3E}">
        <p14:creationId xmlns:p14="http://schemas.microsoft.com/office/powerpoint/2010/main" val="231572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Grp="1" noChangeAspect="1" noChangeArrowheads="1"/>
          </p:cNvPicPr>
          <p:nvPr>
            <p:ph idx="1"/>
          </p:nvPr>
        </p:nvPicPr>
        <p:blipFill>
          <a:blip r:embed="rId3" cstate="print"/>
          <a:srcRect/>
          <a:stretch>
            <a:fillRect/>
          </a:stretch>
        </p:blipFill>
        <p:spPr bwMode="auto">
          <a:xfrm>
            <a:off x="1331640" y="1556792"/>
            <a:ext cx="6336704" cy="4853136"/>
          </a:xfrm>
          <a:prstGeom prst="rect">
            <a:avLst/>
          </a:prstGeom>
          <a:noFill/>
          <a:ln w="9525">
            <a:noFill/>
            <a:miter lim="800000"/>
            <a:headEnd/>
            <a:tailEnd/>
          </a:ln>
        </p:spPr>
      </p:pic>
      <p:sp>
        <p:nvSpPr>
          <p:cNvPr id="24" name="TextBox 23"/>
          <p:cNvSpPr txBox="1"/>
          <p:nvPr/>
        </p:nvSpPr>
        <p:spPr>
          <a:xfrm>
            <a:off x="611560" y="692696"/>
            <a:ext cx="7776864" cy="646331"/>
          </a:xfrm>
          <a:prstGeom prst="rect">
            <a:avLst/>
          </a:prstGeom>
          <a:noFill/>
        </p:spPr>
        <p:txBody>
          <a:bodyPr wrap="square" rtlCol="0">
            <a:spAutoFit/>
          </a:bodyPr>
          <a:lstStyle/>
          <a:p>
            <a:pPr algn="ctr"/>
            <a:r>
              <a:rPr lang="en-GB" sz="3600" b="1" dirty="0" smtClean="0"/>
              <a:t>The Process for FRC Research</a:t>
            </a:r>
            <a:endParaRPr lang="en-GB" b="1" dirty="0"/>
          </a:p>
        </p:txBody>
      </p:sp>
      <p:sp>
        <p:nvSpPr>
          <p:cNvPr id="2" name="Slide Number Placeholder 1"/>
          <p:cNvSpPr>
            <a:spLocks noGrp="1"/>
          </p:cNvSpPr>
          <p:nvPr>
            <p:ph type="sldNum" sz="quarter" idx="12"/>
          </p:nvPr>
        </p:nvSpPr>
        <p:spPr/>
        <p:txBody>
          <a:bodyPr/>
          <a:lstStyle/>
          <a:p>
            <a:fld id="{F556618B-CFF5-4410-A841-A9EB6981F1DA}" type="slidenum">
              <a:rPr lang="en-GB" smtClean="0"/>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3600" b="1" dirty="0" smtClean="0"/>
              <a:t/>
            </a:r>
            <a:br>
              <a:rPr lang="en-GB" sz="3600" b="1" dirty="0" smtClean="0"/>
            </a:br>
            <a:r>
              <a:rPr lang="en-GB" sz="3600" b="1" dirty="0" smtClean="0"/>
              <a:t>Topics for Research Emerging from Meeting with CSO Representatives, 28 April 2014</a:t>
            </a:r>
            <a:r>
              <a:rPr lang="en-GB" dirty="0" smtClean="0"/>
              <a:t/>
            </a:r>
            <a:br>
              <a:rPr lang="en-GB" dirty="0" smtClean="0"/>
            </a:br>
            <a:endParaRPr lang="en-GB" dirty="0"/>
          </a:p>
        </p:txBody>
      </p:sp>
      <p:sp>
        <p:nvSpPr>
          <p:cNvPr id="5" name="Content Placeholder 4"/>
          <p:cNvSpPr>
            <a:spLocks noGrp="1"/>
          </p:cNvSpPr>
          <p:nvPr>
            <p:ph idx="1"/>
          </p:nvPr>
        </p:nvSpPr>
        <p:spPr>
          <a:xfrm>
            <a:off x="395536" y="1484784"/>
            <a:ext cx="8496944" cy="5040560"/>
          </a:xfrm>
        </p:spPr>
        <p:txBody>
          <a:bodyPr>
            <a:normAutofit fontScale="47500" lnSpcReduction="20000"/>
          </a:bodyPr>
          <a:lstStyle/>
          <a:p>
            <a:r>
              <a:rPr lang="en-GB" sz="3800" b="1" dirty="0"/>
              <a:t> </a:t>
            </a:r>
            <a:r>
              <a:rPr lang="en-GB" sz="3800" b="1" dirty="0" smtClean="0"/>
              <a:t>Agri-Food </a:t>
            </a:r>
            <a:r>
              <a:rPr lang="en-GB" sz="3800" dirty="0"/>
              <a:t>Topics of a natural science rather than social science nature as well as the farmer’s role in pricing and shaping of the research agenda.</a:t>
            </a:r>
          </a:p>
          <a:p>
            <a:pPr>
              <a:buNone/>
            </a:pPr>
            <a:r>
              <a:rPr lang="en-GB" sz="3800" dirty="0"/>
              <a:t> </a:t>
            </a:r>
          </a:p>
          <a:p>
            <a:pPr lvl="0"/>
            <a:r>
              <a:rPr lang="en-GB" sz="3800" b="1" dirty="0"/>
              <a:t>Education and Culture </a:t>
            </a:r>
            <a:r>
              <a:rPr lang="en-GB" sz="3800" dirty="0"/>
              <a:t>Research into the current situation regarding food education provided to school age children as well as</a:t>
            </a:r>
            <a:r>
              <a:rPr lang="en-GB" sz="3800" b="1" dirty="0"/>
              <a:t> </a:t>
            </a:r>
            <a:r>
              <a:rPr lang="en-GB" sz="3800" dirty="0"/>
              <a:t>encouraging lifetime learning on the origins and value of food.</a:t>
            </a:r>
          </a:p>
          <a:p>
            <a:pPr>
              <a:buNone/>
            </a:pPr>
            <a:r>
              <a:rPr lang="en-GB" sz="3800" dirty="0"/>
              <a:t> </a:t>
            </a:r>
          </a:p>
          <a:p>
            <a:pPr lvl="0"/>
            <a:r>
              <a:rPr lang="en-GB" sz="3800" b="1" dirty="0"/>
              <a:t>Governance </a:t>
            </a:r>
            <a:r>
              <a:rPr lang="en-GB" sz="3800" dirty="0"/>
              <a:t>The role of the UN, government and corporations in shaping the current UK food system, how to influence this and in what direction.</a:t>
            </a:r>
          </a:p>
          <a:p>
            <a:pPr>
              <a:buNone/>
            </a:pPr>
            <a:r>
              <a:rPr lang="en-GB" sz="3800" b="1" dirty="0"/>
              <a:t> </a:t>
            </a:r>
            <a:endParaRPr lang="en-GB" sz="3800" dirty="0"/>
          </a:p>
          <a:p>
            <a:pPr lvl="0"/>
            <a:r>
              <a:rPr lang="en-GB" sz="3800" b="1" dirty="0"/>
              <a:t>Policy </a:t>
            </a:r>
            <a:r>
              <a:rPr lang="en-GB" sz="3800" dirty="0"/>
              <a:t>Review of current UK agricultural and food policy and alternatives to this and the CAP and how to direct policy to achieve a move towards more sustainable diets.</a:t>
            </a:r>
          </a:p>
          <a:p>
            <a:pPr>
              <a:buNone/>
            </a:pPr>
            <a:r>
              <a:rPr lang="en-GB" sz="3800" b="1" dirty="0"/>
              <a:t> </a:t>
            </a:r>
            <a:endParaRPr lang="en-GB" sz="3800" dirty="0"/>
          </a:p>
          <a:p>
            <a:pPr lvl="0"/>
            <a:r>
              <a:rPr lang="en-GB" sz="3800" b="1" dirty="0"/>
              <a:t>Society </a:t>
            </a:r>
            <a:r>
              <a:rPr lang="en-GB" sz="3800" dirty="0"/>
              <a:t>Researching what a socially sustainable diet would comprise and the extent of society’s access to this.</a:t>
            </a:r>
          </a:p>
          <a:p>
            <a:pPr>
              <a:buNone/>
            </a:pPr>
            <a:r>
              <a:rPr lang="en-GB" sz="3800" b="1" dirty="0"/>
              <a:t> </a:t>
            </a:r>
            <a:endParaRPr lang="en-GB" sz="3800" dirty="0"/>
          </a:p>
          <a:p>
            <a:pPr lvl="0"/>
            <a:r>
              <a:rPr lang="en-GB" sz="3800" b="1" dirty="0"/>
              <a:t>Sustainability </a:t>
            </a:r>
            <a:r>
              <a:rPr lang="en-GB" sz="3800" dirty="0"/>
              <a:t>The balance between crops and livestock in production and between livestock and humans in the distribution of grains, the true cost of food production and the improvement and maintenance of integrity in supply chains.</a:t>
            </a:r>
          </a:p>
          <a:p>
            <a:endParaRPr lang="en-GB" dirty="0"/>
          </a:p>
        </p:txBody>
      </p:sp>
      <p:sp>
        <p:nvSpPr>
          <p:cNvPr id="2" name="Slide Number Placeholder 1"/>
          <p:cNvSpPr>
            <a:spLocks noGrp="1"/>
          </p:cNvSpPr>
          <p:nvPr>
            <p:ph type="sldNum" sz="quarter" idx="12"/>
          </p:nvPr>
        </p:nvSpPr>
        <p:spPr/>
        <p:txBody>
          <a:bodyPr/>
          <a:lstStyle/>
          <a:p>
            <a:fld id="{F556618B-CFF5-4410-A841-A9EB6981F1DA}" type="slidenum">
              <a:rPr lang="en-GB" smtClean="0"/>
              <a:pPr/>
              <a:t>5</a:t>
            </a:fld>
            <a:endParaRPr lang="en-GB" dirty="0"/>
          </a:p>
        </p:txBody>
      </p:sp>
    </p:spTree>
    <p:extLst>
      <p:ext uri="{BB962C8B-B14F-4D97-AF65-F5344CB8AC3E}">
        <p14:creationId xmlns:p14="http://schemas.microsoft.com/office/powerpoint/2010/main" val="1856705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706090"/>
          </a:xfrm>
        </p:spPr>
        <p:txBody>
          <a:bodyPr>
            <a:normAutofit fontScale="90000"/>
          </a:bodyPr>
          <a:lstStyle/>
          <a:p>
            <a:r>
              <a:rPr lang="en-GB" b="1" dirty="0" smtClean="0"/>
              <a:t>Briefings underway: some examples</a:t>
            </a:r>
            <a:endParaRPr lang="en-GB" b="1" dirty="0"/>
          </a:p>
        </p:txBody>
      </p:sp>
      <p:sp>
        <p:nvSpPr>
          <p:cNvPr id="3" name="Content Placeholder 2"/>
          <p:cNvSpPr>
            <a:spLocks noGrp="1"/>
          </p:cNvSpPr>
          <p:nvPr>
            <p:ph idx="1"/>
          </p:nvPr>
        </p:nvSpPr>
        <p:spPr>
          <a:xfrm>
            <a:off x="251520" y="836712"/>
            <a:ext cx="8640960" cy="5760640"/>
          </a:xfrm>
        </p:spPr>
        <p:txBody>
          <a:bodyPr>
            <a:normAutofit fontScale="92500" lnSpcReduction="10000"/>
          </a:bodyPr>
          <a:lstStyle/>
          <a:p>
            <a:r>
              <a:rPr lang="en-GB" dirty="0" smtClean="0"/>
              <a:t>Done: </a:t>
            </a:r>
          </a:p>
          <a:p>
            <a:pPr lvl="1"/>
            <a:r>
              <a:rPr lang="en-GB" dirty="0" smtClean="0"/>
              <a:t>Square Meal</a:t>
            </a:r>
          </a:p>
          <a:p>
            <a:pPr lvl="1"/>
            <a:r>
              <a:rPr lang="en-GB" dirty="0" smtClean="0"/>
              <a:t>Food Prices</a:t>
            </a:r>
          </a:p>
          <a:p>
            <a:r>
              <a:rPr lang="en-GB" dirty="0" smtClean="0"/>
              <a:t>In train:</a:t>
            </a:r>
          </a:p>
          <a:p>
            <a:pPr lvl="1"/>
            <a:r>
              <a:rPr lang="en-GB" dirty="0" smtClean="0"/>
              <a:t>State of sustainable diets policy</a:t>
            </a:r>
          </a:p>
          <a:p>
            <a:pPr lvl="1"/>
            <a:r>
              <a:rPr lang="en-GB" dirty="0" smtClean="0"/>
              <a:t>Sugar, health, enviro &amp; justice</a:t>
            </a:r>
          </a:p>
          <a:p>
            <a:pPr lvl="1"/>
            <a:r>
              <a:rPr lang="en-GB" dirty="0" smtClean="0"/>
              <a:t>Civil society’s role in transition</a:t>
            </a:r>
          </a:p>
          <a:p>
            <a:pPr lvl="1"/>
            <a:r>
              <a:rPr lang="en-GB" dirty="0" smtClean="0"/>
              <a:t>Food and labour</a:t>
            </a:r>
          </a:p>
          <a:p>
            <a:pPr lvl="1"/>
            <a:r>
              <a:rPr lang="en-GB" dirty="0" smtClean="0"/>
              <a:t>Consumers as unwaged labour</a:t>
            </a:r>
          </a:p>
          <a:p>
            <a:pPr lvl="1"/>
            <a:r>
              <a:rPr lang="en-GB" dirty="0" smtClean="0"/>
              <a:t>Food poverty: what next after </a:t>
            </a:r>
          </a:p>
          <a:p>
            <a:pPr lvl="1"/>
            <a:r>
              <a:rPr lang="en-GB" dirty="0" smtClean="0"/>
              <a:t>What’s effective advocacy?</a:t>
            </a:r>
          </a:p>
          <a:p>
            <a:pPr lvl="1"/>
            <a:r>
              <a:rPr lang="en-GB" dirty="0" smtClean="0"/>
              <a:t>What the evidence says is needed</a:t>
            </a:r>
            <a:endParaRPr lang="en-GB" dirty="0"/>
          </a:p>
        </p:txBody>
      </p:sp>
      <p:sp>
        <p:nvSpPr>
          <p:cNvPr id="4" name="Slide Number Placeholder 3"/>
          <p:cNvSpPr>
            <a:spLocks noGrp="1"/>
          </p:cNvSpPr>
          <p:nvPr>
            <p:ph type="sldNum" sz="quarter" idx="12"/>
          </p:nvPr>
        </p:nvSpPr>
        <p:spPr/>
        <p:txBody>
          <a:bodyPr/>
          <a:lstStyle/>
          <a:p>
            <a:fld id="{F556618B-CFF5-4410-A841-A9EB6981F1DA}" type="slidenum">
              <a:rPr lang="en-GB" smtClean="0"/>
              <a:pPr/>
              <a:t>6</a:t>
            </a:fld>
            <a:endParaRPr lang="en-GB" dirty="0"/>
          </a:p>
        </p:txBody>
      </p:sp>
    </p:spTree>
    <p:extLst>
      <p:ext uri="{BB962C8B-B14F-4D97-AF65-F5344CB8AC3E}">
        <p14:creationId xmlns:p14="http://schemas.microsoft.com/office/powerpoint/2010/main" val="1344926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t>About the ESRC seminar series</a:t>
            </a:r>
            <a:endParaRPr lang="en-GB" b="1" dirty="0"/>
          </a:p>
        </p:txBody>
      </p:sp>
      <p:sp>
        <p:nvSpPr>
          <p:cNvPr id="5" name="Subtitle 4"/>
          <p:cNvSpPr>
            <a:spLocks noGrp="1"/>
          </p:cNvSpPr>
          <p:nvPr>
            <p:ph type="subTitle" idx="1"/>
          </p:nvPr>
        </p:nvSpPr>
        <p:spPr>
          <a:xfrm>
            <a:off x="1371600" y="3886200"/>
            <a:ext cx="6400800" cy="2279104"/>
          </a:xfrm>
        </p:spPr>
        <p:txBody>
          <a:bodyPr>
            <a:normAutofit fontScale="85000" lnSpcReduction="10000"/>
          </a:bodyPr>
          <a:lstStyle/>
          <a:p>
            <a:r>
              <a:rPr lang="en-GB" dirty="0" smtClean="0"/>
              <a:t>Steffen Boehm, University of Essex</a:t>
            </a:r>
          </a:p>
          <a:p>
            <a:r>
              <a:rPr lang="en-GB" dirty="0" smtClean="0"/>
              <a:t>Zareen Bharucha, University of Essex</a:t>
            </a:r>
          </a:p>
          <a:p>
            <a:r>
              <a:rPr lang="en-GB" dirty="0" smtClean="0"/>
              <a:t>Tim Lang, City University London</a:t>
            </a:r>
          </a:p>
          <a:p>
            <a:r>
              <a:rPr lang="en-GB" dirty="0"/>
              <a:t>Terry Marsden, Cardiff University</a:t>
            </a:r>
          </a:p>
          <a:p>
            <a:r>
              <a:rPr lang="en-GB" dirty="0" smtClean="0"/>
              <a:t>Antonio Ioris, University of Edinburgh</a:t>
            </a:r>
          </a:p>
        </p:txBody>
      </p:sp>
    </p:spTree>
    <p:extLst>
      <p:ext uri="{BB962C8B-B14F-4D97-AF65-F5344CB8AC3E}">
        <p14:creationId xmlns:p14="http://schemas.microsoft.com/office/powerpoint/2010/main" val="3510787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ESRC seminar series</a:t>
            </a:r>
            <a:endParaRPr lang="en-GB" b="1" dirty="0"/>
          </a:p>
        </p:txBody>
      </p:sp>
      <p:sp>
        <p:nvSpPr>
          <p:cNvPr id="3" name="Content Placeholder 2"/>
          <p:cNvSpPr>
            <a:spLocks noGrp="1"/>
          </p:cNvSpPr>
          <p:nvPr>
            <p:ph idx="1"/>
          </p:nvPr>
        </p:nvSpPr>
        <p:spPr/>
        <p:txBody>
          <a:bodyPr>
            <a:normAutofit fontScale="92500" lnSpcReduction="10000"/>
          </a:bodyPr>
          <a:lstStyle/>
          <a:p>
            <a:r>
              <a:rPr lang="en-GB" dirty="0" smtClean="0"/>
              <a:t>‘The Future of our Food’</a:t>
            </a:r>
          </a:p>
          <a:p>
            <a:r>
              <a:rPr lang="en-GB" dirty="0" smtClean="0"/>
              <a:t>Economic and Social Research Council (ESRC)</a:t>
            </a:r>
          </a:p>
          <a:p>
            <a:r>
              <a:rPr lang="en-GB" dirty="0" smtClean="0"/>
              <a:t>£30k for 2 years, 2014-2016</a:t>
            </a:r>
          </a:p>
          <a:p>
            <a:r>
              <a:rPr lang="en-GB" dirty="0" smtClean="0"/>
              <a:t>Collaboration between universities in England, Wales and Scotland</a:t>
            </a:r>
          </a:p>
          <a:p>
            <a:r>
              <a:rPr lang="en-GB" dirty="0" smtClean="0"/>
              <a:t>Joint </a:t>
            </a:r>
            <a:r>
              <a:rPr lang="en-GB" dirty="0"/>
              <a:t>working of academics with civil </a:t>
            </a:r>
            <a:r>
              <a:rPr lang="en-GB" dirty="0" smtClean="0"/>
              <a:t>society organisations and policy makers</a:t>
            </a:r>
          </a:p>
          <a:p>
            <a:r>
              <a:rPr lang="en-GB" dirty="0" smtClean="0"/>
              <a:t>Key issues: resilience, sustainability, nutritional security, health and well-being, justice</a:t>
            </a:r>
            <a:endParaRPr lang="en-GB" dirty="0"/>
          </a:p>
          <a:p>
            <a:endParaRPr lang="en-GB" dirty="0" smtClean="0"/>
          </a:p>
          <a:p>
            <a:endParaRPr lang="en-GB" dirty="0" smtClean="0"/>
          </a:p>
        </p:txBody>
      </p:sp>
      <p:sp>
        <p:nvSpPr>
          <p:cNvPr id="4" name="Slide Number Placeholder 3"/>
          <p:cNvSpPr>
            <a:spLocks noGrp="1"/>
          </p:cNvSpPr>
          <p:nvPr>
            <p:ph type="sldNum" sz="quarter" idx="12"/>
          </p:nvPr>
        </p:nvSpPr>
        <p:spPr/>
        <p:txBody>
          <a:bodyPr/>
          <a:lstStyle/>
          <a:p>
            <a:fld id="{F556618B-CFF5-4410-A841-A9EB6981F1DA}" type="slidenum">
              <a:rPr lang="en-GB" smtClean="0"/>
              <a:pPr/>
              <a:t>8</a:t>
            </a:fld>
            <a:endParaRPr lang="en-GB" dirty="0"/>
          </a:p>
        </p:txBody>
      </p:sp>
    </p:spTree>
    <p:extLst>
      <p:ext uri="{BB962C8B-B14F-4D97-AF65-F5344CB8AC3E}">
        <p14:creationId xmlns:p14="http://schemas.microsoft.com/office/powerpoint/2010/main" val="2287276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ESRC Deliverables</a:t>
            </a:r>
            <a:endParaRPr lang="en-GB" b="1" dirty="0"/>
          </a:p>
        </p:txBody>
      </p:sp>
      <p:sp>
        <p:nvSpPr>
          <p:cNvPr id="3" name="Content Placeholder 2"/>
          <p:cNvSpPr>
            <a:spLocks noGrp="1"/>
          </p:cNvSpPr>
          <p:nvPr>
            <p:ph idx="1"/>
          </p:nvPr>
        </p:nvSpPr>
        <p:spPr>
          <a:xfrm>
            <a:off x="457200" y="1412776"/>
            <a:ext cx="8229600" cy="4713387"/>
          </a:xfrm>
        </p:spPr>
        <p:txBody>
          <a:bodyPr>
            <a:normAutofit fontScale="62500" lnSpcReduction="20000"/>
          </a:bodyPr>
          <a:lstStyle/>
          <a:p>
            <a:r>
              <a:rPr lang="en-GB" dirty="0"/>
              <a:t>5</a:t>
            </a:r>
            <a:r>
              <a:rPr lang="en-GB" dirty="0" smtClean="0"/>
              <a:t> seminars are planned to</a:t>
            </a:r>
          </a:p>
          <a:p>
            <a:pPr lvl="1"/>
            <a:r>
              <a:rPr lang="en-GB" dirty="0" smtClean="0"/>
              <a:t>Provide overview of, and discuss, state of the art research on the UK food system</a:t>
            </a:r>
          </a:p>
          <a:p>
            <a:pPr lvl="1"/>
            <a:r>
              <a:rPr lang="en-GB" dirty="0" smtClean="0"/>
              <a:t>Explore links between UK and global food system</a:t>
            </a:r>
          </a:p>
          <a:p>
            <a:pPr lvl="1"/>
            <a:r>
              <a:rPr lang="en-GB" dirty="0" smtClean="0"/>
              <a:t>Define key future trajectories of sustainability and resilience of UK food system</a:t>
            </a:r>
          </a:p>
          <a:p>
            <a:pPr lvl="1"/>
            <a:r>
              <a:rPr lang="en-GB" dirty="0" smtClean="0"/>
              <a:t>Close engagement between academics, civil society organisations as well as policy makers</a:t>
            </a:r>
          </a:p>
          <a:p>
            <a:r>
              <a:rPr lang="en-GB" dirty="0" smtClean="0"/>
              <a:t>Seminar</a:t>
            </a:r>
          </a:p>
          <a:p>
            <a:pPr lvl="1"/>
            <a:r>
              <a:rPr lang="en-GB" dirty="0" smtClean="0"/>
              <a:t>Food as work – Essex, Nov 2014; </a:t>
            </a:r>
          </a:p>
          <a:p>
            <a:pPr lvl="1"/>
            <a:r>
              <a:rPr lang="en-GB" dirty="0" smtClean="0"/>
              <a:t>Place based analysis – Cardiff, Nov 2014</a:t>
            </a:r>
          </a:p>
          <a:p>
            <a:pPr lvl="1"/>
            <a:r>
              <a:rPr lang="en-GB" dirty="0" smtClean="0"/>
              <a:t>Cultural differences in food sovereignty - Edinburgh Feb 4 2015</a:t>
            </a:r>
          </a:p>
          <a:p>
            <a:pPr lvl="1"/>
            <a:r>
              <a:rPr lang="en-GB" dirty="0" smtClean="0"/>
              <a:t>Food and corporations – City, March 2015</a:t>
            </a:r>
          </a:p>
          <a:p>
            <a:pPr lvl="1"/>
            <a:r>
              <a:rPr lang="en-GB" dirty="0" smtClean="0"/>
              <a:t>???  - Manchester, mid 2015</a:t>
            </a:r>
          </a:p>
          <a:p>
            <a:r>
              <a:rPr lang="en-GB" dirty="0" smtClean="0"/>
              <a:t>Website (joint with FRC)</a:t>
            </a:r>
          </a:p>
          <a:p>
            <a:r>
              <a:rPr lang="en-GB" dirty="0"/>
              <a:t>Issue Summaries </a:t>
            </a:r>
            <a:r>
              <a:rPr lang="en-GB" dirty="0" smtClean="0"/>
              <a:t>Briefs</a:t>
            </a:r>
            <a:endParaRPr lang="en-GB" dirty="0"/>
          </a:p>
        </p:txBody>
      </p:sp>
      <p:sp>
        <p:nvSpPr>
          <p:cNvPr id="4" name="Slide Number Placeholder 3"/>
          <p:cNvSpPr>
            <a:spLocks noGrp="1"/>
          </p:cNvSpPr>
          <p:nvPr>
            <p:ph type="sldNum" sz="quarter" idx="12"/>
          </p:nvPr>
        </p:nvSpPr>
        <p:spPr/>
        <p:txBody>
          <a:bodyPr/>
          <a:lstStyle/>
          <a:p>
            <a:fld id="{F556618B-CFF5-4410-A841-A9EB6981F1DA}" type="slidenum">
              <a:rPr lang="en-GB" smtClean="0"/>
              <a:pPr/>
              <a:t>9</a:t>
            </a:fld>
            <a:endParaRPr lang="en-GB" dirty="0"/>
          </a:p>
        </p:txBody>
      </p:sp>
    </p:spTree>
    <p:extLst>
      <p:ext uri="{BB962C8B-B14F-4D97-AF65-F5344CB8AC3E}">
        <p14:creationId xmlns:p14="http://schemas.microsoft.com/office/powerpoint/2010/main" val="1758721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1102</TotalTime>
  <Words>439</Words>
  <Application>Microsoft Office PowerPoint</Application>
  <PresentationFormat>On-screen Show (4:3)</PresentationFormat>
  <Paragraphs>91</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About the Food Research Collaboration (FRC)</vt:lpstr>
      <vt:lpstr>Introduction to the Food Research Collaboration (FRC)</vt:lpstr>
      <vt:lpstr>Deliverables </vt:lpstr>
      <vt:lpstr>PowerPoint Presentation</vt:lpstr>
      <vt:lpstr> Topics for Research Emerging from Meeting with CSO Representatives, 28 April 2014 </vt:lpstr>
      <vt:lpstr>Briefings underway: some examples</vt:lpstr>
      <vt:lpstr>About the ESRC seminar series</vt:lpstr>
      <vt:lpstr>ESRC seminar series</vt:lpstr>
      <vt:lpstr>ESRC Deliverables</vt:lpstr>
      <vt:lpstr>Goals of FRC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Moneval Solutions Ltd</dc:creator>
  <cp:lastModifiedBy>Ben Reynolds</cp:lastModifiedBy>
  <cp:revision>30</cp:revision>
  <cp:lastPrinted>2014-04-28T11:31:24Z</cp:lastPrinted>
  <dcterms:created xsi:type="dcterms:W3CDTF">2014-04-21T17:47:57Z</dcterms:created>
  <dcterms:modified xsi:type="dcterms:W3CDTF">2014-11-11T10:46:34Z</dcterms:modified>
</cp:coreProperties>
</file>