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315" r:id="rId3"/>
    <p:sldId id="299" r:id="rId4"/>
    <p:sldId id="260" r:id="rId5"/>
    <p:sldId id="262" r:id="rId6"/>
    <p:sldId id="266" r:id="rId7"/>
    <p:sldId id="264" r:id="rId8"/>
    <p:sldId id="265" r:id="rId9"/>
    <p:sldId id="300" r:id="rId10"/>
    <p:sldId id="301" r:id="rId11"/>
    <p:sldId id="275" r:id="rId12"/>
    <p:sldId id="293" r:id="rId13"/>
    <p:sldId id="294" r:id="rId14"/>
    <p:sldId id="296" r:id="rId15"/>
    <p:sldId id="278" r:id="rId16"/>
    <p:sldId id="288" r:id="rId17"/>
    <p:sldId id="316" r:id="rId18"/>
    <p:sldId id="317" r:id="rId19"/>
    <p:sldId id="318" r:id="rId20"/>
    <p:sldId id="290" r:id="rId21"/>
    <p:sldId id="291" r:id="rId22"/>
    <p:sldId id="322" r:id="rId23"/>
    <p:sldId id="303" r:id="rId24"/>
    <p:sldId id="321" r:id="rId25"/>
    <p:sldId id="320" r:id="rId26"/>
    <p:sldId id="319" r:id="rId27"/>
    <p:sldId id="304" r:id="rId28"/>
    <p:sldId id="351" r:id="rId29"/>
    <p:sldId id="350" r:id="rId30"/>
    <p:sldId id="349" r:id="rId31"/>
    <p:sldId id="353" r:id="rId32"/>
    <p:sldId id="352" r:id="rId33"/>
    <p:sldId id="348" r:id="rId34"/>
    <p:sldId id="305" r:id="rId35"/>
    <p:sldId id="306" r:id="rId36"/>
    <p:sldId id="346" r:id="rId37"/>
    <p:sldId id="345" r:id="rId38"/>
    <p:sldId id="344" r:id="rId39"/>
    <p:sldId id="343" r:id="rId40"/>
    <p:sldId id="347" r:id="rId41"/>
    <p:sldId id="342" r:id="rId42"/>
    <p:sldId id="307" r:id="rId43"/>
    <p:sldId id="323" r:id="rId44"/>
    <p:sldId id="327" r:id="rId45"/>
    <p:sldId id="326" r:id="rId46"/>
    <p:sldId id="324" r:id="rId47"/>
    <p:sldId id="328" r:id="rId48"/>
    <p:sldId id="308" r:id="rId49"/>
    <p:sldId id="341" r:id="rId50"/>
    <p:sldId id="340" r:id="rId51"/>
    <p:sldId id="309" r:id="rId52"/>
    <p:sldId id="339" r:id="rId53"/>
    <p:sldId id="338" r:id="rId54"/>
    <p:sldId id="337" r:id="rId55"/>
    <p:sldId id="336" r:id="rId56"/>
    <p:sldId id="335" r:id="rId57"/>
    <p:sldId id="334" r:id="rId58"/>
    <p:sldId id="333" r:id="rId59"/>
    <p:sldId id="332" r:id="rId60"/>
    <p:sldId id="313" r:id="rId61"/>
    <p:sldId id="312" r:id="rId62"/>
    <p:sldId id="314" r:id="rId63"/>
    <p:sldId id="28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'Turnover and members'!$G$19</c:f>
              <c:strCache>
                <c:ptCount val="1"/>
                <c:pt idx="0">
                  <c:v>Jobs created </c:v>
                </c:pt>
              </c:strCache>
            </c:strRef>
          </c:cat>
          <c:val>
            <c:numRef>
              <c:f>'Turnover and members'!$H$19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13504"/>
        <c:axId val="111423488"/>
      </c:barChart>
      <c:catAx>
        <c:axId val="1114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23488"/>
        <c:crosses val="autoZero"/>
        <c:auto val="1"/>
        <c:lblAlgn val="ctr"/>
        <c:lblOffset val="100"/>
        <c:noMultiLvlLbl val="0"/>
      </c:catAx>
      <c:valAx>
        <c:axId val="111423488"/>
        <c:scaling>
          <c:orientation val="minMax"/>
        </c:scaling>
        <c:delete val="1"/>
        <c:axPos val="l"/>
        <c:majorGridlines>
          <c:spPr>
            <a:ln w="949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1413504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FE35-43F5-4567-A59B-17F53F6913F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593D9-40DD-4A72-91A7-51C2C0933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52AD7F-60AF-48BF-8DE6-94CE8C05C85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4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59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0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51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52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4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53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54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0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55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56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57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2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974E10-E1CA-489F-ABAD-AED043A332F3}" type="slidenum">
              <a:rPr lang="en-GB" altLang="en-US" sz="1200" smtClean="0">
                <a:solidFill>
                  <a:srgbClr val="000000"/>
                </a:solidFill>
              </a:rPr>
              <a:pPr/>
              <a:t>58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4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7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8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1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3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4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12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1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3732-2EE7-4DF2-81EA-8813D6CBA388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AE55-C1BB-4355-8808-B00A86718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8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.jpeg"/><Relationship Id="rId7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1.xls"/><Relationship Id="rId9" Type="http://schemas.openxmlformats.org/officeDocument/2006/relationships/chart" Target="../charts/char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oleObject" Target="../embeddings/Microsoft_Excel_97-2003_Worksheet3.xls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wingcommunities.org/start-ups" TargetMode="External"/><Relationship Id="rId2" Type="http://schemas.openxmlformats.org/officeDocument/2006/relationships/hyperlink" Target="mailto:growcomm@growingcommunities.or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0" y="1905000"/>
            <a:ext cx="7467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4800" b="1" dirty="0">
                <a:latin typeface="Calibri" pitchFamily="34" charset="0"/>
              </a:rPr>
              <a:t>GROWING </a:t>
            </a:r>
            <a:r>
              <a:rPr lang="en-GB" sz="4800" b="1" dirty="0" smtClean="0">
                <a:latin typeface="Calibri" pitchFamily="34" charset="0"/>
              </a:rPr>
              <a:t>COMMUNITIES</a:t>
            </a:r>
            <a:r>
              <a:rPr lang="en-GB" sz="4400" b="1" dirty="0" smtClean="0">
                <a:latin typeface="Calibri" pitchFamily="34" charset="0"/>
              </a:rPr>
              <a:t> START-UP PROGRAMME</a:t>
            </a:r>
          </a:p>
          <a:p>
            <a:pPr algn="ctr"/>
            <a:endParaRPr lang="en-GB" sz="2800" b="1" dirty="0" smtClean="0">
              <a:latin typeface="Calibri" pitchFamily="34" charset="0"/>
            </a:endParaRPr>
          </a:p>
          <a:p>
            <a:pPr algn="ctr"/>
            <a:r>
              <a:rPr lang="en-GB" sz="2800" b="1" dirty="0" smtClean="0">
                <a:latin typeface="Calibri" pitchFamily="34" charset="0"/>
              </a:rPr>
              <a:t>JULIE BROWN </a:t>
            </a:r>
            <a:endParaRPr lang="en-GB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620713" y="287338"/>
            <a:ext cx="7772400" cy="731837"/>
          </a:xfrm>
        </p:spPr>
        <p:txBody>
          <a:bodyPr>
            <a:normAutofit fontScale="90000"/>
          </a:bodyPr>
          <a:lstStyle/>
          <a:p>
            <a:r>
              <a:rPr lang="en-GB" altLang="en-US" smtClean="0">
                <a:latin typeface="Calibri" panose="020F0502020204030204" pitchFamily="34" charset="0"/>
              </a:rPr>
              <a:t>Start up Programme</a:t>
            </a:r>
          </a:p>
        </p:txBody>
      </p:sp>
      <p:pic>
        <p:nvPicPr>
          <p:cNvPr id="93187" name="Picture 3" descr="Z:\Central documents\GC pictures - check use with Kerry\GC Phase 2 Start Ups\Local Greens Team and v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98913"/>
            <a:ext cx="35004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7191375" y="4770438"/>
            <a:ext cx="1871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</a:rPr>
              <a:t>Field to Fork</a:t>
            </a:r>
          </a:p>
        </p:txBody>
      </p:sp>
      <p:sp>
        <p:nvSpPr>
          <p:cNvPr id="93189" name="TextBox 8"/>
          <p:cNvSpPr txBox="1">
            <a:spLocks noChangeArrowheads="1"/>
          </p:cNvSpPr>
          <p:nvPr/>
        </p:nvSpPr>
        <p:spPr bwMode="auto">
          <a:xfrm>
            <a:off x="377825" y="5772150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</a:rPr>
              <a:t>Local Greens</a:t>
            </a:r>
          </a:p>
        </p:txBody>
      </p:sp>
      <p:sp>
        <p:nvSpPr>
          <p:cNvPr id="93190" name="TextBox 9"/>
          <p:cNvSpPr txBox="1">
            <a:spLocks noChangeArrowheads="1"/>
          </p:cNvSpPr>
          <p:nvPr/>
        </p:nvSpPr>
        <p:spPr bwMode="auto">
          <a:xfrm>
            <a:off x="3902075" y="1208088"/>
            <a:ext cx="1211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</a:rPr>
              <a:t>VegBox Kentish Town</a:t>
            </a:r>
          </a:p>
        </p:txBody>
      </p:sp>
      <p:pic>
        <p:nvPicPr>
          <p:cNvPr id="93191" name="Picture 6" descr="Z:\Central documents\GC pictures - check use with Kerry\GC Phase 2 Start Ups\VegboxKentishTow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08088"/>
            <a:ext cx="330676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2133600"/>
            <a:ext cx="3673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GB" dirty="0" smtClean="0"/>
              <a:t>Not a CSA scheme….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encrypted-tbn0.google.com/images?q=tbn:ANd9GcS58dX7stq7L6GSWR9yM-VhdbbydpRe56AecUAsi4pnYZLBRN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765175"/>
            <a:ext cx="4537075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8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amel-csa.org.uk/wp-content/uploads/2010/02/curly-ka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522413"/>
            <a:ext cx="65881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116013" y="692150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3600">
                <a:latin typeface="Calibri" pitchFamily="34" charset="0"/>
                <a:cs typeface="Calibri" pitchFamily="34" charset="0"/>
              </a:rPr>
              <a:t>We love kale………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348038" y="6021388"/>
            <a:ext cx="467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3600">
                <a:latin typeface="Calibri" pitchFamily="34" charset="0"/>
                <a:cs typeface="Calibri" pitchFamily="34" charset="0"/>
              </a:rPr>
              <a:t>But not </a:t>
            </a:r>
            <a:r>
              <a:rPr lang="en-GB" sz="3600" i="1">
                <a:latin typeface="Calibri" pitchFamily="34" charset="0"/>
                <a:cs typeface="Calibri" pitchFamily="34" charset="0"/>
              </a:rPr>
              <a:t>that</a:t>
            </a:r>
            <a:r>
              <a:rPr lang="en-GB" sz="3600">
                <a:latin typeface="Calibri" pitchFamily="34" charset="0"/>
                <a:cs typeface="Calibri" pitchFamily="34" charset="0"/>
              </a:rPr>
              <a:t> much………</a:t>
            </a:r>
          </a:p>
        </p:txBody>
      </p:sp>
    </p:spTree>
    <p:extLst>
      <p:ext uri="{BB962C8B-B14F-4D97-AF65-F5344CB8AC3E}">
        <p14:creationId xmlns:p14="http://schemas.microsoft.com/office/powerpoint/2010/main" val="10934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r>
              <a:rPr lang="en-GB" smtClean="0">
                <a:latin typeface="Calibri" pitchFamily="34" charset="0"/>
                <a:cs typeface="Calibri" pitchFamily="34" charset="0"/>
              </a:rPr>
              <a:t>Money….jobs </a:t>
            </a:r>
          </a:p>
        </p:txBody>
      </p:sp>
      <p:sp>
        <p:nvSpPr>
          <p:cNvPr id="50179" name="AutoShape 2" descr="https://encrypted-tbn1.google.com/images?q=tbn:ANd9GcR5dgVNCRY-t2EcA7-C4-x6nJjheOmfCE2ARziEXouXbYYuLWA9Zg"/>
          <p:cNvSpPr>
            <a:spLocks noChangeAspect="1" noChangeArrowheads="1"/>
          </p:cNvSpPr>
          <p:nvPr/>
        </p:nvSpPr>
        <p:spPr bwMode="auto">
          <a:xfrm>
            <a:off x="168275" y="-1157288"/>
            <a:ext cx="1885950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0" name="Picture 5" descr="http://blog.beliefnet.com/beyondblue/files/import/imgs/prayers%20for%20job%20and%20mone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5278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03165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It may not be rocket science…..</a:t>
            </a:r>
            <a:endParaRPr lang="en-GB" dirty="0"/>
          </a:p>
        </p:txBody>
      </p:sp>
      <p:pic>
        <p:nvPicPr>
          <p:cNvPr id="1030" name="Picture 6" descr="http://www.jesus-is-savior.com/Evils%20in%20Government/Communism/einstein-communi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59632" y="5445224"/>
            <a:ext cx="749917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But it isn’t easy growing food….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3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272808" cy="4525963"/>
          </a:xfrm>
        </p:spPr>
        <p:txBody>
          <a:bodyPr>
            <a:normAutofit/>
          </a:bodyPr>
          <a:lstStyle/>
          <a:p>
            <a:r>
              <a:rPr lang="en-GB" sz="4400" dirty="0"/>
              <a:t>Not a CSA scheme</a:t>
            </a:r>
            <a:r>
              <a:rPr lang="en-GB" sz="4400" dirty="0" smtClean="0"/>
              <a:t>….</a:t>
            </a:r>
          </a:p>
          <a:p>
            <a:r>
              <a:rPr lang="en-GB" sz="4400" dirty="0" smtClean="0"/>
              <a:t>Not an organic </a:t>
            </a:r>
            <a:r>
              <a:rPr lang="en-GB" sz="4400" dirty="0"/>
              <a:t>food coop</a:t>
            </a:r>
            <a:r>
              <a:rPr lang="en-GB" sz="4400" dirty="0" smtClean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3375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272808" cy="4525963"/>
          </a:xfrm>
        </p:spPr>
        <p:txBody>
          <a:bodyPr>
            <a:normAutofit/>
          </a:bodyPr>
          <a:lstStyle/>
          <a:p>
            <a:r>
              <a:rPr lang="en-GB" sz="4400" dirty="0"/>
              <a:t>Not a CSA scheme</a:t>
            </a:r>
            <a:r>
              <a:rPr lang="en-GB" sz="4400" dirty="0" smtClean="0"/>
              <a:t>….</a:t>
            </a:r>
          </a:p>
          <a:p>
            <a:r>
              <a:rPr lang="en-GB" sz="4400" dirty="0" smtClean="0"/>
              <a:t>Not an organic </a:t>
            </a:r>
            <a:r>
              <a:rPr lang="en-GB" sz="4400" dirty="0"/>
              <a:t>food coop</a:t>
            </a:r>
            <a:r>
              <a:rPr lang="en-GB" sz="4400" dirty="0" smtClean="0"/>
              <a:t>…..</a:t>
            </a:r>
          </a:p>
          <a:p>
            <a:r>
              <a:rPr lang="en-GB" sz="4400" dirty="0"/>
              <a:t>Not a local food scheme</a:t>
            </a:r>
            <a:r>
              <a:rPr lang="en-GB" sz="4400" dirty="0" smtClean="0"/>
              <a:t>…..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891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272808" cy="4525963"/>
          </a:xfrm>
        </p:spPr>
        <p:txBody>
          <a:bodyPr>
            <a:normAutofit/>
          </a:bodyPr>
          <a:lstStyle/>
          <a:p>
            <a:r>
              <a:rPr lang="en-GB" sz="4400" dirty="0"/>
              <a:t>Not a CSA scheme</a:t>
            </a:r>
            <a:r>
              <a:rPr lang="en-GB" sz="4400" dirty="0" smtClean="0"/>
              <a:t>….</a:t>
            </a:r>
          </a:p>
          <a:p>
            <a:r>
              <a:rPr lang="en-GB" sz="4400" dirty="0" smtClean="0"/>
              <a:t>Not an organic </a:t>
            </a:r>
            <a:r>
              <a:rPr lang="en-GB" sz="4400" dirty="0"/>
              <a:t>food coop</a:t>
            </a:r>
            <a:r>
              <a:rPr lang="en-GB" sz="4400" dirty="0" smtClean="0"/>
              <a:t>…..</a:t>
            </a:r>
          </a:p>
          <a:p>
            <a:r>
              <a:rPr lang="en-GB" sz="4400" dirty="0"/>
              <a:t>Not a local food scheme…..</a:t>
            </a:r>
          </a:p>
          <a:p>
            <a:r>
              <a:rPr lang="en-GB" sz="4400" dirty="0" smtClean="0"/>
              <a:t>Not </a:t>
            </a:r>
            <a:r>
              <a:rPr lang="en-GB" sz="4400" dirty="0"/>
              <a:t>a food access project</a:t>
            </a:r>
            <a:r>
              <a:rPr lang="en-GB" sz="4400" dirty="0" smtClean="0"/>
              <a:t>…..</a:t>
            </a: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520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272808" cy="4525963"/>
          </a:xfrm>
        </p:spPr>
        <p:txBody>
          <a:bodyPr>
            <a:normAutofit/>
          </a:bodyPr>
          <a:lstStyle/>
          <a:p>
            <a:r>
              <a:rPr lang="en-GB" sz="4400" dirty="0"/>
              <a:t>Not a CSA scheme</a:t>
            </a:r>
            <a:r>
              <a:rPr lang="en-GB" sz="4400" dirty="0" smtClean="0"/>
              <a:t>….</a:t>
            </a:r>
          </a:p>
          <a:p>
            <a:r>
              <a:rPr lang="en-GB" sz="4400" dirty="0" smtClean="0"/>
              <a:t>Not an organic </a:t>
            </a:r>
            <a:r>
              <a:rPr lang="en-GB" sz="4400" dirty="0"/>
              <a:t>food coop</a:t>
            </a:r>
            <a:r>
              <a:rPr lang="en-GB" sz="4400" dirty="0" smtClean="0"/>
              <a:t>…..</a:t>
            </a:r>
          </a:p>
          <a:p>
            <a:r>
              <a:rPr lang="en-GB" sz="4400" dirty="0"/>
              <a:t>Not a local food scheme…..</a:t>
            </a:r>
          </a:p>
          <a:p>
            <a:r>
              <a:rPr lang="en-GB" sz="4400" dirty="0" smtClean="0"/>
              <a:t>Not </a:t>
            </a:r>
            <a:r>
              <a:rPr lang="en-GB" sz="4400" dirty="0"/>
              <a:t>a food access project</a:t>
            </a:r>
            <a:r>
              <a:rPr lang="en-GB" sz="4400" dirty="0" smtClean="0"/>
              <a:t>…..</a:t>
            </a:r>
          </a:p>
          <a:p>
            <a:r>
              <a:rPr lang="en-GB" sz="4400" dirty="0" smtClean="0"/>
              <a:t>Not </a:t>
            </a:r>
            <a:r>
              <a:rPr lang="en-GB" sz="4400" dirty="0"/>
              <a:t>just a growing project…..</a:t>
            </a:r>
          </a:p>
        </p:txBody>
      </p:sp>
    </p:spTree>
    <p:extLst>
      <p:ext uri="{BB962C8B-B14F-4D97-AF65-F5344CB8AC3E}">
        <p14:creationId xmlns:p14="http://schemas.microsoft.com/office/powerpoint/2010/main" val="28325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etster.com/blog/wp-content/uploads/Pitfall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4498"/>
            <a:ext cx="372154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966866"/>
            <a:ext cx="3744416" cy="23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9600" y="152400"/>
            <a:ext cx="7543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solidFill>
                  <a:schemeClr val="tx2"/>
                </a:solidFill>
                <a:latin typeface="Calibri" pitchFamily="34" charset="0"/>
              </a:rPr>
              <a:t>Not just any old veg…..</a:t>
            </a:r>
            <a:endParaRPr lang="en-GB" sz="2000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0659" name="Picture 4" descr="http://www.storewars.org/images/l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125538"/>
            <a:ext cx="6973888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5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772400" cy="792162"/>
          </a:xfrm>
        </p:spPr>
        <p:txBody>
          <a:bodyPr/>
          <a:lstStyle/>
          <a:p>
            <a:r>
              <a:rPr lang="en-GB" smtClean="0">
                <a:latin typeface="Calibri" pitchFamily="34" charset="0"/>
                <a:cs typeface="Calibri" pitchFamily="34" charset="0"/>
              </a:rPr>
              <a:t>Principles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569325" cy="5616575"/>
          </a:xfrm>
        </p:spPr>
        <p:txBody>
          <a:bodyPr/>
          <a:lstStyle/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Involve food farmed and produced 'ecologically'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Involve mainly plant-based food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Involve fresh/minimally processed food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Involve trade between appropriately scaled operations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Increase the consumption of food sourced as locally, seasonally and directly as practicable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Use resources in an environmentally friendly and low-carbon way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Trade fairly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Be transparent and promote trust throughout the food chain 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Promote knowledge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Foster community 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Strive to be economically viable and independent</a:t>
            </a:r>
          </a:p>
          <a:p>
            <a:r>
              <a:rPr lang="en-GB" sz="2300" smtClean="0">
                <a:latin typeface="Calibri" pitchFamily="34" charset="0"/>
                <a:cs typeface="Calibri" pitchFamily="34" charset="0"/>
              </a:rPr>
              <a:t>Enshrine the principles</a:t>
            </a:r>
            <a:endParaRPr lang="en-GB" sz="2300" smtClean="0"/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014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>
            <a:normAutofit fontScale="90000"/>
          </a:bodyPr>
          <a:lstStyle/>
          <a:p>
            <a:r>
              <a:rPr lang="en-GB" altLang="en-US" sz="4000" b="1" smtClean="0">
                <a:latin typeface="Calibri" panose="020F0502020204030204" pitchFamily="34" charset="0"/>
              </a:rPr>
              <a:t/>
            </a:r>
            <a:br>
              <a:rPr lang="en-GB" altLang="en-US" sz="4000" b="1" smtClean="0">
                <a:latin typeface="Calibri" panose="020F0502020204030204" pitchFamily="34" charset="0"/>
              </a:rPr>
            </a:br>
            <a:r>
              <a:rPr lang="en-GB" altLang="en-US" sz="4000" b="1" smtClean="0">
                <a:latin typeface="Calibri" panose="020F0502020204030204" pitchFamily="34" charset="0"/>
              </a:rPr>
              <a:t>The Growing Communities’ model </a:t>
            </a:r>
            <a:r>
              <a:rPr lang="en-GB" altLang="en-US" sz="2800" smtClean="0">
                <a:latin typeface="Calibri" panose="020F0502020204030204" pitchFamily="34" charset="0"/>
              </a:rPr>
              <a:t/>
            </a:r>
            <a:br>
              <a:rPr lang="en-GB" altLang="en-US" sz="2800" smtClean="0">
                <a:latin typeface="Calibri" panose="020F0502020204030204" pitchFamily="34" charset="0"/>
              </a:rPr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04137" cy="50403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>
            <a:normAutofit fontScale="90000"/>
          </a:bodyPr>
          <a:lstStyle/>
          <a:p>
            <a:r>
              <a:rPr lang="en-GB" altLang="en-US" sz="4000" b="1" smtClean="0">
                <a:latin typeface="Calibri" panose="020F0502020204030204" pitchFamily="34" charset="0"/>
              </a:rPr>
              <a:t/>
            </a:r>
            <a:br>
              <a:rPr lang="en-GB" altLang="en-US" sz="4000" b="1" smtClean="0">
                <a:latin typeface="Calibri" panose="020F0502020204030204" pitchFamily="34" charset="0"/>
              </a:rPr>
            </a:br>
            <a:r>
              <a:rPr lang="en-GB" altLang="en-US" sz="4000" b="1" smtClean="0">
                <a:latin typeface="Calibri" panose="020F0502020204030204" pitchFamily="34" charset="0"/>
              </a:rPr>
              <a:t>The Growing Communities’ model </a:t>
            </a:r>
            <a:r>
              <a:rPr lang="en-GB" altLang="en-US" sz="2800" smtClean="0">
                <a:latin typeface="Calibri" panose="020F0502020204030204" pitchFamily="34" charset="0"/>
              </a:rPr>
              <a:t/>
            </a:r>
            <a:br>
              <a:rPr lang="en-GB" altLang="en-US" sz="2800" smtClean="0">
                <a:latin typeface="Calibri" panose="020F0502020204030204" pitchFamily="34" charset="0"/>
              </a:rPr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04137" cy="5040312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core concept behind the Growing Communities’ Model is the use of community-led trading as a practical mechanism for improving our food system: changing it from one which is damaging to one that is more sustainable and resilient. </a:t>
            </a:r>
          </a:p>
          <a:p>
            <a:pPr marL="0" indent="0">
              <a:buFontTx/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>
            <a:normAutofit fontScale="90000"/>
          </a:bodyPr>
          <a:lstStyle/>
          <a:p>
            <a:r>
              <a:rPr lang="en-GB" altLang="en-US" sz="4000" b="1" smtClean="0">
                <a:latin typeface="Calibri" panose="020F0502020204030204" pitchFamily="34" charset="0"/>
              </a:rPr>
              <a:t/>
            </a:r>
            <a:br>
              <a:rPr lang="en-GB" altLang="en-US" sz="4000" b="1" smtClean="0">
                <a:latin typeface="Calibri" panose="020F0502020204030204" pitchFamily="34" charset="0"/>
              </a:rPr>
            </a:br>
            <a:r>
              <a:rPr lang="en-GB" altLang="en-US" sz="4000" b="1" smtClean="0">
                <a:latin typeface="Calibri" panose="020F0502020204030204" pitchFamily="34" charset="0"/>
              </a:rPr>
              <a:t>The Growing Communities’ model </a:t>
            </a:r>
            <a:r>
              <a:rPr lang="en-GB" altLang="en-US" sz="2800" smtClean="0">
                <a:latin typeface="Calibri" panose="020F0502020204030204" pitchFamily="34" charset="0"/>
              </a:rPr>
              <a:t/>
            </a:r>
            <a:br>
              <a:rPr lang="en-GB" altLang="en-US" sz="2800" smtClean="0">
                <a:latin typeface="Calibri" panose="020F0502020204030204" pitchFamily="34" charset="0"/>
              </a:rPr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04137" cy="5040312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core concept behind the Growing Communities’ Model is the use of community-led trading as a practical mechanism for improving our food system: changing it from one which is damaging to one that is more sustainable and resilient. </a:t>
            </a:r>
          </a:p>
          <a:p>
            <a:pPr marL="0" indent="0">
              <a:buFontTx/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model aims to be a flexible one which 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starts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with a basic box scheme and enables other activities to be built on according to local circumstances and aspirations.</a:t>
            </a: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>
            <a:normAutofit fontScale="90000"/>
          </a:bodyPr>
          <a:lstStyle/>
          <a:p>
            <a:r>
              <a:rPr lang="en-GB" altLang="en-US" sz="4000" b="1" smtClean="0">
                <a:latin typeface="Calibri" panose="020F0502020204030204" pitchFamily="34" charset="0"/>
              </a:rPr>
              <a:t/>
            </a:r>
            <a:br>
              <a:rPr lang="en-GB" altLang="en-US" sz="4000" b="1" smtClean="0">
                <a:latin typeface="Calibri" panose="020F0502020204030204" pitchFamily="34" charset="0"/>
              </a:rPr>
            </a:br>
            <a:r>
              <a:rPr lang="en-GB" altLang="en-US" sz="4000" b="1" smtClean="0">
                <a:latin typeface="Calibri" panose="020F0502020204030204" pitchFamily="34" charset="0"/>
              </a:rPr>
              <a:t>The Growing Communities’ model </a:t>
            </a:r>
            <a:r>
              <a:rPr lang="en-GB" altLang="en-US" sz="2800" smtClean="0">
                <a:latin typeface="Calibri" panose="020F0502020204030204" pitchFamily="34" charset="0"/>
              </a:rPr>
              <a:t/>
            </a:r>
            <a:br>
              <a:rPr lang="en-GB" altLang="en-US" sz="2800" smtClean="0">
                <a:latin typeface="Calibri" panose="020F0502020204030204" pitchFamily="34" charset="0"/>
              </a:rPr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04137" cy="5040312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core concept behind the Growing Communities’ Model is the use of community-led trading as a practical mechanism for improving our food system: changing it from one which is damaging to one that is more sustainable and resilient. </a:t>
            </a:r>
          </a:p>
          <a:p>
            <a:pPr marL="0" indent="0">
              <a:buFontTx/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model aims to be a flexible one which 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starts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with a basic box scheme and enables other activities to be built on according to local circumstances and aspirations.</a:t>
            </a: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Based on our principles, systems and  approach but locally owned and driven</a:t>
            </a: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>
            <a:normAutofit fontScale="90000"/>
          </a:bodyPr>
          <a:lstStyle/>
          <a:p>
            <a:r>
              <a:rPr lang="en-GB" altLang="en-US" sz="4000" b="1" smtClean="0">
                <a:latin typeface="Calibri" panose="020F0502020204030204" pitchFamily="34" charset="0"/>
              </a:rPr>
              <a:t/>
            </a:r>
            <a:br>
              <a:rPr lang="en-GB" altLang="en-US" sz="4000" b="1" smtClean="0">
                <a:latin typeface="Calibri" panose="020F0502020204030204" pitchFamily="34" charset="0"/>
              </a:rPr>
            </a:br>
            <a:r>
              <a:rPr lang="en-GB" altLang="en-US" sz="4000" b="1" smtClean="0">
                <a:latin typeface="Calibri" panose="020F0502020204030204" pitchFamily="34" charset="0"/>
              </a:rPr>
              <a:t>The Growing Communities’ model </a:t>
            </a:r>
            <a:r>
              <a:rPr lang="en-GB" altLang="en-US" sz="2800" smtClean="0">
                <a:latin typeface="Calibri" panose="020F0502020204030204" pitchFamily="34" charset="0"/>
              </a:rPr>
              <a:t/>
            </a:r>
            <a:br>
              <a:rPr lang="en-GB" altLang="en-US" sz="2800" smtClean="0">
                <a:latin typeface="Calibri" panose="020F0502020204030204" pitchFamily="34" charset="0"/>
              </a:rPr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7704137" cy="5040312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core concept behind the Growing Communities’ Model is the use of community-led trading as a practical mechanism for improving our food system: changing it from one which is damaging to one that is more sustainable and resilient. </a:t>
            </a:r>
          </a:p>
          <a:p>
            <a:pPr marL="0" indent="0">
              <a:buFontTx/>
              <a:buNone/>
              <a:defRPr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model aims to be a flexible one which 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starts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with a basic box scheme and enables other activities to be built on according to local circumstances and aspirations.</a:t>
            </a: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Based on our principles, systems and  approach but locally owned and driven</a:t>
            </a: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Designed so all pulling  in same direction, while doing our own thing.</a:t>
            </a: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35937" cy="4321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box scheme on its own, when working within the framework of the Growing Communities principles can enable other communities to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en-GB" altLang="en-US" sz="4000" smtClean="0">
                <a:latin typeface="Calibri" panose="020F0502020204030204" pitchFamily="34" charset="0"/>
              </a:rPr>
              <a:t>What you can do with a box scheme</a:t>
            </a:r>
          </a:p>
        </p:txBody>
      </p:sp>
    </p:spTree>
    <p:extLst>
      <p:ext uri="{BB962C8B-B14F-4D97-AF65-F5344CB8AC3E}">
        <p14:creationId xmlns:p14="http://schemas.microsoft.com/office/powerpoint/2010/main" val="4706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35937" cy="4321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box scheme on its own, when working within the framework of the Growing Communities principles can enable other communities to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Support small sustainable farmers and help them to thrive.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en-GB" altLang="en-US" sz="4000" smtClean="0">
                <a:latin typeface="Calibri" panose="020F0502020204030204" pitchFamily="34" charset="0"/>
              </a:rPr>
              <a:t>What you can do with a box scheme</a:t>
            </a:r>
          </a:p>
        </p:txBody>
      </p:sp>
    </p:spTree>
    <p:extLst>
      <p:ext uri="{BB962C8B-B14F-4D97-AF65-F5344CB8AC3E}">
        <p14:creationId xmlns:p14="http://schemas.microsoft.com/office/powerpoint/2010/main" val="28312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35937" cy="4321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box scheme on its own, when working within the framework of the Growing Communities principles can enable other communities to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Support small sustainable farmers and help them to thrive.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Generate income with which to create jobs for them and their community and to be financially viable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en-GB" altLang="en-US" sz="4000" smtClean="0">
                <a:latin typeface="Calibri" panose="020F0502020204030204" pitchFamily="34" charset="0"/>
              </a:rPr>
              <a:t>What you can do with a box scheme</a:t>
            </a:r>
          </a:p>
        </p:txBody>
      </p:sp>
    </p:spTree>
    <p:extLst>
      <p:ext uri="{BB962C8B-B14F-4D97-AF65-F5344CB8AC3E}">
        <p14:creationId xmlns:p14="http://schemas.microsoft.com/office/powerpoint/2010/main" val="26749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836613"/>
            <a:ext cx="72056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7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35937" cy="4321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box scheme on its own, when working within the framework of the Growing Communities principles can enable other communities to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Support small sustainable farmers and help them to thrive.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Generate income with which to create jobs for them and their community and to be financially viable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Increase/stimulate sustainable food production in and around urban areas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en-GB" altLang="en-US" sz="4000" smtClean="0">
                <a:latin typeface="Calibri" panose="020F0502020204030204" pitchFamily="34" charset="0"/>
              </a:rPr>
              <a:t>What you can do with a box scheme</a:t>
            </a:r>
          </a:p>
        </p:txBody>
      </p:sp>
    </p:spTree>
    <p:extLst>
      <p:ext uri="{BB962C8B-B14F-4D97-AF65-F5344CB8AC3E}">
        <p14:creationId xmlns:p14="http://schemas.microsoft.com/office/powerpoint/2010/main" val="25042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35937" cy="4321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box scheme on its own, when working within the framework of the Growing Communities principles can enable other communities to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Support small sustainable farmers and help them to thrive.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Generate income with which to create jobs for them and their community and to be financially viable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Increase/stimulate sustainable food production in and around urban areas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Build community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en-GB" altLang="en-US" sz="4000" smtClean="0">
                <a:latin typeface="Calibri" panose="020F0502020204030204" pitchFamily="34" charset="0"/>
              </a:rPr>
              <a:t>What you can do with a box scheme</a:t>
            </a:r>
          </a:p>
        </p:txBody>
      </p:sp>
    </p:spTree>
    <p:extLst>
      <p:ext uri="{BB962C8B-B14F-4D97-AF65-F5344CB8AC3E}">
        <p14:creationId xmlns:p14="http://schemas.microsoft.com/office/powerpoint/2010/main" val="38921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35937" cy="4321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box scheme on its own, when working within the framework of the Growing Communities principles can enable other communities to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Support small sustainable farmers and help them to thrive.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Generate income with which to create jobs for them and their community and to be financially viable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Increase/stimulate sustainable food production in and around urban areas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Build community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Provide their community with affordable, great food </a:t>
            </a:r>
          </a:p>
          <a:p>
            <a:pPr marL="0" indent="0">
              <a:buNone/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en-GB" altLang="en-US" sz="4000" smtClean="0">
                <a:latin typeface="Calibri" panose="020F0502020204030204" pitchFamily="34" charset="0"/>
              </a:rPr>
              <a:t>What you can do with a box scheme</a:t>
            </a:r>
          </a:p>
        </p:txBody>
      </p:sp>
    </p:spTree>
    <p:extLst>
      <p:ext uri="{BB962C8B-B14F-4D97-AF65-F5344CB8AC3E}">
        <p14:creationId xmlns:p14="http://schemas.microsoft.com/office/powerpoint/2010/main" val="24230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135937" cy="43211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box scheme on its own, when working within the framework of the Growing Communities principles can enable other communities to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Support small sustainable farmers and help them to thrive.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Generate income with which to create jobs for them and their community and to be financially viable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Increase/stimulate sustainable food production in and around urban areas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Build community 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Provide their community with affordable, great food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t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can generate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a surplus with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which to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invest in further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change and set up more projects.</a:t>
            </a: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pPr>
              <a:defRPr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24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en-GB" altLang="en-US" sz="4000" smtClean="0">
                <a:latin typeface="Calibri" panose="020F0502020204030204" pitchFamily="34" charset="0"/>
              </a:rPr>
              <a:t>What you can do with a box scheme</a:t>
            </a:r>
          </a:p>
        </p:txBody>
      </p:sp>
    </p:spTree>
    <p:extLst>
      <p:ext uri="{BB962C8B-B14F-4D97-AF65-F5344CB8AC3E}">
        <p14:creationId xmlns:p14="http://schemas.microsoft.com/office/powerpoint/2010/main" val="23478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Content Placeholder 2"/>
          <p:cNvSpPr>
            <a:spLocks noGrp="1"/>
          </p:cNvSpPr>
          <p:nvPr>
            <p:ph idx="1"/>
          </p:nvPr>
        </p:nvSpPr>
        <p:spPr>
          <a:xfrm>
            <a:off x="684213" y="2420938"/>
            <a:ext cx="7772400" cy="3960812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Calibri" panose="020F0502020204030204" pitchFamily="34" charset="0"/>
              </a:rPr>
              <a:t>4 groups just finishing their third year of trading</a:t>
            </a:r>
          </a:p>
          <a:p>
            <a:r>
              <a:rPr lang="en-GB" altLang="en-US" dirty="0" smtClean="0">
                <a:latin typeface="Calibri" panose="020F0502020204030204" pitchFamily="34" charset="0"/>
              </a:rPr>
              <a:t>1 in their second year of trading </a:t>
            </a:r>
          </a:p>
          <a:p>
            <a:r>
              <a:rPr lang="en-GB" altLang="en-US" dirty="0" smtClean="0">
                <a:latin typeface="Calibri" panose="020F0502020204030204" pitchFamily="34" charset="0"/>
              </a:rPr>
              <a:t>3 in their first year of trading </a:t>
            </a:r>
          </a:p>
          <a:p>
            <a:r>
              <a:rPr lang="en-GB" altLang="en-US" dirty="0" smtClean="0">
                <a:latin typeface="Calibri" panose="020F0502020204030204" pitchFamily="34" charset="0"/>
              </a:rPr>
              <a:t>1 recently launched</a:t>
            </a:r>
          </a:p>
          <a:p>
            <a:r>
              <a:rPr lang="en-GB" altLang="en-US" dirty="0" smtClean="0">
                <a:latin typeface="Calibri" panose="020F0502020204030204" pitchFamily="34" charset="0"/>
              </a:rPr>
              <a:t>Seeking 5 more London groups </a:t>
            </a:r>
            <a:endParaRPr lang="en-GB" altLang="en-US" dirty="0" smtClean="0"/>
          </a:p>
        </p:txBody>
      </p:sp>
      <p:sp>
        <p:nvSpPr>
          <p:cNvPr id="139267" name="Title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772400" cy="1522413"/>
          </a:xfrm>
        </p:spPr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</a:rPr>
              <a:t>The Start-up Programme: 9 groups so far</a:t>
            </a:r>
          </a:p>
        </p:txBody>
      </p:sp>
    </p:spTree>
    <p:extLst>
      <p:ext uri="{BB962C8B-B14F-4D97-AF65-F5344CB8AC3E}">
        <p14:creationId xmlns:p14="http://schemas.microsoft.com/office/powerpoint/2010/main" val="36040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we provide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we provide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Our Financial Model that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can be tested and adapted to local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circumstances.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4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we provide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Our Financial Model that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can be tested and adapted to local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circumstances.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Support developing a business plan.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we provide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Our Financial Model that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can be tested and adapted to local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circumstances.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Support developing a business plan.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Access to a loan pot for start-up funding of around £5000</a:t>
            </a:r>
          </a:p>
          <a:p>
            <a:pPr marL="0" indent="0">
              <a:buNone/>
              <a:defRPr/>
            </a:pPr>
            <a:r>
              <a:rPr lang="en-GB" sz="3300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33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6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we provide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Our Financial Model that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can be tested and adapted to local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circumstances.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Support developing a business plan.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Access to a loan pot for start-up funding of around £5000</a:t>
            </a:r>
          </a:p>
          <a:p>
            <a:pPr>
              <a:defRPr/>
            </a:pPr>
            <a:r>
              <a:rPr lang="en-GB" sz="3300" dirty="0" smtClean="0">
                <a:latin typeface="Calibri" pitchFamily="34" charset="0"/>
                <a:cs typeface="Calibri" pitchFamily="34" charset="0"/>
              </a:rPr>
              <a:t>An interactive toolkit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to take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groups through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all the elements of setting up and running a community-led box scheme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33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114800" cy="850106"/>
          </a:xfrm>
        </p:spPr>
        <p:txBody>
          <a:bodyPr/>
          <a:lstStyle/>
          <a:p>
            <a:r>
              <a:rPr lang="en-GB" dirty="0" smtClean="0"/>
              <a:t>Box schem</a:t>
            </a:r>
            <a:r>
              <a:rPr lang="en-GB" dirty="0"/>
              <a:t>e</a:t>
            </a:r>
          </a:p>
        </p:txBody>
      </p:sp>
      <p:pic>
        <p:nvPicPr>
          <p:cNvPr id="1026" name="Picture 2" descr="Z:\Central documents\GC pictures - check use with Kerry\Box scheme\packingoverheadshot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226"/>
            <a:ext cx="4583934" cy="36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04048" y="2173125"/>
            <a:ext cx="3744416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</a:t>
            </a:r>
            <a:r>
              <a:rPr lang="en-GB" dirty="0" smtClean="0"/>
              <a:t>armers’ market</a:t>
            </a:r>
            <a:endParaRPr lang="en-GB" dirty="0"/>
          </a:p>
        </p:txBody>
      </p:sp>
      <p:pic>
        <p:nvPicPr>
          <p:cNvPr id="5" name="Picture 2" descr="C:\Users\Julie\AppData\Local\Microsoft\Windows\Temporary Internet Files\Content.Outlook\BOW6GD0Z\market view busy 1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35586"/>
            <a:ext cx="5688632" cy="31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3608" y="6139537"/>
            <a:ext cx="6435887" cy="601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29 farmers, 3500 people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7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we provide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Our Financial Model that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can be tested and adapted to local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circumstances.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Support developing a business plan.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Access to a loan pot for start-up funding of around £5000</a:t>
            </a:r>
          </a:p>
          <a:p>
            <a:pPr>
              <a:defRPr/>
            </a:pPr>
            <a:r>
              <a:rPr lang="en-GB" sz="3300" dirty="0" smtClean="0">
                <a:latin typeface="Calibri" pitchFamily="34" charset="0"/>
                <a:cs typeface="Calibri" pitchFamily="34" charset="0"/>
              </a:rPr>
              <a:t>An interactive toolkit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to take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groups through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all the elements of setting up and running a community-led box scheme.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One to one mentoring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and training for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6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months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in the run up to launch and throughout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their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first year of trading.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0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What we provide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Our Financial Model that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can be tested and adapted to local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circumstances.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Support developing a business plan.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Access to a loan pot for start-up funding of around £5000</a:t>
            </a:r>
          </a:p>
          <a:p>
            <a:pPr>
              <a:defRPr/>
            </a:pPr>
            <a:r>
              <a:rPr lang="en-GB" sz="3300" dirty="0" smtClean="0">
                <a:latin typeface="Calibri" pitchFamily="34" charset="0"/>
                <a:cs typeface="Calibri" pitchFamily="34" charset="0"/>
              </a:rPr>
              <a:t>An interactive toolkit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to take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groups through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all the elements of setting up and running a community-led box scheme.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One to one mentoring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and training for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6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months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in the run up to launch and throughout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their </a:t>
            </a:r>
            <a:r>
              <a:rPr lang="en-GB" sz="3300" dirty="0">
                <a:latin typeface="Calibri" pitchFamily="34" charset="0"/>
                <a:cs typeface="Calibri" pitchFamily="34" charset="0"/>
              </a:rPr>
              <a:t>first year of trading.</a:t>
            </a:r>
          </a:p>
          <a:p>
            <a:pPr>
              <a:defRPr/>
            </a:pPr>
            <a:r>
              <a:rPr lang="en-GB" sz="3300" dirty="0">
                <a:latin typeface="Calibri" pitchFamily="34" charset="0"/>
                <a:cs typeface="Calibri" pitchFamily="34" charset="0"/>
              </a:rPr>
              <a:t>Peer support from a growing network of groups </a:t>
            </a:r>
            <a:r>
              <a:rPr lang="en-GB" sz="3300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33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1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155575" y="-9985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AutoShape 4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307975" y="-8461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35150" y="1320800"/>
            <a:ext cx="2744788" cy="275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24313" y="1412875"/>
            <a:ext cx="2635250" cy="2592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21013" y="3021013"/>
            <a:ext cx="2587625" cy="2495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2313" y="315913"/>
            <a:ext cx="2346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Financial Model </a:t>
            </a:r>
          </a:p>
        </p:txBody>
      </p:sp>
    </p:spTree>
    <p:extLst>
      <p:ext uri="{BB962C8B-B14F-4D97-AF65-F5344CB8AC3E}">
        <p14:creationId xmlns:p14="http://schemas.microsoft.com/office/powerpoint/2010/main" val="12739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155575" y="-9985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AutoShape 4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307975" y="-8461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21708" y="2238552"/>
            <a:ext cx="16684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Farmers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Route to market + Fair price</a:t>
            </a:r>
          </a:p>
        </p:txBody>
      </p:sp>
      <p:sp>
        <p:nvSpPr>
          <p:cNvPr id="3" name="Oval 2"/>
          <p:cNvSpPr/>
          <p:nvPr/>
        </p:nvSpPr>
        <p:spPr>
          <a:xfrm>
            <a:off x="1835150" y="1320800"/>
            <a:ext cx="2744788" cy="275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24313" y="1412875"/>
            <a:ext cx="2635250" cy="2592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21013" y="3021013"/>
            <a:ext cx="2587625" cy="2495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2313" y="315913"/>
            <a:ext cx="2346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Financial Model </a:t>
            </a:r>
          </a:p>
        </p:txBody>
      </p:sp>
    </p:spTree>
    <p:extLst>
      <p:ext uri="{BB962C8B-B14F-4D97-AF65-F5344CB8AC3E}">
        <p14:creationId xmlns:p14="http://schemas.microsoft.com/office/powerpoint/2010/main" val="123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155575" y="-9985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AutoShape 4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307975" y="-8461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21708" y="2238552"/>
            <a:ext cx="16684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Farmers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Route to market + Fair price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1640" y="2084587"/>
            <a:ext cx="16271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Food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Sustainable + Affordable</a:t>
            </a:r>
          </a:p>
        </p:txBody>
      </p:sp>
      <p:sp>
        <p:nvSpPr>
          <p:cNvPr id="3" name="Oval 2"/>
          <p:cNvSpPr/>
          <p:nvPr/>
        </p:nvSpPr>
        <p:spPr>
          <a:xfrm>
            <a:off x="1835150" y="1320800"/>
            <a:ext cx="2744788" cy="275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24313" y="1412875"/>
            <a:ext cx="2635250" cy="2592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21013" y="3021013"/>
            <a:ext cx="2587625" cy="2495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2313" y="315913"/>
            <a:ext cx="2346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Financial Model </a:t>
            </a:r>
          </a:p>
        </p:txBody>
      </p:sp>
    </p:spTree>
    <p:extLst>
      <p:ext uri="{BB962C8B-B14F-4D97-AF65-F5344CB8AC3E}">
        <p14:creationId xmlns:p14="http://schemas.microsoft.com/office/powerpoint/2010/main" val="2106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155575" y="-9985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AutoShape 4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307975" y="-8461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21708" y="2238552"/>
            <a:ext cx="16684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Farmers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Route to market + Fair price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1640" y="2084587"/>
            <a:ext cx="16271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Food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Sustainable + Affordable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4763" y="4111625"/>
            <a:ext cx="1587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Jobs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for local people </a:t>
            </a:r>
          </a:p>
        </p:txBody>
      </p:sp>
      <p:sp>
        <p:nvSpPr>
          <p:cNvPr id="3" name="Oval 2"/>
          <p:cNvSpPr/>
          <p:nvPr/>
        </p:nvSpPr>
        <p:spPr>
          <a:xfrm>
            <a:off x="1835150" y="1320800"/>
            <a:ext cx="2744788" cy="275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24313" y="1412875"/>
            <a:ext cx="2635250" cy="2592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21013" y="3021013"/>
            <a:ext cx="2587625" cy="2495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2313" y="315913"/>
            <a:ext cx="2346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Financial Model </a:t>
            </a:r>
          </a:p>
        </p:txBody>
      </p:sp>
    </p:spTree>
    <p:extLst>
      <p:ext uri="{BB962C8B-B14F-4D97-AF65-F5344CB8AC3E}">
        <p14:creationId xmlns:p14="http://schemas.microsoft.com/office/powerpoint/2010/main" val="39820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155575" y="-9985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AutoShape 4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307975" y="-8461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6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5148" flipV="1">
            <a:off x="5345113" y="4930775"/>
            <a:ext cx="1689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4412">
            <a:off x="6296025" y="1203325"/>
            <a:ext cx="1568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5845">
            <a:off x="673100" y="3251200"/>
            <a:ext cx="1382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221708" y="2238552"/>
            <a:ext cx="16684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Farmers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Route to market + Fair price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1640" y="2084587"/>
            <a:ext cx="16271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Food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Sustainable + Affordable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4763" y="4111625"/>
            <a:ext cx="1587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Jobs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for local people </a:t>
            </a:r>
          </a:p>
        </p:txBody>
      </p:sp>
      <p:pic>
        <p:nvPicPr>
          <p:cNvPr id="45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47574">
            <a:off x="1931988" y="611188"/>
            <a:ext cx="15700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appy 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876675"/>
            <a:ext cx="9350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835150" y="1320800"/>
            <a:ext cx="2744788" cy="275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46" name="Picture 45" descr="Happy 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350"/>
            <a:ext cx="9350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Happy 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004888"/>
            <a:ext cx="9366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24313" y="1412875"/>
            <a:ext cx="2635250" cy="2592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28" name="Picture 27" descr="Happy 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118100"/>
            <a:ext cx="9366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021013" y="3021013"/>
            <a:ext cx="2587625" cy="2495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2313" y="315913"/>
            <a:ext cx="2346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Financial Model </a:t>
            </a:r>
          </a:p>
        </p:txBody>
      </p:sp>
    </p:spTree>
    <p:extLst>
      <p:ext uri="{BB962C8B-B14F-4D97-AF65-F5344CB8AC3E}">
        <p14:creationId xmlns:p14="http://schemas.microsoft.com/office/powerpoint/2010/main" val="8784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155575" y="-9985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AutoShape 4" descr="data:image/jpeg;base64,/9j/4AAQSkZJRgABAQAAAQABAAD/2wCEAAkGBggGERAIBxEUFBQUGBcXGBUVFxQUHBYcFRQWGBkYFxgdGyolGBslGRcYHy8gKCgqMDgtFSAxODM2NSYwLCkBCQoKDgwOGg8PGjUiHyQ1LjQ0NSspLCw1MC00LDQtLzMpNC8sLywtNS8sKiw0LCk2Ly8sMTAtKjQvLCwwLC8sMf/AABEIANsA5gMBIgACEQEDEQH/xAAcAAEAAgMBAQEAAAAAAAAAAAAABgcEBQgDAQL/xAA/EAACAQIDBAYGCAUEAwAAAAAAAQIDBAUGESExQVEHEiJhcYETMkKRocEVI1JicoKSsRSistHwQ8LS4RZjc//EABsBAQACAwEBAAAAAAAAAAAAAAAEBQMGBwIB/8QAMxEAAgECAwQJBAICAwAAAAAAAAEDAgQFETESIVFhBhMiQYGRscHRFHGh8DLhcpIzQ4L/2gAMAwEAAhEDEQA/ALxAAAPO4uKNpF1rmUYRjtcpNRS8W9xH8255sMqx6k/rKzXZpJ/Gb9lfF8FypvMGasTzLP0l/Psr1acdVCPhHn3vVkSa6pj3Ley/wzAp73Kurs0cX3/Ze+hZ+M9LeEWGtPD4yryXFdiH6mtX5LzIZiPSxj923/DOFFfdipPzc9f2RDAVtd1LV35fY3e2wGygX8Np8at/40/BvKud8xVnrK7q+Uur+2h8pZ3zFSfWjd1vOXW+D1NIDD1lfF+ZZfR2+WXV0/6r4JZbdKOZbfTr1YzS4Tpw2+Lik/iSnB+mShU0hjFBxf26T6y/S9q97KqBlpuZae/zIM+CWM6ycaX+O70Oj8Jx/Dcdj6TDa0anNJ6Nfii9q80bA5ltrqvZyVe1nKElulFuLXg0Wfk3pTjW6tjmFqL3Rr7k/wD6cn97dz03k+G8pr3V7majiPRqW3Tkt3t08O9fP7uLLB8jJTSlF6p7mj6TzUwAAADGxDEbXCqcrq+nGEI75S/Zc33IqHN/Sde4w3a4S5UaO7rJ6Tn4tequ5eb4GCaemJby0w/C57+rKNZLvb0Xz9iyscztguX9YXlZOa/04duXg0vV82iC4t0y3NRuOE0IxX2qrcn+lNJe9lbtt7WCskvJKtNxvNp0btIVnJ23z08l75knr9JOZrjY7jq/hhTj/tMF5zzA9v8AGV/1yNMCO5a3q35lzTY21G6mOlf+V8G/t8+5ktvUuqj49rqz/qTJBhnTDitvpHEKVOqua1py961XwIAD7TPJTpUYpsLs5llXEvBZflZMvbA+kjAsaapObozfs1dI6vul6r96fcSk5gJXlTpExLLjVCs3Wo/Yk9sV9yXDw3eG8nRX3dIatf8ARbJOu0fg/Z/PmXoDAwXG7LH6SvMPmpRe9cYvjGS4P/Nxnlkmms0aVXRVHU6alk0AAfTwCM53znRypS0p6Srz9SD4ffl91fF7ObW+v76jhtKpeXL0hTi5N9yWuzvOeMfxq4zBXqX91vm9i4RS2RivBfN8SJdT9XTktWbFgOFq9ldcn8Kdeb4fP9mLeXde/nO5upOU5tuUnxbPEApDp6SSyQAAPoAAAAAAAABPujvP8sJlHC8Vl9S9kJv/AEnyb+xr7vAuE5gLi6LM1vFaTwq8lrVorst+1T3Lzi9ng495Z2dx/wBdXgaL0jwhJO7hX+S9/nz4k9MbEcQtsKpTvL2SjCC1bfu823okubMkpnpOzd9M1voyzl9TRb1a9ua2N96W5eb5EyeZRU5mt4Xh9V/Oo1upW9vgvl9xpc35vus11evU1jSjr1Keu7vfOT5+RoACiqqdTzZ1iCCiChRxrJIAA8mYAAAAAAAAA2+WczXmV6yurR6p7Jwb2TXJ8nyfD3p33g+L2uOUYX1jLWMl5p8YtcGmc2kz6Mc0Twa5VjXl9VXai9fZnujJctXpF+K5E20ndFWy9Gav0gwmm5ic8a7dP5Xyu7yLsABcnNSvOmHGXbUKWF03tqvrS/DDcn4yaf5CoyW9KN9K8xGrBvZSjCC/SpP+aTIkUNzXtSM6zgdsoLKNd7Wb8d/pkAARy5AAAAAAAAAAAABn4Di1XArijiFHfCSbXNbpR84trzMAH1Np5o8V0UyUuipZp7i+s6Zmhg9hK+tJayqpRpNc6i1Ul4R1l5IoXebrFswSxO1ssOlrrbqom3x60l1fdFaGlJFxN1tSZT4Nh30MNVL1bfknkvxv8QACMXYAAAAAAAAAAAACem1AAHQuTsbeYLOjez9fTqz/ABQ2Sfnpr+YEO6F76UoXVi3si4TX5k4y/piDYIK9uNVHH8VtlbXckS0z3fZ716kBzdU9LfXkv/dUXum18jUm5zlS9Df3kWtPrZv9UnLXz118zTFFJ/JnV7TLqKMuC9AADwSQAAAAAAAAAAAAAAAAAAAAAAAAAAAAAAAAAAACe9DlTq3laHOi37qlP+4P30NUetdXFVrdS015dapB6fy/AF1Z/wDEjmHSRr6+r7L0Nb0pWLs8QqVOFWMJr9PUf80H7yIlrdMuFyqU7fEqa9RyhJ90tHHXu1Uv1FUlbc07MrN3wSfr7GN8Fl5bvQAAjlwAAAAAAAAAAAAAAAAAAAAAAAAAAAAAAAAAAAAWt0MWMoU7q9ftShBfkTk/64+4+EryLhLwaxt7ea0k49eWzR61O1o+9JpflBsEFGxGkcgxa4VxeSSLTPLwW72NhjuE08ct62H1t1SLSe/R74y8pJPyOc7m3q2k529daSg3GSfBxejXvOmyp+lvK7t5rHLVdmekaunCWnZl4NLTxS4yI17FtU7a7i76MX6ildvW91Wn3/teiK4ABUHRAAAAAAAAAAAAAAAAAAAAAAAAAAAAAAAAAAb3JOBPMF5StpLWCfXqfhho2n4vSP5jRF4dG2VXl639PdR0rVtJST3xj7MPHa2+96cCRbRdZXyRS41fqztm0+1VuXz4fBLwAXxycGPiFhb4nTnZ3cVKE000+/8AZ8U+aMgBrM+01Olprc0c85sy1XyvcStKuri9tOf2o8PNbmufkaY6Ezble3zTQdrV2TW2nP7Mv+L3NfNIoTEcOucJqTs72LjOD0af7rmmtqZR3MHVVZrRnU8FxVX0WzU+3Trz5r35+BjAAil8AAAAAAAAAAAAAAAAAAAAAAAAAAAACQZOylcZrrejjrGlHR1J8lyXOT4e89U0up5Iwzz0QRuSR5JG86MMn/S1T6Vvo/VUn2U905r94x2Px0XMuMx7Cxt8NpwtLSKjCCSilyX7vjr3mQX0ESipyOTYpiFd9O5Hp3Lgv3UAAzFYAAACL54yVQzVT9JT0jXgn1JcGt/Ul3N8eDfinKAea6FWtmoz29xJbyKWJ5NHMt1a1rKcre5i4zi9HF7GmjyLyz1kWjmeH8RbaRuIrZLcppezL5Ph4FJXVrWspyt7mLjOL0cXsaaKKeBxPkdUwvFI7+PNbqlqvjkeQAMBbgAAAAAAAAAAAAAAAAAAAAAA2uWsuXeZ60bO02LfKbTahHm/kuL959pTqeSMcstEVDrreSQy3l27zNWjZ2i2b5z01UI8ZP5LiX3geCWmX6MLGxWkY729NZN75SfFv+y3I/GAZfscuUlaWEdF7UntlN6etJ8/hyNkXdvbqJZvU5hjOMVX9ezRuoWi4837AAEooAAAAAAAAAARXO2RbbNEHWo6QuIrsz4S09mfd3714bCVA8V0KtbNRIt7mS2kUsTyaOaL+wucMqStb2DhOOxxfD+67zHL9zhky0zXT7fYrRT6lRf0y5x193DjrRuK4Vd4LVlZ30HGceHPk0+KfMpJ7dxPkdQwrF47+jhWtV7rl6GIACOXQAAAAAAAAAAAAAAAAN/lHKF3mqr6OlrGlH16mmyPcucnyPVNLqeSMM01EFDkkeSR5ZVyreZqrfw9t2YR0dSo1sgvnJ8F8k2XngOAWOXKStLCOi4yenWm/tSfF/4j0wbBrPAKUbKwj1Yx83J8ZSfFv/NiM4ure3USzepzDF8Ykv69mndGtFx5v93AAEoogAAAAAAAAAAAAAAAaPNmU7TNVL0Nfszjq6dRLbF/OL4r5m8B5qpVSyZlhmrhrUkbyaObcYwe7wKrKyv49WUfdJcJRfFPmYR0HmzKdpmql6Gv2Zx1dOolti/nF8V8yicYwe7wKrKyv49WUfdJcJRfFPmUlxbuJ8jqOEYvRf0ZPdWtV7rl6GEACMXgAAAAAAAAAAJLknJtfNdXt6xow9efP7kfvP4LbyT9UUut7KMFxPHbxuWR5JDJmSbrNk+s24UIvt1NN7+zDnL4LjwTvDDcNtcIpQs7GCjCK0SX7t8W97Z+7Gxt8MpwtLOChCC0UVw/u+Ovee5eQQKJczluK4tJfycKFovd8/QAAkFMAAAAAAAAAAAAAAAAAAAAADQ5vynbZqo+hqaRqR206mnqvk+cXxXnwN8DzVSqlkzLDNXBIpI3k0c1Yphl1g9WdnfR6s4vRr9mnxTW1MxS+c75MoZqpdamlGvBdie7Xj1Jc4v4PbzTou6ta1lOVvcxcZxbUovY00Uc8Diq5HVMJxSi/iz0rWq91yPIAEcuQAAAAbXLeXbvM1eNnabOMptNqEeLfyXFn1J1PJGOWSiKh11vJIy8m5QuM11vRrWNKG2pU03fdj95/wDfc71w3DbXCKULOxgowitEl8W3xb3tnnguDWmAUYWNjHSMePGTe+Unxb/zYjOLy3gUS5nLMXxau/k3bqFovd8/QAAklIAAAAAAAAAAAAAAAAAAAAAAAAAAACAdJ+TPpODxiwj9bTXbivbguPfKK968EifgxyRqSnZZLsruSzmU0eq/K4M5gBMuknKP/j9f+MtI6UKzbSW6Et7h3LivNcCGlBXQ6KnSzr1rc0XUVM0ej/cvAAA8Ek9bS1rX04W1tFynNqMUuLb0SL9ydlejla3VvHR1JaSqTXtS03L7q3LzfFkX6Ksoq0h9N3se3NfVJ+zF75+MuHd+IsUt7ODZW29Wc66R4r18n00T7NOvN/C9fAAAnmpAAAAAAAAAAAAAAAAAAAAAAAAAAAAAAAAAGBjuD2+PUKlhdbprY+MWt0l3p7TnnFMNuMIrVLG7Wk4PR/Jrua0a7mdKlbdLuWvTQjjdstsNIVe+LekZeTen5lyIN5DtU7a1XobV0bxHqJvp632a9OVX96eRVJJMh5Xlma5UKi+qp6SqPu4R8ZNaeCb4EbW0vzIeXFly0hSqLSrU7dTnq1sj+VaLx1fEgWsXWV79EbXjuIfRWz2X2qty934euRIoxjBKMFolsSWzQ+gF6cqAAAAAAAAAAAAAAAAAAAAAAAAAAAAAAAAAAAAB43lpSv6c7W4WsZxcZLmpLRnsAfU2nmimcmZMqSxOpa3q1jaS60npsk0/q/KWyfhFlzHjTtKFGc7inFKU+r1pLfLqrSOvgj2MMMKiWSLLEsRrv5FXV3JLx7/N/jIAAzFYAAAAAAAAAAAAAAAAAAf/2Q=="/>
          <p:cNvSpPr>
            <a:spLocks noChangeAspect="1" noChangeArrowheads="1"/>
          </p:cNvSpPr>
          <p:nvPr/>
        </p:nvSpPr>
        <p:spPr bwMode="auto">
          <a:xfrm>
            <a:off x="307975" y="-84613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4" name="il_fi" descr="http://1.bp.blogspot.com/-4tLJAEjbv2c/TzQG-mJc8EI/AAAAAAAAARs/3nH0KT725U8/s1600/he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364163"/>
            <a:ext cx="8223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1208">
            <a:off x="5556250" y="3956050"/>
            <a:ext cx="1446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5148" flipV="1">
            <a:off x="5345113" y="4930775"/>
            <a:ext cx="1689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3951">
            <a:off x="3975100" y="895350"/>
            <a:ext cx="1519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4412">
            <a:off x="6296025" y="1203325"/>
            <a:ext cx="1568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5845">
            <a:off x="673100" y="3251200"/>
            <a:ext cx="1382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8732">
            <a:off x="1722438" y="4557713"/>
            <a:ext cx="13827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221708" y="2238552"/>
            <a:ext cx="16684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Farmers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Route to market + Fair price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1640" y="2084587"/>
            <a:ext cx="16271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Food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Sustainable + Affordable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4763" y="4111625"/>
            <a:ext cx="1587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cs typeface="+mn-cs"/>
              </a:rPr>
              <a:t>Jobs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 for local people </a:t>
            </a:r>
          </a:p>
        </p:txBody>
      </p:sp>
      <p:pic>
        <p:nvPicPr>
          <p:cNvPr id="45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47574">
            <a:off x="1931988" y="611188"/>
            <a:ext cx="15700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l_fi" descr="http://3.bp.blogspot.com/_gUzdvfejUPA/TJ3VoRGSlsI/AAAAAAAABJU/nyzki9-ildQ/s1600/v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96603">
            <a:off x="674688" y="1366838"/>
            <a:ext cx="1384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l_fi" descr="http://1.bp.blogspot.com/-4tLJAEjbv2c/TzQG-mJc8EI/AAAAAAAAARs/3nH0KT725U8/s1600/he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258888"/>
            <a:ext cx="8223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appy F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876675"/>
            <a:ext cx="9350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835150" y="1320800"/>
            <a:ext cx="2744788" cy="275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46" name="Picture 45" descr="Happy F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350"/>
            <a:ext cx="9350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l_fi" descr="http://1.bp.blogspot.com/-4tLJAEjbv2c/TzQG-mJc8EI/AAAAAAAAARs/3nH0KT725U8/s1600/he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576263"/>
            <a:ext cx="8223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Happy F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004888"/>
            <a:ext cx="9366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24313" y="1412875"/>
            <a:ext cx="2635250" cy="2592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28" name="Picture 27" descr="Happy F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118100"/>
            <a:ext cx="9366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021013" y="3021013"/>
            <a:ext cx="2587625" cy="2495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50" name="il_fi" descr="http://1.bp.blogspot.com/-4tLJAEjbv2c/TzQG-mJc8EI/AAAAAAAAARs/3nH0KT725U8/s1600/he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78263"/>
            <a:ext cx="8223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2313" y="315913"/>
            <a:ext cx="2346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Financial Model </a:t>
            </a:r>
          </a:p>
        </p:txBody>
      </p:sp>
    </p:spTree>
    <p:extLst>
      <p:ext uri="{BB962C8B-B14F-4D97-AF65-F5344CB8AC3E}">
        <p14:creationId xmlns:p14="http://schemas.microsoft.com/office/powerpoint/2010/main" val="6940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GB" altLang="en-US" smtClean="0">
                <a:latin typeface="Calibri" panose="020F0502020204030204" pitchFamily="34" charset="0"/>
              </a:rPr>
              <a:t>Key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196975"/>
            <a:ext cx="7416800" cy="54721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GB" altLang="en-US" smtClean="0">
                <a:latin typeface="Calibri" panose="020F0502020204030204" pitchFamily="34" charset="0"/>
              </a:rPr>
              <a:t>Key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196975"/>
            <a:ext cx="7416800" cy="5472113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latin typeface="Calibri" pitchFamily="34" charset="0"/>
              </a:rPr>
              <a:t>Important to establish a </a:t>
            </a:r>
            <a:r>
              <a:rPr lang="en-GB" sz="2800" u="sng" dirty="0" smtClean="0">
                <a:latin typeface="Calibri" pitchFamily="34" charset="0"/>
              </a:rPr>
              <a:t>direct </a:t>
            </a:r>
            <a:r>
              <a:rPr lang="en-GB" sz="2800" dirty="0" smtClean="0">
                <a:latin typeface="Calibri" pitchFamily="34" charset="0"/>
              </a:rPr>
              <a:t> trading relationship with the kind of suppliers you want to support. Food costs more to produce.  Pay them more, but less than wholesale  price. Both win.</a:t>
            </a:r>
          </a:p>
          <a:p>
            <a:pPr marL="0" indent="0">
              <a:buFontTx/>
              <a:buNone/>
              <a:defRPr/>
            </a:pPr>
            <a:endParaRPr lang="en-GB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Urban market gardens</a:t>
            </a:r>
            <a:endParaRPr lang="en-GB" dirty="0"/>
          </a:p>
        </p:txBody>
      </p:sp>
      <p:pic>
        <p:nvPicPr>
          <p:cNvPr id="10242" name="Picture 2" descr="C:\Users\Julie\AppData\Local\Microsoft\Windows\Temporary Internet Files\Content.Outlook\BOW6GD0Z\Allens site lovely 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812360" cy="43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GB" altLang="en-US" smtClean="0">
                <a:latin typeface="Calibri" panose="020F0502020204030204" pitchFamily="34" charset="0"/>
              </a:rPr>
              <a:t>Key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196975"/>
            <a:ext cx="7416800" cy="5472113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latin typeface="Calibri" pitchFamily="34" charset="0"/>
              </a:rPr>
              <a:t>Important to establish a </a:t>
            </a:r>
            <a:r>
              <a:rPr lang="en-GB" sz="2800" u="sng" dirty="0" smtClean="0">
                <a:latin typeface="Calibri" pitchFamily="34" charset="0"/>
              </a:rPr>
              <a:t>direct </a:t>
            </a:r>
            <a:r>
              <a:rPr lang="en-GB" sz="2800" dirty="0" smtClean="0">
                <a:latin typeface="Calibri" pitchFamily="34" charset="0"/>
              </a:rPr>
              <a:t> trading relationship with the kind of suppliers you want to support. Food costs more to produce.  Pay them more, but less than wholesale  price. Both win.</a:t>
            </a:r>
          </a:p>
          <a:p>
            <a:pPr>
              <a:defRPr/>
            </a:pPr>
            <a:r>
              <a:rPr lang="en-GB" sz="2800" dirty="0" smtClean="0">
                <a:latin typeface="Calibri" pitchFamily="34" charset="0"/>
              </a:rPr>
              <a:t>Important to us to </a:t>
            </a:r>
            <a:r>
              <a:rPr lang="en-GB" sz="2800" u="sng" dirty="0" smtClean="0">
                <a:latin typeface="Calibri" pitchFamily="34" charset="0"/>
              </a:rPr>
              <a:t>start </a:t>
            </a:r>
            <a:r>
              <a:rPr lang="en-GB" sz="2800" dirty="0" smtClean="0">
                <a:latin typeface="Calibri" pitchFamily="34" charset="0"/>
              </a:rPr>
              <a:t>with the amount we need to pay our farmers in order that they can make a living and then to work back from that by putting on enough mark-up to cover costs and create employment.</a:t>
            </a:r>
          </a:p>
          <a:p>
            <a:pPr marL="0" indent="0">
              <a:buFontTx/>
              <a:buNone/>
              <a:defRPr/>
            </a:pPr>
            <a:endParaRPr lang="en-GB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419661" y="1710473"/>
            <a:ext cx="974106" cy="534150"/>
          </a:xfrm>
          <a:prstGeom prst="borderCallout1">
            <a:avLst>
              <a:gd name="adj1" fmla="val 4972"/>
              <a:gd name="adj2" fmla="val -2179"/>
              <a:gd name="adj3" fmla="val 5172"/>
              <a:gd name="adj4" fmla="val 8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Growing Communities</a:t>
            </a: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175327" y="4031731"/>
            <a:ext cx="796409" cy="482994"/>
          </a:xfrm>
          <a:prstGeom prst="borderCallout1">
            <a:avLst>
              <a:gd name="adj1" fmla="val 4972"/>
              <a:gd name="adj2" fmla="val -2179"/>
              <a:gd name="adj3" fmla="val 6449"/>
              <a:gd name="adj4" fmla="val -24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Local Greens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421021" y="3993724"/>
            <a:ext cx="1082923" cy="473744"/>
          </a:xfrm>
          <a:prstGeom prst="borderCallout1">
            <a:avLst>
              <a:gd name="adj1" fmla="val -742"/>
              <a:gd name="adj2" fmla="val 103084"/>
              <a:gd name="adj3" fmla="val 4156"/>
              <a:gd name="adj4" fmla="val 9980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Veg Box Kentish Town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785413" y="3083704"/>
            <a:ext cx="972692" cy="538760"/>
          </a:xfrm>
          <a:prstGeom prst="borderCallout1">
            <a:avLst>
              <a:gd name="adj1" fmla="val 52133"/>
              <a:gd name="adj2" fmla="val 98809"/>
              <a:gd name="adj3" fmla="val 47013"/>
              <a:gd name="adj4" fmla="val 9808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Field to Fork Organics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449064" y="1694867"/>
            <a:ext cx="790089" cy="537760"/>
          </a:xfrm>
          <a:prstGeom prst="borderCallout1">
            <a:avLst>
              <a:gd name="adj1" fmla="val 93642"/>
              <a:gd name="adj2" fmla="val 96155"/>
              <a:gd name="adj3" fmla="val 94936"/>
              <a:gd name="adj4" fmla="val 9500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Crop Drop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 rot="16200000">
            <a:off x="4046114" y="971304"/>
            <a:ext cx="505889" cy="890543"/>
          </a:xfrm>
          <a:prstGeom prst="borderCallout1">
            <a:avLst>
              <a:gd name="adj1" fmla="val 4972"/>
              <a:gd name="adj2" fmla="val -2179"/>
              <a:gd name="adj3" fmla="val 3950"/>
              <a:gd name="adj4" fmla="val -3423"/>
            </a:avLst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Enfield Veg Company 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682816" y="2993128"/>
            <a:ext cx="842641" cy="446963"/>
          </a:xfrm>
          <a:prstGeom prst="borderCallout1">
            <a:avLst>
              <a:gd name="adj1" fmla="val 4972"/>
              <a:gd name="adj2" fmla="val -2179"/>
              <a:gd name="adj3" fmla="val 6460"/>
              <a:gd name="adj4" fmla="val -1122"/>
            </a:avLst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Organic Ilford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65575" y="2925763"/>
            <a:ext cx="244475" cy="2000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0100" y="2974975"/>
            <a:ext cx="206375" cy="163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0075" y="3573463"/>
            <a:ext cx="206375" cy="163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32263" y="3073400"/>
            <a:ext cx="206375" cy="16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8725" y="3106738"/>
            <a:ext cx="206375" cy="163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7975" y="2740025"/>
            <a:ext cx="206375" cy="163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6588" y="2573338"/>
            <a:ext cx="204787" cy="16351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75250" y="3073400"/>
            <a:ext cx="206375" cy="163513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4665663" y="2530475"/>
            <a:ext cx="115887" cy="160338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419661" y="1710473"/>
            <a:ext cx="974106" cy="534150"/>
          </a:xfrm>
          <a:prstGeom prst="borderCallout1">
            <a:avLst>
              <a:gd name="adj1" fmla="val 4972"/>
              <a:gd name="adj2" fmla="val -2179"/>
              <a:gd name="adj3" fmla="val 5172"/>
              <a:gd name="adj4" fmla="val 8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Growing Communities</a:t>
            </a: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175327" y="4031731"/>
            <a:ext cx="796409" cy="482994"/>
          </a:xfrm>
          <a:prstGeom prst="borderCallout1">
            <a:avLst>
              <a:gd name="adj1" fmla="val 4972"/>
              <a:gd name="adj2" fmla="val -2179"/>
              <a:gd name="adj3" fmla="val 6449"/>
              <a:gd name="adj4" fmla="val -24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Local Greens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421021" y="3993724"/>
            <a:ext cx="1082923" cy="473744"/>
          </a:xfrm>
          <a:prstGeom prst="borderCallout1">
            <a:avLst>
              <a:gd name="adj1" fmla="val -742"/>
              <a:gd name="adj2" fmla="val 103084"/>
              <a:gd name="adj3" fmla="val 4156"/>
              <a:gd name="adj4" fmla="val 9980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Veg Box Kentish Town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785413" y="3083704"/>
            <a:ext cx="972692" cy="538760"/>
          </a:xfrm>
          <a:prstGeom prst="borderCallout1">
            <a:avLst>
              <a:gd name="adj1" fmla="val 52133"/>
              <a:gd name="adj2" fmla="val 98809"/>
              <a:gd name="adj3" fmla="val 47013"/>
              <a:gd name="adj4" fmla="val 9808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Field to Fork Organics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449064" y="1694867"/>
            <a:ext cx="790089" cy="537760"/>
          </a:xfrm>
          <a:prstGeom prst="borderCallout1">
            <a:avLst>
              <a:gd name="adj1" fmla="val 93642"/>
              <a:gd name="adj2" fmla="val 96155"/>
              <a:gd name="adj3" fmla="val 94936"/>
              <a:gd name="adj4" fmla="val 9500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Crop Drop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 rot="16200000">
            <a:off x="4046114" y="971304"/>
            <a:ext cx="505889" cy="890543"/>
          </a:xfrm>
          <a:prstGeom prst="borderCallout1">
            <a:avLst>
              <a:gd name="adj1" fmla="val 4972"/>
              <a:gd name="adj2" fmla="val -2179"/>
              <a:gd name="adj3" fmla="val 3950"/>
              <a:gd name="adj4" fmla="val -3423"/>
            </a:avLst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Enfield Veg Company 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682816" y="2993128"/>
            <a:ext cx="842641" cy="446963"/>
          </a:xfrm>
          <a:prstGeom prst="borderCallout1">
            <a:avLst>
              <a:gd name="adj1" fmla="val 4972"/>
              <a:gd name="adj2" fmla="val -2179"/>
              <a:gd name="adj3" fmla="val 6460"/>
              <a:gd name="adj4" fmla="val -1122"/>
            </a:avLst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Organic Ilford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7164388" y="4757738"/>
            <a:ext cx="263525" cy="317500"/>
          </a:xfrm>
          <a:prstGeom prst="star6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10100" y="2974975"/>
            <a:ext cx="206375" cy="163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0075" y="3573463"/>
            <a:ext cx="206375" cy="163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32263" y="3073400"/>
            <a:ext cx="206375" cy="16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8725" y="3106738"/>
            <a:ext cx="206375" cy="163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7975" y="2740025"/>
            <a:ext cx="206375" cy="163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6588" y="2573338"/>
            <a:ext cx="204787" cy="16351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75250" y="3073400"/>
            <a:ext cx="206375" cy="163513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>
            <a:endCxn id="47" idx="7"/>
          </p:cNvCxnSpPr>
          <p:nvPr/>
        </p:nvCxnSpPr>
        <p:spPr>
          <a:xfrm flipH="1" flipV="1">
            <a:off x="4586288" y="3597275"/>
            <a:ext cx="2578100" cy="1233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8" idx="6"/>
          </p:cNvCxnSpPr>
          <p:nvPr/>
        </p:nvCxnSpPr>
        <p:spPr>
          <a:xfrm flipH="1">
            <a:off x="4338638" y="3073400"/>
            <a:ext cx="249237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6" idx="4"/>
          </p:cNvCxnSpPr>
          <p:nvPr/>
        </p:nvCxnSpPr>
        <p:spPr>
          <a:xfrm flipV="1">
            <a:off x="4578350" y="3138488"/>
            <a:ext cx="134938" cy="41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972175" y="4826000"/>
            <a:ext cx="108426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Ripple Farm</a:t>
            </a:r>
          </a:p>
        </p:txBody>
      </p:sp>
    </p:spTree>
    <p:extLst>
      <p:ext uri="{BB962C8B-B14F-4D97-AF65-F5344CB8AC3E}">
        <p14:creationId xmlns:p14="http://schemas.microsoft.com/office/powerpoint/2010/main" val="760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419661" y="1710473"/>
            <a:ext cx="974106" cy="534150"/>
          </a:xfrm>
          <a:prstGeom prst="borderCallout1">
            <a:avLst>
              <a:gd name="adj1" fmla="val 4972"/>
              <a:gd name="adj2" fmla="val -2179"/>
              <a:gd name="adj3" fmla="val 5172"/>
              <a:gd name="adj4" fmla="val 8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Growing Communities</a:t>
            </a: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175327" y="4031731"/>
            <a:ext cx="796409" cy="482994"/>
          </a:xfrm>
          <a:prstGeom prst="borderCallout1">
            <a:avLst>
              <a:gd name="adj1" fmla="val 4972"/>
              <a:gd name="adj2" fmla="val -2179"/>
              <a:gd name="adj3" fmla="val 6449"/>
              <a:gd name="adj4" fmla="val -24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Local Greens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421021" y="3993724"/>
            <a:ext cx="1082923" cy="473744"/>
          </a:xfrm>
          <a:prstGeom prst="borderCallout1">
            <a:avLst>
              <a:gd name="adj1" fmla="val -742"/>
              <a:gd name="adj2" fmla="val 103084"/>
              <a:gd name="adj3" fmla="val 4156"/>
              <a:gd name="adj4" fmla="val 9980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Veg Box Kentish Town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785413" y="3083704"/>
            <a:ext cx="972692" cy="538760"/>
          </a:xfrm>
          <a:prstGeom prst="borderCallout1">
            <a:avLst>
              <a:gd name="adj1" fmla="val 52133"/>
              <a:gd name="adj2" fmla="val 98809"/>
              <a:gd name="adj3" fmla="val 47013"/>
              <a:gd name="adj4" fmla="val 9808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Field to Fork Organics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449064" y="1694867"/>
            <a:ext cx="790089" cy="537760"/>
          </a:xfrm>
          <a:prstGeom prst="borderCallout1">
            <a:avLst>
              <a:gd name="adj1" fmla="val 93642"/>
              <a:gd name="adj2" fmla="val 96155"/>
              <a:gd name="adj3" fmla="val 94936"/>
              <a:gd name="adj4" fmla="val 9500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Crop Drop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 rot="16200000">
            <a:off x="4046114" y="971304"/>
            <a:ext cx="505889" cy="890543"/>
          </a:xfrm>
          <a:prstGeom prst="borderCallout1">
            <a:avLst>
              <a:gd name="adj1" fmla="val 4972"/>
              <a:gd name="adj2" fmla="val -2179"/>
              <a:gd name="adj3" fmla="val 3950"/>
              <a:gd name="adj4" fmla="val -3423"/>
            </a:avLst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Enfield Veg Company 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682816" y="2993128"/>
            <a:ext cx="842641" cy="446963"/>
          </a:xfrm>
          <a:prstGeom prst="borderCallout1">
            <a:avLst>
              <a:gd name="adj1" fmla="val 4972"/>
              <a:gd name="adj2" fmla="val -2179"/>
              <a:gd name="adj3" fmla="val 6460"/>
              <a:gd name="adj4" fmla="val -1122"/>
            </a:avLst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Organic Ilford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7" name="6-Point Star 26"/>
          <p:cNvSpPr/>
          <p:nvPr/>
        </p:nvSpPr>
        <p:spPr>
          <a:xfrm>
            <a:off x="4638675" y="2252663"/>
            <a:ext cx="285750" cy="277812"/>
          </a:xfrm>
          <a:prstGeom prst="star6">
            <a:avLst/>
          </a:prstGeom>
          <a:solidFill>
            <a:srgbClr val="CC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8" name="6-Point Star 27"/>
          <p:cNvSpPr/>
          <p:nvPr/>
        </p:nvSpPr>
        <p:spPr>
          <a:xfrm>
            <a:off x="4849813" y="2593975"/>
            <a:ext cx="280987" cy="271463"/>
          </a:xfrm>
          <a:prstGeom prst="star6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7164388" y="4757738"/>
            <a:ext cx="263525" cy="317500"/>
          </a:xfrm>
          <a:prstGeom prst="star6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10100" y="2974975"/>
            <a:ext cx="206375" cy="163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0075" y="3573463"/>
            <a:ext cx="206375" cy="163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32263" y="3073400"/>
            <a:ext cx="206375" cy="16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8725" y="3106738"/>
            <a:ext cx="206375" cy="163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7975" y="2740025"/>
            <a:ext cx="206375" cy="163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6588" y="2573338"/>
            <a:ext cx="204787" cy="16351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75250" y="3073400"/>
            <a:ext cx="206375" cy="163513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>
            <a:endCxn id="47" idx="7"/>
          </p:cNvCxnSpPr>
          <p:nvPr/>
        </p:nvCxnSpPr>
        <p:spPr>
          <a:xfrm flipH="1" flipV="1">
            <a:off x="4586288" y="3597275"/>
            <a:ext cx="2578100" cy="1233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8" idx="6"/>
          </p:cNvCxnSpPr>
          <p:nvPr/>
        </p:nvCxnSpPr>
        <p:spPr>
          <a:xfrm flipH="1">
            <a:off x="4338638" y="3073400"/>
            <a:ext cx="249237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6" idx="4"/>
          </p:cNvCxnSpPr>
          <p:nvPr/>
        </p:nvCxnSpPr>
        <p:spPr>
          <a:xfrm flipV="1">
            <a:off x="4578350" y="3138488"/>
            <a:ext cx="134938" cy="41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6-Point Star 92"/>
          <p:cNvSpPr/>
          <p:nvPr/>
        </p:nvSpPr>
        <p:spPr>
          <a:xfrm>
            <a:off x="6878638" y="2590800"/>
            <a:ext cx="263525" cy="317500"/>
          </a:xfrm>
          <a:prstGeom prst="star6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822825" y="2746375"/>
            <a:ext cx="2032000" cy="3159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1"/>
          </p:cNvCxnSpPr>
          <p:nvPr/>
        </p:nvCxnSpPr>
        <p:spPr>
          <a:xfrm flipH="1" flipV="1">
            <a:off x="3965575" y="3294063"/>
            <a:ext cx="474663" cy="3032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694238" y="3135313"/>
            <a:ext cx="165100" cy="4683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830638" y="2844800"/>
            <a:ext cx="301625" cy="2397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972175" y="4826000"/>
            <a:ext cx="108426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Ripple Farm</a:t>
            </a:r>
          </a:p>
        </p:txBody>
      </p:sp>
      <p:cxnSp>
        <p:nvCxnSpPr>
          <p:cNvPr id="159" name="Straight Arrow Connector 158"/>
          <p:cNvCxnSpPr>
            <a:endCxn id="53" idx="4"/>
          </p:cNvCxnSpPr>
          <p:nvPr/>
        </p:nvCxnSpPr>
        <p:spPr>
          <a:xfrm flipV="1">
            <a:off x="4324350" y="2736850"/>
            <a:ext cx="225425" cy="85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545263" y="1841500"/>
            <a:ext cx="1114425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Sara Green Organics</a:t>
            </a:r>
          </a:p>
        </p:txBody>
      </p:sp>
    </p:spTree>
    <p:extLst>
      <p:ext uri="{BB962C8B-B14F-4D97-AF65-F5344CB8AC3E}">
        <p14:creationId xmlns:p14="http://schemas.microsoft.com/office/powerpoint/2010/main" val="9784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419661" y="1710473"/>
            <a:ext cx="974106" cy="534150"/>
          </a:xfrm>
          <a:prstGeom prst="borderCallout1">
            <a:avLst>
              <a:gd name="adj1" fmla="val 4972"/>
              <a:gd name="adj2" fmla="val -2179"/>
              <a:gd name="adj3" fmla="val 5172"/>
              <a:gd name="adj4" fmla="val 8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Growing Communities</a:t>
            </a: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175327" y="4031731"/>
            <a:ext cx="796409" cy="482994"/>
          </a:xfrm>
          <a:prstGeom prst="borderCallout1">
            <a:avLst>
              <a:gd name="adj1" fmla="val 4972"/>
              <a:gd name="adj2" fmla="val -2179"/>
              <a:gd name="adj3" fmla="val 6449"/>
              <a:gd name="adj4" fmla="val -24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Local Greens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421021" y="3993724"/>
            <a:ext cx="1082923" cy="473744"/>
          </a:xfrm>
          <a:prstGeom prst="borderCallout1">
            <a:avLst>
              <a:gd name="adj1" fmla="val -742"/>
              <a:gd name="adj2" fmla="val 103084"/>
              <a:gd name="adj3" fmla="val 4156"/>
              <a:gd name="adj4" fmla="val 9980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Veg Box Kentish Town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785413" y="3083704"/>
            <a:ext cx="972692" cy="538760"/>
          </a:xfrm>
          <a:prstGeom prst="borderCallout1">
            <a:avLst>
              <a:gd name="adj1" fmla="val 52133"/>
              <a:gd name="adj2" fmla="val 98809"/>
              <a:gd name="adj3" fmla="val 47013"/>
              <a:gd name="adj4" fmla="val 9808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Field to Fork Organics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449064" y="1694867"/>
            <a:ext cx="790089" cy="537760"/>
          </a:xfrm>
          <a:prstGeom prst="borderCallout1">
            <a:avLst>
              <a:gd name="adj1" fmla="val 93642"/>
              <a:gd name="adj2" fmla="val 96155"/>
              <a:gd name="adj3" fmla="val 94936"/>
              <a:gd name="adj4" fmla="val 9500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Crop Drop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 rot="16200000">
            <a:off x="4046114" y="971304"/>
            <a:ext cx="505889" cy="890543"/>
          </a:xfrm>
          <a:prstGeom prst="borderCallout1">
            <a:avLst>
              <a:gd name="adj1" fmla="val 4972"/>
              <a:gd name="adj2" fmla="val -2179"/>
              <a:gd name="adj3" fmla="val 3950"/>
              <a:gd name="adj4" fmla="val -3423"/>
            </a:avLst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Enfield Veg Company 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682816" y="2993128"/>
            <a:ext cx="842641" cy="446963"/>
          </a:xfrm>
          <a:prstGeom prst="borderCallout1">
            <a:avLst>
              <a:gd name="adj1" fmla="val 4972"/>
              <a:gd name="adj2" fmla="val -2179"/>
              <a:gd name="adj3" fmla="val 6460"/>
              <a:gd name="adj4" fmla="val -1122"/>
            </a:avLst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Organic Ilford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0" name="6-Point Star 29"/>
          <p:cNvSpPr/>
          <p:nvPr/>
        </p:nvSpPr>
        <p:spPr>
          <a:xfrm>
            <a:off x="1325563" y="2425700"/>
            <a:ext cx="300037" cy="354013"/>
          </a:xfrm>
          <a:prstGeom prst="star6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7164388" y="4757738"/>
            <a:ext cx="263525" cy="317500"/>
          </a:xfrm>
          <a:prstGeom prst="star6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>
            <a:endCxn id="49" idx="1"/>
          </p:cNvCxnSpPr>
          <p:nvPr/>
        </p:nvCxnSpPr>
        <p:spPr>
          <a:xfrm>
            <a:off x="1590675" y="2616200"/>
            <a:ext cx="2208213" cy="5143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65575" y="2925763"/>
            <a:ext cx="244475" cy="2000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0100" y="2974975"/>
            <a:ext cx="206375" cy="163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0075" y="3573463"/>
            <a:ext cx="206375" cy="163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32263" y="3073400"/>
            <a:ext cx="206375" cy="16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8725" y="3106738"/>
            <a:ext cx="206375" cy="163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7975" y="2740025"/>
            <a:ext cx="206375" cy="163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6588" y="2573338"/>
            <a:ext cx="204787" cy="16351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75250" y="3073400"/>
            <a:ext cx="206375" cy="163513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>
            <a:endCxn id="47" idx="7"/>
          </p:cNvCxnSpPr>
          <p:nvPr/>
        </p:nvCxnSpPr>
        <p:spPr>
          <a:xfrm flipH="1" flipV="1">
            <a:off x="4586288" y="3597275"/>
            <a:ext cx="2578100" cy="1233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8" idx="6"/>
          </p:cNvCxnSpPr>
          <p:nvPr/>
        </p:nvCxnSpPr>
        <p:spPr>
          <a:xfrm flipH="1">
            <a:off x="4338638" y="3073400"/>
            <a:ext cx="249237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6" idx="4"/>
          </p:cNvCxnSpPr>
          <p:nvPr/>
        </p:nvCxnSpPr>
        <p:spPr>
          <a:xfrm flipV="1">
            <a:off x="4578350" y="3138488"/>
            <a:ext cx="134938" cy="41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6-Point Star 92"/>
          <p:cNvSpPr/>
          <p:nvPr/>
        </p:nvSpPr>
        <p:spPr>
          <a:xfrm>
            <a:off x="6878638" y="2590800"/>
            <a:ext cx="263525" cy="317500"/>
          </a:xfrm>
          <a:prstGeom prst="star6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822825" y="2746375"/>
            <a:ext cx="2032000" cy="3159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1"/>
          </p:cNvCxnSpPr>
          <p:nvPr/>
        </p:nvCxnSpPr>
        <p:spPr>
          <a:xfrm flipH="1" flipV="1">
            <a:off x="3965575" y="3294063"/>
            <a:ext cx="474663" cy="3032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694238" y="3135313"/>
            <a:ext cx="165100" cy="4683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830638" y="2844800"/>
            <a:ext cx="301625" cy="2397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972175" y="4826000"/>
            <a:ext cx="108426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Ripple Farm</a:t>
            </a:r>
          </a:p>
        </p:txBody>
      </p:sp>
      <p:sp>
        <p:nvSpPr>
          <p:cNvPr id="153" name="Oval 152"/>
          <p:cNvSpPr/>
          <p:nvPr/>
        </p:nvSpPr>
        <p:spPr>
          <a:xfrm>
            <a:off x="6545263" y="1841500"/>
            <a:ext cx="1114425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Sara Green Organics</a:t>
            </a:r>
          </a:p>
        </p:txBody>
      </p:sp>
      <p:sp>
        <p:nvSpPr>
          <p:cNvPr id="155" name="Oval 154"/>
          <p:cNvSpPr/>
          <p:nvPr/>
        </p:nvSpPr>
        <p:spPr>
          <a:xfrm>
            <a:off x="1160463" y="1706563"/>
            <a:ext cx="1136650" cy="638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Westmill</a:t>
            </a:r>
          </a:p>
        </p:txBody>
      </p:sp>
      <p:cxnSp>
        <p:nvCxnSpPr>
          <p:cNvPr id="159" name="Straight Arrow Connector 158"/>
          <p:cNvCxnSpPr>
            <a:endCxn id="53" idx="4"/>
          </p:cNvCxnSpPr>
          <p:nvPr/>
        </p:nvCxnSpPr>
        <p:spPr>
          <a:xfrm flipV="1">
            <a:off x="4324350" y="2736850"/>
            <a:ext cx="225425" cy="85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419661" y="1710473"/>
            <a:ext cx="974106" cy="534150"/>
          </a:xfrm>
          <a:prstGeom prst="borderCallout1">
            <a:avLst>
              <a:gd name="adj1" fmla="val 4972"/>
              <a:gd name="adj2" fmla="val -2179"/>
              <a:gd name="adj3" fmla="val 5172"/>
              <a:gd name="adj4" fmla="val 8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Growing Communities</a:t>
            </a: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175327" y="4031731"/>
            <a:ext cx="796409" cy="482994"/>
          </a:xfrm>
          <a:prstGeom prst="borderCallout1">
            <a:avLst>
              <a:gd name="adj1" fmla="val 4972"/>
              <a:gd name="adj2" fmla="val -2179"/>
              <a:gd name="adj3" fmla="val 6449"/>
              <a:gd name="adj4" fmla="val -24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Local Greens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421021" y="3993724"/>
            <a:ext cx="1082923" cy="473744"/>
          </a:xfrm>
          <a:prstGeom prst="borderCallout1">
            <a:avLst>
              <a:gd name="adj1" fmla="val -742"/>
              <a:gd name="adj2" fmla="val 103084"/>
              <a:gd name="adj3" fmla="val 4156"/>
              <a:gd name="adj4" fmla="val 9980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Veg Box Kentish Town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785413" y="3083704"/>
            <a:ext cx="972692" cy="538760"/>
          </a:xfrm>
          <a:prstGeom prst="borderCallout1">
            <a:avLst>
              <a:gd name="adj1" fmla="val 52133"/>
              <a:gd name="adj2" fmla="val 98809"/>
              <a:gd name="adj3" fmla="val 47013"/>
              <a:gd name="adj4" fmla="val 9808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Field to Fork Organics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449064" y="1694867"/>
            <a:ext cx="790089" cy="537760"/>
          </a:xfrm>
          <a:prstGeom prst="borderCallout1">
            <a:avLst>
              <a:gd name="adj1" fmla="val 93642"/>
              <a:gd name="adj2" fmla="val 96155"/>
              <a:gd name="adj3" fmla="val 94936"/>
              <a:gd name="adj4" fmla="val 9500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Crop Drop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 rot="16200000">
            <a:off x="4046114" y="971304"/>
            <a:ext cx="505889" cy="890543"/>
          </a:xfrm>
          <a:prstGeom prst="borderCallout1">
            <a:avLst>
              <a:gd name="adj1" fmla="val 4972"/>
              <a:gd name="adj2" fmla="val -2179"/>
              <a:gd name="adj3" fmla="val 3950"/>
              <a:gd name="adj4" fmla="val -3423"/>
            </a:avLst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Enfield Veg Company 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682816" y="2993128"/>
            <a:ext cx="842641" cy="446963"/>
          </a:xfrm>
          <a:prstGeom prst="borderCallout1">
            <a:avLst>
              <a:gd name="adj1" fmla="val 4972"/>
              <a:gd name="adj2" fmla="val -2179"/>
              <a:gd name="adj3" fmla="val 6460"/>
              <a:gd name="adj4" fmla="val -1122"/>
            </a:avLst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Organic Ilford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8" name="6-Point Star 27"/>
          <p:cNvSpPr/>
          <p:nvPr/>
        </p:nvSpPr>
        <p:spPr>
          <a:xfrm>
            <a:off x="4849813" y="2593975"/>
            <a:ext cx="280987" cy="271463"/>
          </a:xfrm>
          <a:prstGeom prst="star6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0" name="6-Point Star 29"/>
          <p:cNvSpPr/>
          <p:nvPr/>
        </p:nvSpPr>
        <p:spPr>
          <a:xfrm>
            <a:off x="1325563" y="2425700"/>
            <a:ext cx="300037" cy="354013"/>
          </a:xfrm>
          <a:prstGeom prst="star6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7164388" y="4757738"/>
            <a:ext cx="263525" cy="317500"/>
          </a:xfrm>
          <a:prstGeom prst="star6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>
            <a:endCxn id="49" idx="1"/>
          </p:cNvCxnSpPr>
          <p:nvPr/>
        </p:nvCxnSpPr>
        <p:spPr>
          <a:xfrm>
            <a:off x="1590675" y="2616200"/>
            <a:ext cx="2208213" cy="5143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65575" y="2925763"/>
            <a:ext cx="244475" cy="2000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0100" y="2974975"/>
            <a:ext cx="206375" cy="163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0075" y="3573463"/>
            <a:ext cx="206375" cy="163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32263" y="3073400"/>
            <a:ext cx="206375" cy="16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8725" y="3106738"/>
            <a:ext cx="206375" cy="163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7975" y="2740025"/>
            <a:ext cx="206375" cy="163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6588" y="2573338"/>
            <a:ext cx="204787" cy="16351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75250" y="3073400"/>
            <a:ext cx="206375" cy="163513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>
            <a:endCxn id="47" idx="7"/>
          </p:cNvCxnSpPr>
          <p:nvPr/>
        </p:nvCxnSpPr>
        <p:spPr>
          <a:xfrm flipH="1" flipV="1">
            <a:off x="4586288" y="3597275"/>
            <a:ext cx="2578100" cy="1233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8" idx="6"/>
          </p:cNvCxnSpPr>
          <p:nvPr/>
        </p:nvCxnSpPr>
        <p:spPr>
          <a:xfrm flipH="1">
            <a:off x="4338638" y="3073400"/>
            <a:ext cx="249237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6" idx="4"/>
          </p:cNvCxnSpPr>
          <p:nvPr/>
        </p:nvCxnSpPr>
        <p:spPr>
          <a:xfrm flipV="1">
            <a:off x="4578350" y="3138488"/>
            <a:ext cx="134938" cy="41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6-Point Star 92"/>
          <p:cNvSpPr/>
          <p:nvPr/>
        </p:nvSpPr>
        <p:spPr>
          <a:xfrm>
            <a:off x="6878638" y="2590800"/>
            <a:ext cx="263525" cy="317500"/>
          </a:xfrm>
          <a:prstGeom prst="star6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822825" y="2746375"/>
            <a:ext cx="2032000" cy="3159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1"/>
          </p:cNvCxnSpPr>
          <p:nvPr/>
        </p:nvCxnSpPr>
        <p:spPr>
          <a:xfrm flipH="1" flipV="1">
            <a:off x="3965575" y="3294063"/>
            <a:ext cx="474663" cy="3032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694238" y="3135313"/>
            <a:ext cx="165100" cy="4683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830638" y="2844800"/>
            <a:ext cx="301625" cy="2397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28" idx="1"/>
          </p:cNvCxnSpPr>
          <p:nvPr/>
        </p:nvCxnSpPr>
        <p:spPr>
          <a:xfrm flipH="1">
            <a:off x="4891088" y="2797175"/>
            <a:ext cx="239712" cy="2381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3976254" y="2829850"/>
            <a:ext cx="865187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972175" y="4826000"/>
            <a:ext cx="108426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Ripple Farm</a:t>
            </a:r>
          </a:p>
        </p:txBody>
      </p:sp>
      <p:sp>
        <p:nvSpPr>
          <p:cNvPr id="153" name="Oval 152"/>
          <p:cNvSpPr/>
          <p:nvPr/>
        </p:nvSpPr>
        <p:spPr>
          <a:xfrm>
            <a:off x="6545263" y="1841500"/>
            <a:ext cx="1114425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Sara Green Organics</a:t>
            </a:r>
          </a:p>
        </p:txBody>
      </p:sp>
      <p:sp>
        <p:nvSpPr>
          <p:cNvPr id="155" name="Oval 154"/>
          <p:cNvSpPr/>
          <p:nvPr/>
        </p:nvSpPr>
        <p:spPr>
          <a:xfrm>
            <a:off x="1160463" y="1706563"/>
            <a:ext cx="1136650" cy="638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Westmill</a:t>
            </a:r>
          </a:p>
        </p:txBody>
      </p:sp>
      <p:sp>
        <p:nvSpPr>
          <p:cNvPr id="156" name="Oval 155"/>
          <p:cNvSpPr/>
          <p:nvPr/>
        </p:nvSpPr>
        <p:spPr>
          <a:xfrm>
            <a:off x="6180138" y="968375"/>
            <a:ext cx="1116012" cy="685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GC Market Gardens</a:t>
            </a:r>
          </a:p>
        </p:txBody>
      </p:sp>
      <p:cxnSp>
        <p:nvCxnSpPr>
          <p:cNvPr id="159" name="Straight Arrow Connector 158"/>
          <p:cNvCxnSpPr>
            <a:endCxn id="53" idx="4"/>
          </p:cNvCxnSpPr>
          <p:nvPr/>
        </p:nvCxnSpPr>
        <p:spPr>
          <a:xfrm flipV="1">
            <a:off x="4324350" y="2736850"/>
            <a:ext cx="225425" cy="85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419661" y="1710473"/>
            <a:ext cx="974106" cy="534150"/>
          </a:xfrm>
          <a:prstGeom prst="borderCallout1">
            <a:avLst>
              <a:gd name="adj1" fmla="val 4972"/>
              <a:gd name="adj2" fmla="val -2179"/>
              <a:gd name="adj3" fmla="val 5172"/>
              <a:gd name="adj4" fmla="val 8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Growing Communities</a:t>
            </a: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175327" y="4031731"/>
            <a:ext cx="796409" cy="482994"/>
          </a:xfrm>
          <a:prstGeom prst="borderCallout1">
            <a:avLst>
              <a:gd name="adj1" fmla="val 4972"/>
              <a:gd name="adj2" fmla="val -2179"/>
              <a:gd name="adj3" fmla="val 6449"/>
              <a:gd name="adj4" fmla="val -24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Local Greens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421021" y="3993724"/>
            <a:ext cx="1082923" cy="473744"/>
          </a:xfrm>
          <a:prstGeom prst="borderCallout1">
            <a:avLst>
              <a:gd name="adj1" fmla="val -742"/>
              <a:gd name="adj2" fmla="val 103084"/>
              <a:gd name="adj3" fmla="val 4156"/>
              <a:gd name="adj4" fmla="val 9980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Veg Box Kentish Town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785413" y="3083704"/>
            <a:ext cx="972692" cy="538760"/>
          </a:xfrm>
          <a:prstGeom prst="borderCallout1">
            <a:avLst>
              <a:gd name="adj1" fmla="val 52133"/>
              <a:gd name="adj2" fmla="val 98809"/>
              <a:gd name="adj3" fmla="val 47013"/>
              <a:gd name="adj4" fmla="val 9808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Field to Fork Organics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449064" y="1694867"/>
            <a:ext cx="790089" cy="537760"/>
          </a:xfrm>
          <a:prstGeom prst="borderCallout1">
            <a:avLst>
              <a:gd name="adj1" fmla="val 93642"/>
              <a:gd name="adj2" fmla="val 96155"/>
              <a:gd name="adj3" fmla="val 94936"/>
              <a:gd name="adj4" fmla="val 9500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Crop Drop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 rot="16200000">
            <a:off x="4046114" y="971304"/>
            <a:ext cx="505889" cy="890543"/>
          </a:xfrm>
          <a:prstGeom prst="borderCallout1">
            <a:avLst>
              <a:gd name="adj1" fmla="val 4972"/>
              <a:gd name="adj2" fmla="val -2179"/>
              <a:gd name="adj3" fmla="val 3950"/>
              <a:gd name="adj4" fmla="val -3423"/>
            </a:avLst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Enfield Veg Company 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682816" y="2993128"/>
            <a:ext cx="842641" cy="446963"/>
          </a:xfrm>
          <a:prstGeom prst="borderCallout1">
            <a:avLst>
              <a:gd name="adj1" fmla="val 4972"/>
              <a:gd name="adj2" fmla="val -2179"/>
              <a:gd name="adj3" fmla="val 6460"/>
              <a:gd name="adj4" fmla="val -1122"/>
            </a:avLst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Organic Ilford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7" name="6-Point Star 26"/>
          <p:cNvSpPr/>
          <p:nvPr/>
        </p:nvSpPr>
        <p:spPr>
          <a:xfrm>
            <a:off x="4638675" y="2252663"/>
            <a:ext cx="285750" cy="277812"/>
          </a:xfrm>
          <a:prstGeom prst="star6">
            <a:avLst/>
          </a:prstGeom>
          <a:solidFill>
            <a:srgbClr val="CC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8" name="6-Point Star 27"/>
          <p:cNvSpPr/>
          <p:nvPr/>
        </p:nvSpPr>
        <p:spPr>
          <a:xfrm>
            <a:off x="4849813" y="2593975"/>
            <a:ext cx="280987" cy="271463"/>
          </a:xfrm>
          <a:prstGeom prst="star6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0" name="6-Point Star 29"/>
          <p:cNvSpPr/>
          <p:nvPr/>
        </p:nvSpPr>
        <p:spPr>
          <a:xfrm>
            <a:off x="1325563" y="2425700"/>
            <a:ext cx="300037" cy="354013"/>
          </a:xfrm>
          <a:prstGeom prst="star6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7164388" y="4757738"/>
            <a:ext cx="263525" cy="317500"/>
          </a:xfrm>
          <a:prstGeom prst="star6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>
            <a:endCxn id="49" idx="1"/>
          </p:cNvCxnSpPr>
          <p:nvPr/>
        </p:nvCxnSpPr>
        <p:spPr>
          <a:xfrm>
            <a:off x="1590675" y="2616200"/>
            <a:ext cx="2208213" cy="5143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65575" y="2925763"/>
            <a:ext cx="244475" cy="2000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0100" y="2974975"/>
            <a:ext cx="206375" cy="163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0075" y="3573463"/>
            <a:ext cx="206375" cy="163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32263" y="3073400"/>
            <a:ext cx="206375" cy="16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8725" y="3106738"/>
            <a:ext cx="206375" cy="163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7975" y="2740025"/>
            <a:ext cx="206375" cy="163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6588" y="2573338"/>
            <a:ext cx="204787" cy="16351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75250" y="3073400"/>
            <a:ext cx="206375" cy="163513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>
            <a:endCxn id="47" idx="7"/>
          </p:cNvCxnSpPr>
          <p:nvPr/>
        </p:nvCxnSpPr>
        <p:spPr>
          <a:xfrm flipH="1" flipV="1">
            <a:off x="4586288" y="3597275"/>
            <a:ext cx="2578100" cy="1233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8" idx="6"/>
          </p:cNvCxnSpPr>
          <p:nvPr/>
        </p:nvCxnSpPr>
        <p:spPr>
          <a:xfrm flipH="1">
            <a:off x="4338638" y="3073400"/>
            <a:ext cx="249237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6" idx="4"/>
          </p:cNvCxnSpPr>
          <p:nvPr/>
        </p:nvCxnSpPr>
        <p:spPr>
          <a:xfrm flipV="1">
            <a:off x="4578350" y="3138488"/>
            <a:ext cx="134938" cy="41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6-Point Star 92"/>
          <p:cNvSpPr/>
          <p:nvPr/>
        </p:nvSpPr>
        <p:spPr>
          <a:xfrm>
            <a:off x="6878638" y="2590800"/>
            <a:ext cx="263525" cy="317500"/>
          </a:xfrm>
          <a:prstGeom prst="star6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822825" y="2746375"/>
            <a:ext cx="2032000" cy="3159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1"/>
          </p:cNvCxnSpPr>
          <p:nvPr/>
        </p:nvCxnSpPr>
        <p:spPr>
          <a:xfrm flipH="1" flipV="1">
            <a:off x="3965575" y="3294063"/>
            <a:ext cx="474663" cy="3032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694238" y="3135313"/>
            <a:ext cx="165100" cy="4683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830638" y="2844800"/>
            <a:ext cx="301625" cy="2397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28" idx="1"/>
          </p:cNvCxnSpPr>
          <p:nvPr/>
        </p:nvCxnSpPr>
        <p:spPr>
          <a:xfrm flipH="1">
            <a:off x="4891088" y="2797175"/>
            <a:ext cx="239712" cy="2381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3978778" y="2814638"/>
            <a:ext cx="865187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27" idx="2"/>
          </p:cNvCxnSpPr>
          <p:nvPr/>
        </p:nvCxnSpPr>
        <p:spPr>
          <a:xfrm flipH="1">
            <a:off x="4665663" y="2530475"/>
            <a:ext cx="115887" cy="160338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840288" y="2466975"/>
            <a:ext cx="490537" cy="606425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4289425" y="2466975"/>
            <a:ext cx="301625" cy="263525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972175" y="4826000"/>
            <a:ext cx="108426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Ripple Farm</a:t>
            </a:r>
          </a:p>
        </p:txBody>
      </p:sp>
      <p:sp>
        <p:nvSpPr>
          <p:cNvPr id="153" name="Oval 152"/>
          <p:cNvSpPr/>
          <p:nvPr/>
        </p:nvSpPr>
        <p:spPr>
          <a:xfrm>
            <a:off x="6545263" y="1841500"/>
            <a:ext cx="1114425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Sara Green Organics</a:t>
            </a:r>
          </a:p>
        </p:txBody>
      </p:sp>
      <p:sp>
        <p:nvSpPr>
          <p:cNvPr id="154" name="Oval 153"/>
          <p:cNvSpPr/>
          <p:nvPr/>
        </p:nvSpPr>
        <p:spPr>
          <a:xfrm>
            <a:off x="4906963" y="820738"/>
            <a:ext cx="1065212" cy="638175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Forty Hall </a:t>
            </a:r>
          </a:p>
        </p:txBody>
      </p:sp>
      <p:sp>
        <p:nvSpPr>
          <p:cNvPr id="155" name="Oval 154"/>
          <p:cNvSpPr/>
          <p:nvPr/>
        </p:nvSpPr>
        <p:spPr>
          <a:xfrm>
            <a:off x="1160463" y="1706563"/>
            <a:ext cx="1136650" cy="638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Westmill</a:t>
            </a:r>
          </a:p>
        </p:txBody>
      </p:sp>
      <p:sp>
        <p:nvSpPr>
          <p:cNvPr id="156" name="Oval 155"/>
          <p:cNvSpPr/>
          <p:nvPr/>
        </p:nvSpPr>
        <p:spPr>
          <a:xfrm>
            <a:off x="6180138" y="968375"/>
            <a:ext cx="1116012" cy="685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GC Market Gardens</a:t>
            </a:r>
          </a:p>
        </p:txBody>
      </p:sp>
      <p:cxnSp>
        <p:nvCxnSpPr>
          <p:cNvPr id="159" name="Straight Arrow Connector 158"/>
          <p:cNvCxnSpPr>
            <a:endCxn id="53" idx="4"/>
          </p:cNvCxnSpPr>
          <p:nvPr/>
        </p:nvCxnSpPr>
        <p:spPr>
          <a:xfrm flipV="1">
            <a:off x="4324350" y="2736850"/>
            <a:ext cx="225425" cy="85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419661" y="1710473"/>
            <a:ext cx="974106" cy="534150"/>
          </a:xfrm>
          <a:prstGeom prst="borderCallout1">
            <a:avLst>
              <a:gd name="adj1" fmla="val 4972"/>
              <a:gd name="adj2" fmla="val -2179"/>
              <a:gd name="adj3" fmla="val 5172"/>
              <a:gd name="adj4" fmla="val 8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Growing Communities</a:t>
            </a: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175327" y="4031731"/>
            <a:ext cx="796409" cy="482994"/>
          </a:xfrm>
          <a:prstGeom prst="borderCallout1">
            <a:avLst>
              <a:gd name="adj1" fmla="val 4972"/>
              <a:gd name="adj2" fmla="val -2179"/>
              <a:gd name="adj3" fmla="val 6449"/>
              <a:gd name="adj4" fmla="val -24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Local Greens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421021" y="3993724"/>
            <a:ext cx="1082923" cy="473744"/>
          </a:xfrm>
          <a:prstGeom prst="borderCallout1">
            <a:avLst>
              <a:gd name="adj1" fmla="val -742"/>
              <a:gd name="adj2" fmla="val 103084"/>
              <a:gd name="adj3" fmla="val 4156"/>
              <a:gd name="adj4" fmla="val 9980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Veg Box Kentish Town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785413" y="3083704"/>
            <a:ext cx="972692" cy="538760"/>
          </a:xfrm>
          <a:prstGeom prst="borderCallout1">
            <a:avLst>
              <a:gd name="adj1" fmla="val 52133"/>
              <a:gd name="adj2" fmla="val 98809"/>
              <a:gd name="adj3" fmla="val 47013"/>
              <a:gd name="adj4" fmla="val 9808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Field to Fork Organics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449064" y="1694867"/>
            <a:ext cx="790089" cy="537760"/>
          </a:xfrm>
          <a:prstGeom prst="borderCallout1">
            <a:avLst>
              <a:gd name="adj1" fmla="val 93642"/>
              <a:gd name="adj2" fmla="val 96155"/>
              <a:gd name="adj3" fmla="val 94936"/>
              <a:gd name="adj4" fmla="val 9500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Crop Drop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 rot="16200000">
            <a:off x="4046114" y="971304"/>
            <a:ext cx="505889" cy="890543"/>
          </a:xfrm>
          <a:prstGeom prst="borderCallout1">
            <a:avLst>
              <a:gd name="adj1" fmla="val 4972"/>
              <a:gd name="adj2" fmla="val -2179"/>
              <a:gd name="adj3" fmla="val 3950"/>
              <a:gd name="adj4" fmla="val -3423"/>
            </a:avLst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Enfield Veg Company 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682816" y="2993128"/>
            <a:ext cx="842641" cy="446963"/>
          </a:xfrm>
          <a:prstGeom prst="borderCallout1">
            <a:avLst>
              <a:gd name="adj1" fmla="val 4972"/>
              <a:gd name="adj2" fmla="val -2179"/>
              <a:gd name="adj3" fmla="val 6460"/>
              <a:gd name="adj4" fmla="val -1122"/>
            </a:avLst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Organic Ilford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7" name="6-Point Star 26"/>
          <p:cNvSpPr/>
          <p:nvPr/>
        </p:nvSpPr>
        <p:spPr>
          <a:xfrm>
            <a:off x="4638675" y="2252663"/>
            <a:ext cx="285750" cy="277812"/>
          </a:xfrm>
          <a:prstGeom prst="star6">
            <a:avLst/>
          </a:prstGeom>
          <a:solidFill>
            <a:srgbClr val="CC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8" name="6-Point Star 27"/>
          <p:cNvSpPr/>
          <p:nvPr/>
        </p:nvSpPr>
        <p:spPr>
          <a:xfrm>
            <a:off x="4849813" y="2593975"/>
            <a:ext cx="280987" cy="271463"/>
          </a:xfrm>
          <a:prstGeom prst="star6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9" name="6-Point Star 28"/>
          <p:cNvSpPr/>
          <p:nvPr/>
        </p:nvSpPr>
        <p:spPr>
          <a:xfrm>
            <a:off x="4935538" y="3257550"/>
            <a:ext cx="246062" cy="292100"/>
          </a:xfrm>
          <a:prstGeom prst="star6">
            <a:avLst/>
          </a:prstGeom>
          <a:solidFill>
            <a:srgbClr val="6600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0" name="6-Point Star 29"/>
          <p:cNvSpPr/>
          <p:nvPr/>
        </p:nvSpPr>
        <p:spPr>
          <a:xfrm>
            <a:off x="1325563" y="2425700"/>
            <a:ext cx="300037" cy="354013"/>
          </a:xfrm>
          <a:prstGeom prst="star6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7164388" y="4757738"/>
            <a:ext cx="263525" cy="317500"/>
          </a:xfrm>
          <a:prstGeom prst="star6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>
            <a:endCxn id="49" idx="1"/>
          </p:cNvCxnSpPr>
          <p:nvPr/>
        </p:nvCxnSpPr>
        <p:spPr>
          <a:xfrm>
            <a:off x="1590675" y="2616200"/>
            <a:ext cx="2208213" cy="5143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65575" y="2925763"/>
            <a:ext cx="244475" cy="2000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0100" y="2974975"/>
            <a:ext cx="206375" cy="163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0075" y="3573463"/>
            <a:ext cx="206375" cy="163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32263" y="3073400"/>
            <a:ext cx="206375" cy="16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8725" y="3106738"/>
            <a:ext cx="206375" cy="163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7975" y="2740025"/>
            <a:ext cx="206375" cy="163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6588" y="2573338"/>
            <a:ext cx="204787" cy="16351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75250" y="3073400"/>
            <a:ext cx="206375" cy="163513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>
            <a:endCxn id="47" idx="7"/>
          </p:cNvCxnSpPr>
          <p:nvPr/>
        </p:nvCxnSpPr>
        <p:spPr>
          <a:xfrm flipH="1" flipV="1">
            <a:off x="4586288" y="3597275"/>
            <a:ext cx="2578100" cy="1233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8" idx="6"/>
          </p:cNvCxnSpPr>
          <p:nvPr/>
        </p:nvCxnSpPr>
        <p:spPr>
          <a:xfrm flipH="1">
            <a:off x="4338638" y="3073400"/>
            <a:ext cx="249237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6" idx="4"/>
          </p:cNvCxnSpPr>
          <p:nvPr/>
        </p:nvCxnSpPr>
        <p:spPr>
          <a:xfrm flipV="1">
            <a:off x="4578350" y="3138488"/>
            <a:ext cx="134938" cy="41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6-Point Star 92"/>
          <p:cNvSpPr/>
          <p:nvPr/>
        </p:nvSpPr>
        <p:spPr>
          <a:xfrm>
            <a:off x="6878638" y="2590800"/>
            <a:ext cx="263525" cy="317500"/>
          </a:xfrm>
          <a:prstGeom prst="star6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822825" y="2746375"/>
            <a:ext cx="2032000" cy="3159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1"/>
          </p:cNvCxnSpPr>
          <p:nvPr/>
        </p:nvCxnSpPr>
        <p:spPr>
          <a:xfrm flipH="1" flipV="1">
            <a:off x="3965575" y="3294063"/>
            <a:ext cx="474663" cy="3032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694238" y="3135313"/>
            <a:ext cx="165100" cy="4683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830638" y="2844800"/>
            <a:ext cx="301625" cy="2397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28" idx="1"/>
          </p:cNvCxnSpPr>
          <p:nvPr/>
        </p:nvCxnSpPr>
        <p:spPr>
          <a:xfrm flipH="1">
            <a:off x="4891088" y="2797175"/>
            <a:ext cx="239712" cy="2381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3970338" y="2795351"/>
            <a:ext cx="865187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27" idx="2"/>
          </p:cNvCxnSpPr>
          <p:nvPr/>
        </p:nvCxnSpPr>
        <p:spPr>
          <a:xfrm flipH="1">
            <a:off x="4665663" y="2530475"/>
            <a:ext cx="115887" cy="160338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840288" y="2466975"/>
            <a:ext cx="490537" cy="606425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4289425" y="2466975"/>
            <a:ext cx="301625" cy="263525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4816475" y="3094038"/>
            <a:ext cx="187325" cy="193675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5181600" y="3217863"/>
            <a:ext cx="149225" cy="271462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972175" y="4826000"/>
            <a:ext cx="108426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Ripple Farm</a:t>
            </a:r>
          </a:p>
        </p:txBody>
      </p:sp>
      <p:sp>
        <p:nvSpPr>
          <p:cNvPr id="153" name="Oval 152"/>
          <p:cNvSpPr/>
          <p:nvPr/>
        </p:nvSpPr>
        <p:spPr>
          <a:xfrm>
            <a:off x="6545263" y="1841500"/>
            <a:ext cx="1114425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Sara Green Organics</a:t>
            </a:r>
          </a:p>
        </p:txBody>
      </p:sp>
      <p:sp>
        <p:nvSpPr>
          <p:cNvPr id="154" name="Oval 153"/>
          <p:cNvSpPr/>
          <p:nvPr/>
        </p:nvSpPr>
        <p:spPr>
          <a:xfrm>
            <a:off x="4906963" y="820738"/>
            <a:ext cx="1065212" cy="638175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Forty Hall </a:t>
            </a:r>
          </a:p>
        </p:txBody>
      </p:sp>
      <p:sp>
        <p:nvSpPr>
          <p:cNvPr id="155" name="Oval 154"/>
          <p:cNvSpPr/>
          <p:nvPr/>
        </p:nvSpPr>
        <p:spPr>
          <a:xfrm>
            <a:off x="1160463" y="1706563"/>
            <a:ext cx="1136650" cy="638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Westmill</a:t>
            </a:r>
          </a:p>
        </p:txBody>
      </p:sp>
      <p:sp>
        <p:nvSpPr>
          <p:cNvPr id="156" name="Oval 155"/>
          <p:cNvSpPr/>
          <p:nvPr/>
        </p:nvSpPr>
        <p:spPr>
          <a:xfrm>
            <a:off x="6180138" y="968375"/>
            <a:ext cx="1116012" cy="685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GC Market Gardens</a:t>
            </a:r>
          </a:p>
        </p:txBody>
      </p:sp>
      <p:sp>
        <p:nvSpPr>
          <p:cNvPr id="157" name="Oval 156"/>
          <p:cNvSpPr/>
          <p:nvPr/>
        </p:nvSpPr>
        <p:spPr>
          <a:xfrm>
            <a:off x="6230938" y="3589338"/>
            <a:ext cx="1116012" cy="685800"/>
          </a:xfrm>
          <a:prstGeom prst="ellipse">
            <a:avLst/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GC Starter Farm</a:t>
            </a:r>
          </a:p>
        </p:txBody>
      </p:sp>
      <p:cxnSp>
        <p:nvCxnSpPr>
          <p:cNvPr id="159" name="Straight Arrow Connector 158"/>
          <p:cNvCxnSpPr>
            <a:endCxn id="53" idx="4"/>
          </p:cNvCxnSpPr>
          <p:nvPr/>
        </p:nvCxnSpPr>
        <p:spPr>
          <a:xfrm flipV="1">
            <a:off x="4324350" y="2736850"/>
            <a:ext cx="225425" cy="85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t="12968" r="6119" b="12779"/>
          <a:stretch>
            <a:fillRect/>
          </a:stretch>
        </p:blipFill>
        <p:spPr bwMode="auto">
          <a:xfrm>
            <a:off x="1106488" y="757238"/>
            <a:ext cx="6667500" cy="51435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5419661" y="1710473"/>
            <a:ext cx="974106" cy="534150"/>
          </a:xfrm>
          <a:prstGeom prst="borderCallout1">
            <a:avLst>
              <a:gd name="adj1" fmla="val 4972"/>
              <a:gd name="adj2" fmla="val -2179"/>
              <a:gd name="adj3" fmla="val 5172"/>
              <a:gd name="adj4" fmla="val 8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Growing Communities</a:t>
            </a: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175327" y="4031731"/>
            <a:ext cx="796409" cy="482994"/>
          </a:xfrm>
          <a:prstGeom prst="borderCallout1">
            <a:avLst>
              <a:gd name="adj1" fmla="val 4972"/>
              <a:gd name="adj2" fmla="val -2179"/>
              <a:gd name="adj3" fmla="val 6449"/>
              <a:gd name="adj4" fmla="val -24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Local Greens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2421021" y="3993724"/>
            <a:ext cx="1082923" cy="473744"/>
          </a:xfrm>
          <a:prstGeom prst="borderCallout1">
            <a:avLst>
              <a:gd name="adj1" fmla="val -742"/>
              <a:gd name="adj2" fmla="val 103084"/>
              <a:gd name="adj3" fmla="val 4156"/>
              <a:gd name="adj4" fmla="val 9980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Veg Box Kentish Town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1785413" y="3083704"/>
            <a:ext cx="972692" cy="538760"/>
          </a:xfrm>
          <a:prstGeom prst="borderCallout1">
            <a:avLst>
              <a:gd name="adj1" fmla="val 52133"/>
              <a:gd name="adj2" fmla="val 98809"/>
              <a:gd name="adj3" fmla="val 47013"/>
              <a:gd name="adj4" fmla="val 9808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Field to Fork Organics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449064" y="1694867"/>
            <a:ext cx="790089" cy="537760"/>
          </a:xfrm>
          <a:prstGeom prst="borderCallout1">
            <a:avLst>
              <a:gd name="adj1" fmla="val 93642"/>
              <a:gd name="adj2" fmla="val 96155"/>
              <a:gd name="adj3" fmla="val 94936"/>
              <a:gd name="adj4" fmla="val 9500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Crop Drop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 rot="16200000">
            <a:off x="4046114" y="971304"/>
            <a:ext cx="505889" cy="890543"/>
          </a:xfrm>
          <a:prstGeom prst="borderCallout1">
            <a:avLst>
              <a:gd name="adj1" fmla="val 4972"/>
              <a:gd name="adj2" fmla="val -2179"/>
              <a:gd name="adj3" fmla="val 3950"/>
              <a:gd name="adj4" fmla="val -3423"/>
            </a:avLst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Enfield Veg Company 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5682816" y="2993128"/>
            <a:ext cx="842641" cy="446963"/>
          </a:xfrm>
          <a:prstGeom prst="borderCallout1">
            <a:avLst>
              <a:gd name="adj1" fmla="val 4972"/>
              <a:gd name="adj2" fmla="val -2179"/>
              <a:gd name="adj3" fmla="val 6460"/>
              <a:gd name="adj4" fmla="val -1122"/>
            </a:avLst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Organic Ilford</a:t>
            </a:r>
            <a:endParaRPr lang="en-GB" sz="105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7" name="6-Point Star 26"/>
          <p:cNvSpPr/>
          <p:nvPr/>
        </p:nvSpPr>
        <p:spPr>
          <a:xfrm>
            <a:off x="4638675" y="2252663"/>
            <a:ext cx="285750" cy="277812"/>
          </a:xfrm>
          <a:prstGeom prst="star6">
            <a:avLst/>
          </a:prstGeom>
          <a:solidFill>
            <a:srgbClr val="CC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8" name="6-Point Star 27"/>
          <p:cNvSpPr/>
          <p:nvPr/>
        </p:nvSpPr>
        <p:spPr>
          <a:xfrm>
            <a:off x="4849813" y="2593975"/>
            <a:ext cx="280987" cy="271463"/>
          </a:xfrm>
          <a:prstGeom prst="star6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9" name="6-Point Star 28"/>
          <p:cNvSpPr/>
          <p:nvPr/>
        </p:nvSpPr>
        <p:spPr>
          <a:xfrm>
            <a:off x="4935538" y="3257550"/>
            <a:ext cx="246062" cy="292100"/>
          </a:xfrm>
          <a:prstGeom prst="star6">
            <a:avLst/>
          </a:prstGeom>
          <a:solidFill>
            <a:srgbClr val="6600C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0" name="6-Point Star 29"/>
          <p:cNvSpPr/>
          <p:nvPr/>
        </p:nvSpPr>
        <p:spPr>
          <a:xfrm>
            <a:off x="1325563" y="2425700"/>
            <a:ext cx="300037" cy="354013"/>
          </a:xfrm>
          <a:prstGeom prst="star6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7164388" y="4757738"/>
            <a:ext cx="263525" cy="317500"/>
          </a:xfrm>
          <a:prstGeom prst="star6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>
            <a:endCxn id="49" idx="1"/>
          </p:cNvCxnSpPr>
          <p:nvPr/>
        </p:nvCxnSpPr>
        <p:spPr>
          <a:xfrm>
            <a:off x="1590675" y="2616200"/>
            <a:ext cx="2208213" cy="5143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65575" y="2925763"/>
            <a:ext cx="244475" cy="2000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0100" y="2974975"/>
            <a:ext cx="206375" cy="163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0075" y="3573463"/>
            <a:ext cx="206375" cy="163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32263" y="3073400"/>
            <a:ext cx="206375" cy="163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8725" y="3106738"/>
            <a:ext cx="206375" cy="163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7975" y="2740025"/>
            <a:ext cx="206375" cy="1635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6588" y="2573338"/>
            <a:ext cx="204787" cy="163512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75250" y="3073400"/>
            <a:ext cx="206375" cy="163513"/>
          </a:xfrm>
          <a:prstGeom prst="ellipse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>
            <a:endCxn id="47" idx="7"/>
          </p:cNvCxnSpPr>
          <p:nvPr/>
        </p:nvCxnSpPr>
        <p:spPr>
          <a:xfrm flipH="1" flipV="1">
            <a:off x="4586288" y="3597275"/>
            <a:ext cx="2578100" cy="1233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8" idx="6"/>
          </p:cNvCxnSpPr>
          <p:nvPr/>
        </p:nvCxnSpPr>
        <p:spPr>
          <a:xfrm flipH="1">
            <a:off x="4338638" y="3073400"/>
            <a:ext cx="249237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46" idx="4"/>
          </p:cNvCxnSpPr>
          <p:nvPr/>
        </p:nvCxnSpPr>
        <p:spPr>
          <a:xfrm flipV="1">
            <a:off x="4578350" y="3138488"/>
            <a:ext cx="134938" cy="41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6-Point Star 81"/>
          <p:cNvSpPr/>
          <p:nvPr/>
        </p:nvSpPr>
        <p:spPr>
          <a:xfrm>
            <a:off x="4154488" y="3860800"/>
            <a:ext cx="304800" cy="266700"/>
          </a:xfrm>
          <a:prstGeom prst="star6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4311650" y="3660775"/>
            <a:ext cx="90488" cy="28098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4284663" y="3249613"/>
            <a:ext cx="130175" cy="30003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8" idx="7"/>
            <a:endCxn id="50" idx="4"/>
          </p:cNvCxnSpPr>
          <p:nvPr/>
        </p:nvCxnSpPr>
        <p:spPr>
          <a:xfrm flipH="1" flipV="1">
            <a:off x="4221163" y="2903538"/>
            <a:ext cx="87312" cy="1952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6-Point Star 92"/>
          <p:cNvSpPr/>
          <p:nvPr/>
        </p:nvSpPr>
        <p:spPr>
          <a:xfrm>
            <a:off x="6878638" y="2590800"/>
            <a:ext cx="263525" cy="317500"/>
          </a:xfrm>
          <a:prstGeom prst="star6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822825" y="2746375"/>
            <a:ext cx="2032000" cy="3159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1"/>
          </p:cNvCxnSpPr>
          <p:nvPr/>
        </p:nvCxnSpPr>
        <p:spPr>
          <a:xfrm flipH="1" flipV="1">
            <a:off x="3965575" y="3294063"/>
            <a:ext cx="474663" cy="3032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4694238" y="3135313"/>
            <a:ext cx="165100" cy="4683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830638" y="2844800"/>
            <a:ext cx="301625" cy="2397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28" idx="1"/>
          </p:cNvCxnSpPr>
          <p:nvPr/>
        </p:nvCxnSpPr>
        <p:spPr>
          <a:xfrm flipH="1">
            <a:off x="4891088" y="2797175"/>
            <a:ext cx="239712" cy="2381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3951288" y="2857500"/>
            <a:ext cx="865187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27" idx="2"/>
          </p:cNvCxnSpPr>
          <p:nvPr/>
        </p:nvCxnSpPr>
        <p:spPr>
          <a:xfrm flipH="1">
            <a:off x="4665663" y="2530475"/>
            <a:ext cx="115887" cy="160338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840288" y="2466975"/>
            <a:ext cx="490537" cy="606425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4289425" y="2466975"/>
            <a:ext cx="301625" cy="263525"/>
          </a:xfrm>
          <a:prstGeom prst="straightConnector1">
            <a:avLst/>
          </a:prstGeom>
          <a:ln w="381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4816475" y="3094038"/>
            <a:ext cx="187325" cy="193675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5181600" y="3217863"/>
            <a:ext cx="149225" cy="271462"/>
          </a:xfrm>
          <a:prstGeom prst="straightConnector1">
            <a:avLst/>
          </a:prstGeom>
          <a:ln w="3810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972175" y="4826000"/>
            <a:ext cx="108426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Ripple Farm</a:t>
            </a:r>
          </a:p>
        </p:txBody>
      </p:sp>
      <p:sp>
        <p:nvSpPr>
          <p:cNvPr id="153" name="Oval 152"/>
          <p:cNvSpPr/>
          <p:nvPr/>
        </p:nvSpPr>
        <p:spPr>
          <a:xfrm>
            <a:off x="6545263" y="1841500"/>
            <a:ext cx="1114425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Sara Green Organics</a:t>
            </a:r>
          </a:p>
        </p:txBody>
      </p:sp>
      <p:sp>
        <p:nvSpPr>
          <p:cNvPr id="154" name="Oval 153"/>
          <p:cNvSpPr/>
          <p:nvPr/>
        </p:nvSpPr>
        <p:spPr>
          <a:xfrm>
            <a:off x="4906963" y="820738"/>
            <a:ext cx="1065212" cy="638175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Forty Hall </a:t>
            </a:r>
          </a:p>
        </p:txBody>
      </p:sp>
      <p:sp>
        <p:nvSpPr>
          <p:cNvPr id="155" name="Oval 154"/>
          <p:cNvSpPr/>
          <p:nvPr/>
        </p:nvSpPr>
        <p:spPr>
          <a:xfrm>
            <a:off x="1160463" y="1706563"/>
            <a:ext cx="1136650" cy="638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Westmill</a:t>
            </a:r>
          </a:p>
        </p:txBody>
      </p:sp>
      <p:sp>
        <p:nvSpPr>
          <p:cNvPr id="156" name="Oval 155"/>
          <p:cNvSpPr/>
          <p:nvPr/>
        </p:nvSpPr>
        <p:spPr>
          <a:xfrm>
            <a:off x="6180138" y="968375"/>
            <a:ext cx="1116012" cy="685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GC Market Gardens</a:t>
            </a:r>
          </a:p>
        </p:txBody>
      </p:sp>
      <p:sp>
        <p:nvSpPr>
          <p:cNvPr id="157" name="Oval 156"/>
          <p:cNvSpPr/>
          <p:nvPr/>
        </p:nvSpPr>
        <p:spPr>
          <a:xfrm>
            <a:off x="6230938" y="3589338"/>
            <a:ext cx="1116012" cy="685800"/>
          </a:xfrm>
          <a:prstGeom prst="ellipse">
            <a:avLst/>
          </a:prstGeom>
          <a:noFill/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GC Starter Farm</a:t>
            </a:r>
          </a:p>
        </p:txBody>
      </p:sp>
      <p:cxnSp>
        <p:nvCxnSpPr>
          <p:cNvPr id="159" name="Straight Arrow Connector 158"/>
          <p:cNvCxnSpPr>
            <a:endCxn id="53" idx="4"/>
          </p:cNvCxnSpPr>
          <p:nvPr/>
        </p:nvCxnSpPr>
        <p:spPr>
          <a:xfrm flipV="1">
            <a:off x="4324350" y="2736850"/>
            <a:ext cx="225425" cy="85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3597275" y="4521200"/>
            <a:ext cx="108585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</a:rPr>
              <a:t>Calabaza Growers</a:t>
            </a:r>
          </a:p>
        </p:txBody>
      </p:sp>
    </p:spTree>
    <p:extLst>
      <p:ext uri="{BB962C8B-B14F-4D97-AF65-F5344CB8AC3E}">
        <p14:creationId xmlns:p14="http://schemas.microsoft.com/office/powerpoint/2010/main" val="39809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Starter farm</a:t>
            </a:r>
            <a:endParaRPr lang="en-GB" dirty="0"/>
          </a:p>
        </p:txBody>
      </p:sp>
      <p:pic>
        <p:nvPicPr>
          <p:cNvPr id="11266" name="Picture 2" descr="C:\Users\Julie\AppData\Local\Microsoft\Windows\Temporary Internet Files\Content.Outlook\BOW6GD0Z\Dagenham4thJulypolytun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02172"/>
            <a:ext cx="6120680" cy="55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Chart 2"/>
          <p:cNvGraphicFramePr>
            <a:graphicFrameLocks/>
          </p:cNvGraphicFramePr>
          <p:nvPr/>
        </p:nvGraphicFramePr>
        <p:xfrm>
          <a:off x="5961063" y="354013"/>
          <a:ext cx="2889250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hart" r:id="rId4" imgW="2895851" imgH="5938019" progId="Excel.Chart.8">
                  <p:embed/>
                </p:oleObj>
              </mc:Choice>
              <mc:Fallback>
                <p:oleObj name="Chart" r:id="rId4" imgW="2895851" imgH="59380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354013"/>
                        <a:ext cx="2889250" cy="593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7" name="Chart 5"/>
          <p:cNvGraphicFramePr>
            <a:graphicFrameLocks/>
          </p:cNvGraphicFramePr>
          <p:nvPr/>
        </p:nvGraphicFramePr>
        <p:xfrm>
          <a:off x="776288" y="714375"/>
          <a:ext cx="283845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hart" r:id="rId7" imgW="2840982" imgH="4352921" progId="Excel.Chart.8">
                  <p:embed/>
                </p:oleObj>
              </mc:Choice>
              <mc:Fallback>
                <p:oleObj name="Chart" r:id="rId7" imgW="2840982" imgH="435292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714375"/>
                        <a:ext cx="2838450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988410"/>
              </p:ext>
            </p:extLst>
          </p:nvPr>
        </p:nvGraphicFramePr>
        <p:xfrm>
          <a:off x="3419475" y="3500438"/>
          <a:ext cx="2665413" cy="318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495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Chart 1"/>
          <p:cNvGraphicFramePr>
            <a:graphicFrameLocks/>
          </p:cNvGraphicFramePr>
          <p:nvPr/>
        </p:nvGraphicFramePr>
        <p:xfrm>
          <a:off x="1065213" y="1001713"/>
          <a:ext cx="7158037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4" imgW="7163421" imgH="5145470" progId="Excel.Chart.8">
                  <p:embed/>
                </p:oleObj>
              </mc:Choice>
              <mc:Fallback>
                <p:oleObj name="Chart" r:id="rId4" imgW="7163421" imgH="51454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001713"/>
                        <a:ext cx="7158037" cy="514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0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3169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213" y="5084763"/>
            <a:ext cx="81724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Small, but growing…….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		……….certainly not insignificant……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				……..possibly significant…….</a:t>
            </a:r>
          </a:p>
        </p:txBody>
      </p:sp>
    </p:spTree>
    <p:extLst>
      <p:ext uri="{BB962C8B-B14F-4D97-AF65-F5344CB8AC3E}">
        <p14:creationId xmlns:p14="http://schemas.microsoft.com/office/powerpoint/2010/main" val="6270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632848" cy="40904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Julie Brown or Kerry Rankine</a:t>
            </a:r>
            <a:br>
              <a:rPr lang="en-GB" dirty="0" smtClean="0"/>
            </a:br>
            <a:r>
              <a:rPr lang="en-GB" dirty="0" smtClean="0"/>
              <a:t>Growing Communities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smtClean="0">
                <a:hlinkClick r:id="rId2"/>
              </a:rPr>
              <a:t>growcomm@growingcommunities.org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>
                <a:hlinkClick r:id="rId3"/>
              </a:rPr>
              <a:t>www.growingcommunities.org/start-ups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Apprentice growers</a:t>
            </a:r>
            <a:endParaRPr lang="en-GB" dirty="0"/>
          </a:p>
        </p:txBody>
      </p:sp>
      <p:pic>
        <p:nvPicPr>
          <p:cNvPr id="12290" name="Picture 2" descr="C:\Users\Julie\AppData\Local\Microsoft\Windows\Temporary Internet Files\Content.Outlook\BOW6GD0Z\Pip Emma Ximena packing salad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28384" cy="45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Patchwork farm </a:t>
            </a:r>
            <a:endParaRPr lang="en-GB" dirty="0"/>
          </a:p>
        </p:txBody>
      </p:sp>
      <p:pic>
        <p:nvPicPr>
          <p:cNvPr id="3" name="Picture 2" descr="C:\Users\Julie\Documents\Julie\GROWING COMMUNITIES\Photos\seanannieStPbedbuilding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00213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757238" y="331788"/>
            <a:ext cx="7772400" cy="1143000"/>
          </a:xfrm>
        </p:spPr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</a:rPr>
              <a:t>Financial self-sufficiency</a:t>
            </a:r>
          </a:p>
        </p:txBody>
      </p:sp>
      <p:sp>
        <p:nvSpPr>
          <p:cNvPr id="83971" name="AutoShape 2" descr="data:image/jpeg;base64,/9j/4AAQSkZJRgABAQAAAQABAAD/2wCEAAkGBhQSEBUSERIWFRIWGRUVGBYYFRUUHBgXGRUXFhgUGBYYHCYhHBovHBcVHy8gIycpLC0sFh4xNTAqNSYrLCkBCQoKDgwOGg8PGC8kHyQsLCwsLCwsLCksKSwsLCksLCksLCwpLCwsKSwpLCksLCkpLCwpKSksLCkpKSwsLCksKf/AABEIALYBFQMBIgACEQEDEQH/xAAcAAEAAgMBAQEAAAAAAAAAAAAABQYDBAcBAgj/xABHEAABAwIDBAUIBggFBAMAAAABAAIDBBEFITEGEkFREyJhcYEHFDJCkaGxwSMzUnKy0SRDU2KDwuHwNIKSotIVF3PxFiVE/8QAFwEBAQEBAAAAAAAAAAAAAAAAAAECA//EAB0RAQEBAAIDAQEAAAAAAAAAAAABESExAhJBcWH/2gAMAwEAAhEDEQA/AO4oiICIiAiIgIiICIiAiIgIiICItDH8S83pZprX6NjngdoGXvQaOObYwUztwkvl13GZkcbuJyaFC/8AdKNhHnFPNCw6PLbjvtYZd11H+TbZyKeNmIyvdJM8vu0nqtO9kCNS7K+fNXrF8JjqYXQytu1w8QeDh2qcrwzUVcyaNskTw9jsw4G4Kzrm+xMjaPEpcNjlMkW7vNvnuvAu5ptlfUHw5LpCQoiIqgiIgIiICIiAiIgIiICIiAiIgIiICIiAiIgIiICIiAiIgIiIC5xj+NVWIzz0NDutijaWySE2DjpubwBtc3FhyJXRJnENJAJIBIA1OWgvxXIPJRibYa6ohnLmSSOO6072bi/0XEdXeAFh9481KsdJ2QwLzSjigIbvtaN8t0c+2bu3h7FMr5c8DMmy+IqljvRc12ZGRBzGoyVRznabZurp8RdiFExm4GXeLg3+2N053OuVtFd9m8dbV07ZmixOTm/ZcNR8+4rX2xxeOno5XPl6Mua5jDxLy02DbcVT/IdXmSnnDr3Egz3SBbdt6WhdzHYFn618dMREWmRERAREQEREBERAREQEREBERAREQEREBERAREQEREBES6AiIgKj7Z+Tk1c4nglbC/d61mm7ng3a/eByI7leFFVe0MbX9EwOllGrIxvEfeOjfEqVY4jtb57SbtLVvkdDfebZ5c03PpXI62d8jnmoemxJ9PKzoXviqG3JIub3sA0N5kXuDqT2LqflH87qaUAUUjWRvEjjvxuJa2/qi57VRPJ/PO/FPOIaeSYNDw8XbkHDqgvdlqO/JYzlv4sTPJxiNSGOnlA6+/8ASSucQHWLt1rWkBx11yyGS6theFx08TYYWBkbBYAfE8z2qJ/+XdGL1VPLTtvbfcA9g+85hO73lT0MzXtDmkOaRcEG4I5ghbjF19oiKoIiICIiAiIgIiICIiAiIgIiICIiAiIgIiICIiAtHGWTGI+bOaJRYjfFw62ZYeV9L8FvLDV1bImOkkcGsaLlx0AQUXD8fq8QqHUklO6njjc10zg/PdF/objUucNR6oKn5NkAw71LPLA7kHGRh72Pv7iq1hO0cVNW1VRJHM2mqTGWzmMlgIBB3j6oudfguhxShzQ5pBaQCCMwQdCCpOWrwgWjEWZfo8w5kviPiACFk6avP6qnZ2mR7vcGhTqJiagv+hzS/wCJqXFvFkQ6Idxd6R9oUpQ4dHCzciYGN5Aa9pPE9pWyiqNbEfqZPuP/AAlc18iDLed98X866XiH1Un3H/hK5x5Fh/iu+L+dZvbU6dOcwEEEXByIOd1AO2T6Ml1FM6nJNywDfiJ/8Z9H/LZWBFplXnVGIMy6KCbta90Z/wBLhb3r1uJV5y8zjaebp22/2glWBFMXUB5jXSfWTxwjlEwvP+p/5LSxSGWgaKpss88bD9PG4h5LCPrGCwsWmxtyurYoTa/FIYaSYTSBm/HIwDiS5paAAM9SmGseym1nnzXObBJGxtuu6wa51zdredrC57VPqreTWtjfh0QjkD3NB387lri4uIcOBzVpSFERFUEREBERAREQEREBERAREQEREBERAVNxf9PrxRjOmp92Wo5PkOccJ7BqVO7TY2KSmfNq4dVjftSOyY0ePwKwbH4GaamAkznkJlmdxMj8zn2aKKmJKdrmFjmgsI3S0jIjS1uSqOGPOG1IpHk+ZzE+buP6p5zMBP2T6vs7rktDHMGZVQPhkGThkeLXDRwPAgoN9FW9k8ZeS+jqj+lQWBP7WP1Zh7ge3vVkVQREQYK/6qT7jvwlc88jjbec98X866HXn6J/3XfhK575H9an+F/Os3uNTqukoiLTIiLxzrC5yAQaGO40ylgdNJo3QDVzjk1g7SVEbNbPuJNXWgOqpc905iFnqxMB0IGp1Wrhrf8AqNX5y4fodO4tgadJZBk6cjiBo1XFRVN2qw40krcSpW2LLCpjaLCWE6kges3UFW2lqWyMbIw3Y8BzSOIIuCvuSMOBa4XBBBHMHIhVDZSU0dTJhsh6mc1KTxjJ60Xe03NuRPJBcURFUEREBERAREQEREBERAREQEREBEVF8oe2MtLZkDgHuyGQPWOmvtQbL/0/E7a01Ec+T6g/HdHvvzVxXJ8AxB9PGIRI8EnecQfSe43cSf70W/NiudnTOJ7Xu/NY9msdHdIBqQPFa8mKRN9KVg/zN/NcxxCrG64NuXbtwdexV6V5L4wdeoDcZ5uJ+SsupnOOq7VYO6VsdXSkedQdaM8JGH0oncwR71J4DjbKuBs0eV8nNOrHjJzHdoKx0GMQCJjenjya0em3gO9VqvxCOhrPOYpGupZyG1DGuB3H+rUADh9pUXpF4x4IBBuDmCM7jmvVUa+IfUyfcf8AhK575G3XFR/C+D10LEfqZPuP/CVznyLG4qP4Pwcs3uNTqunIiLTIqntRVvqZhh1O4jeAdUyD9XD9gH7btO7vUptRjwpYN4DfmeRHFHxfI7Qd3E9gXxsrgBpoiZDv1Ep6SZ/2nnh90aAKKlaOkbFG2ONoaxgDWgcAFmRFUFXNtsHfLC2eDKppj0sZ529KM9hGSsaII/AsYZVU8c8fovF7cWuGTmHtBBHgpBU2h/8Ar8SMGlLWEvi5MnA67ByDhmPBXJFoiIiCIiAiIgIiICIiAiIgIiIC4htTX+dYo7dPUjcWNPDeHpO91vBdQ21x7zWlc5h+mf8ARxffdlveAufALn1DhkUbGhxbcakm5J4k+Kla8Y1KM9fM88yeNu3jcrA7BwTd0o9tz7VLF0IOW7w5L3zyIcR7P6Ln7Z9jpfCXuVgiIaTmMmhozuoueNxna63VDgb9gafzU1Di0V8jfLhn/YXzVY/EWPANzuu4diT9PXPir0uJklxGTRcDtOefaNT4Kd2VrIY5mipA6ORr2uBBOTm2aCB2fFVSin3z1s2tz7xfTxPuC36Oubvl7s7f37exbnEY/XTNjtoWQyuoHzB8Y61NKT6Uf7JxPrN+Hcru14OYNx2Zr8/4pVGa1hZ1wY2jUdpPyWzsxjjm1ELN9wvIwSdcgAbwyGenar12z27hiP1Mn3H/AISuc+RP0aj+D8Hro2I/Uyfcf+Erm3kQPVqO6H4PUvcWdV1JfE8zWNL3kNa0FxJyAAFySsGKVwhhfIRfdF7czwHtXJdrNt5qnep7AQAtMu5e5GoYSfetIuuzkJrag4jKCI23ZSsPBmhmI+074KxVWNQx+nKwdl7n2DNcri2iMjQN9xaAAGl1gBa1rDIKPxPF5GEiOIFmWdib8720WdvS46RX+USnjtZsj7m1w0ge9TuG4rHOzficHD3jvC4/RTGZhL2FpGWejsl80dZNSSdJAbW9JvZ28x2ppjtyKubL7axVY3bhkw1YfkrGtMofarARV0zowd2QWfE/Qskbm1wPDNfGyOOmqpg543ZmExzN03ZG5Oy5HUd6m1TcVPmGINqhlTVRbFPyZL+rlPf6JPaoq5IiKoIiICIiAiIgIiICIiAiKE20xF0FBPIw2cGEA8icr+9BR9osQFZVyP1p6cOjZyc/9Y/5eA5qmUMUrrkG1rnw145cQrLVQiCj3Gn1QL83O1PxUdhsfUPaQ33/ANAsf1q3405KCp1zPJa5wqpPA+5TuMSTbo82zGYJGt8ss+FuSw4VHU715SdyxuHWJOWVuKs8uDGpT4VOG9d4azTLP22WrSC/Si9wGEe0gfBSWIvLYreqGNvra7ndihIpd2nmeDwaPeT8k3jSdsFXG2MiOPiM+/Qe5ZKar3R0cQBJ1+ZJPx4LDFSdJ13PIyWu2cDeY3IcTxcOGfLsUlxvymt50+6N1huT6T+fMC+jfisZibHuyEgm+bLkEjmO0LyOaNg6+Z5D+/ivIaQlribtBBOZu92WV76ePvUvLPXS4UnlDmjj3BeRjmuBY43LRu2uHj5qR8iDwBVdgh+D1zhk3UsO3Lnr7VIbK17mxzMBIa4xE2Ns2h1h/uTcXHVNvdsadsD4GP6SZ1g1rMwHXyJOluxc/wAOaGMte7jm863J1vzUVJTNlkffK1rEWGZvnbwWtJHPDdwu9nMajvH5qy6lmJStw9zfpIb9rOzs5jsWY7QtDN9rbv03RfIfvL3BcWbK0WPWtmOVlkkwxkkwAFiRd3I5625rVxJNRD8cqH5i7RpkPmssLah2ryPE6e1WyPBmWAcb20yX05rI+QPh880vHxqSX6r9Hgrw8SBxDxxHVXS8A2oka0MqbH98a+I496qHnw9VpJ7vmV4+plsbWHjcrM8o1fB1yGdrwHNIIPELVxvCGVVPJBJ6L2kdx4OHaDY+C5PRbQzwv345dPSYdD7Ve9n/ACgwz2bJ9FJ26HuK05WZ0ybDYs98T6aoP6VSnopP3m/q5e4j3gqzqm7SRdBiFHVxGxmf5rKOD2OaXNPeC34K5IUREVQREQEREBERAREQFAbbta+ilic4NLxYe0XsO66nyuZYsXPlf0ji43LTfSwJyA5JmrEHWEVMQDXO3Q7Vts93LisdNSFjQ0FxAN7kNvfmt40260NjaAOQyHsRlM7jZY9PJrYwDfGQLh4sHyXt3/ad/qaPkth1Mefu/qtWajm9WRo74z/yWfTyXY+JoC4WO8Rp6Z+QULjtCI6ZwY0NDnNvmXXt3+K2a6WeBpdJIx1yA2zLW4km6ruJ44+Ru6+27e+Qsrli8NaGsJbYnRY3wyB18m35nhzy4rFQzgXNs7rzEcRGW+7Q6D8lPjX6m8KoAM9Xa7x+Q4d+qw4tj0bHdGw77+NtB3lV6v2kkkG5H9HHyBzPefyWthNJvPudBqVtzd68mFHCcMfL0bemb0rDJa5dZl7tJztY24KN8iNM0iqbIGuBEGTgCNH8CqZPtIY42U0JbexLjyv6o92Z/qtHCsVkpi+QOAAGhbfeIGgHic1NXEtt9iLabEqhsTG7gLOqMrdXO3tWXAdoIpm2a7rfZOTv6+CquNVPTOlnyu67rA3tcC/vuqw11jcGxHHRTNNx1OvwON93tvG/Xebl7RxX1glPLbfc7fFt0O0ORVKoNspWN3ZPpG2tc5OHjx8VYsB2mjLQ0P3Xcj8kku89Lsy4sU2IuLms3iAb3tkVrO34ySbPbztp38vgteorrzRmwvYi6k4pbqyS26W2SY+4avpBdrrHiOHs4d60qike912vuOAJPutqs8+HjVnVd7j4cFHCsMbgLbruRBIPs+I9y1mdOd5SdLQvItJn28R+aw1GHEX6u8OYNj4dq2H4x1R1c7Z57ov45+5aM2Nfvf6Rf3nL3LG1uSY2IMZlhMJm3pIYZWytBy3XAEZ+BK65s9tRBWM3oXZ8WnUfmuGVGI72ov8AeO97tFu7KzvkrYGMe5hc8C7bDdFiSQO4FalSx31F40L1aYEREBERAREQEREBV3GdkhK5z437rznY23b+GisSIORV1BNC/dkLmHhcAg9x4pGx32wfALq9VRskbuyNDmngfiFT8Z2LLbuh6w+z6w7ua1oruf8AYUPW4+Y3lpZe3G9lkkfUdOY42Fx4M3ST7s1D7QU9U83NFUMcBYnonEd4yUtWRpbSbTCVgYGkEG9r34KqzVQHpO8FLDAZj/8AmnJOt43E/C63KTY6rf6FDMf4Zb7yAsW60qHTyG+4CBz096Mw4k3JuumUHkjr5fSijhHN8jSR4M3j8FAbabOuw+foHSB7txrrgbo618hxtkp0dq7HhoPYBxP95d5Xk1a1o3IuHrcAeYv6Tu1R80znHPMctAvN7ssEElQQi+/e+Qv3ngt+pzaQTkcvbkkcO61jQNf/AGSs88AeN05aX7M73WWkHRzOY4ttfgQV81OHXJLMjxYciO5SHmxe68dnPbcHk4DjftCw4rO6zTutabZEODja5Go07im8piJdGQbEWK9axSVHVFws8B3gr5QeSKonp46iERubI3eDS7ccBfTPL3rbKg0mLSRkG+8BoHZhWag2tjfbfBY7nqPaFt1XkxrY9aR5+7uyfhPf7FojZGdvpUc1/wDxP+SmNasdLiocBmHD7QN/aseMVVg2x1vpyUdSYRUN+qopr6ZQO+JCkItkMRmyFDIO2RzI/wARCu1OEV1333Wk28VrSSW1NzyHzKvzPJvWNhsI2b7xukNkBDc9SSBlbldWbZbyWQU9nz2ml1sR1GnsafS7z7FJtXZHPdmdhaqts4N6OH9o4WBH7o1d4ZLrGzOwtPRWcxu/Nxlfmf8AKNGjuViAXq1IxboiIqgiIgIiICIiAiIgIiICIiDG2BocXBoDjqbC57ysiIgIiIC5/wCVXYF1dG2eAXnjBBb+0Zruj94G5HeV0BEH5NdgxBIc0hwNiCLEHkQV9UGzDpXEB7W213yW37jbVfpTHtjKarzljtJ+0Z1XeJ0PiCqZXeSF4N4J2u7HgtPtbcLnZW9jnUuByxt4FoHqyMdYeBUS2ZrSesb8V0Kr8m9dp0bXjskafio//tXVk/4b2yN/5KZV1Q5avddvMJzsTbLMaELyojMz98jM2ueZ55Cy6XR+Ruqcet0UY7Xbx/2hWvBfI/TxkOqHumI9X0GeIGZ9qvqa5fsXsBJWSgNBEQP0kpGTRxDebuxfomjpGxRtjYLMY0NaOQAsF7TUzY2hkbQ1oyDWgADwCyrcmMW6IiKoIiICIiAiIgIiICIiAiIg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168275" y="-830263"/>
            <a:ext cx="2638425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3972" name="AutoShape 4" descr="data:image/jpeg;base64,/9j/4AAQSkZJRgABAQAAAQABAAD/2wCEAAkGBhQSEBUSERIWFRIWGRUVGBYYFRUUHBgXGRUXFhgUGBYYHCYhHBovHBcVHy8gIycpLC0sFh4xNTAqNSYrLCkBCQoKDgwOGg8PGC8kHyQsLCwsLCwsLCksKSwsLCksLCksLCwpLCwsKSwpLCksLCkpLCwpKSksLCkpKSwsLCksKf/AABEIALYBFQMBIgACEQEDEQH/xAAcAAEAAgMBAQEAAAAAAAAAAAAABQYDBAcBAgj/xABHEAABAwIDBAUIBggFBAMAAAABAAIDBBEFITEGEkFREyJhcYEHFDJCkaGxwSMzUnKy0SRDU2KDwuHwNIKSotIVF3PxFiVE/8QAFwEBAQEBAAAAAAAAAAAAAAAAAAECA//EAB0RAQEBAAIDAQEAAAAAAAAAAAABESExAhJBcWH/2gAMAwEAAhEDEQA/AO4oiICIiAiIgIiICIiAiIgIiICItDH8S83pZprX6NjngdoGXvQaOObYwUztwkvl13GZkcbuJyaFC/8AdKNhHnFPNCw6PLbjvtYZd11H+TbZyKeNmIyvdJM8vu0nqtO9kCNS7K+fNXrF8JjqYXQytu1w8QeDh2qcrwzUVcyaNskTw9jsw4G4Kzrm+xMjaPEpcNjlMkW7vNvnuvAu5ptlfUHw5LpCQoiIqgiIgIiICIiAiIgIiICIiAiIgIiICIiAiIgIiICIiAiIgIiIC5xj+NVWIzz0NDutijaWySE2DjpubwBtc3FhyJXRJnENJAJIBIA1OWgvxXIPJRibYa6ohnLmSSOO6072bi/0XEdXeAFh9481KsdJ2QwLzSjigIbvtaN8t0c+2bu3h7FMr5c8DMmy+IqljvRc12ZGRBzGoyVRznabZurp8RdiFExm4GXeLg3+2N053OuVtFd9m8dbV07ZmixOTm/ZcNR8+4rX2xxeOno5XPl6Mua5jDxLy02DbcVT/IdXmSnnDr3Egz3SBbdt6WhdzHYFn618dMREWmRERAREQEREBERAREQEREBERAREQEREBERAREQEREBES6AiIgKj7Z+Tk1c4nglbC/d61mm7ng3a/eByI7leFFVe0MbX9EwOllGrIxvEfeOjfEqVY4jtb57SbtLVvkdDfebZ5c03PpXI62d8jnmoemxJ9PKzoXviqG3JIub3sA0N5kXuDqT2LqflH87qaUAUUjWRvEjjvxuJa2/qi57VRPJ/PO/FPOIaeSYNDw8XbkHDqgvdlqO/JYzlv4sTPJxiNSGOnlA6+/8ASSucQHWLt1rWkBx11yyGS6theFx08TYYWBkbBYAfE8z2qJ/+XdGL1VPLTtvbfcA9g+85hO73lT0MzXtDmkOaRcEG4I5ghbjF19oiKoIiICIiAiIgIiICIiAiIgIiICIiAiIgIiICIiAtHGWTGI+bOaJRYjfFw62ZYeV9L8FvLDV1bImOkkcGsaLlx0AQUXD8fq8QqHUklO6njjc10zg/PdF/objUucNR6oKn5NkAw71LPLA7kHGRh72Pv7iq1hO0cVNW1VRJHM2mqTGWzmMlgIBB3j6oudfguhxShzQ5pBaQCCMwQdCCpOWrwgWjEWZfo8w5kviPiACFk6avP6qnZ2mR7vcGhTqJiagv+hzS/wCJqXFvFkQ6Idxd6R9oUpQ4dHCzciYGN5Aa9pPE9pWyiqNbEfqZPuP/AAlc18iDLed98X866XiH1Un3H/hK5x5Fh/iu+L+dZvbU6dOcwEEEXByIOd1AO2T6Ml1FM6nJNywDfiJ/8Z9H/LZWBFplXnVGIMy6KCbta90Z/wBLhb3r1uJV5y8zjaebp22/2glWBFMXUB5jXSfWTxwjlEwvP+p/5LSxSGWgaKpss88bD9PG4h5LCPrGCwsWmxtyurYoTa/FIYaSYTSBm/HIwDiS5paAAM9SmGseym1nnzXObBJGxtuu6wa51zdredrC57VPqreTWtjfh0QjkD3NB387lri4uIcOBzVpSFERFUEREBERAREQEREBERAREQEREBERAVNxf9PrxRjOmp92Wo5PkOccJ7BqVO7TY2KSmfNq4dVjftSOyY0ePwKwbH4GaamAkznkJlmdxMj8zn2aKKmJKdrmFjmgsI3S0jIjS1uSqOGPOG1IpHk+ZzE+buP6p5zMBP2T6vs7rktDHMGZVQPhkGThkeLXDRwPAgoN9FW9k8ZeS+jqj+lQWBP7WP1Zh7ge3vVkVQREQYK/6qT7jvwlc88jjbec98X866HXn6J/3XfhK575H9an+F/Os3uNTqukoiLTIiLxzrC5yAQaGO40ylgdNJo3QDVzjk1g7SVEbNbPuJNXWgOqpc905iFnqxMB0IGp1Wrhrf8AqNX5y4fodO4tgadJZBk6cjiBo1XFRVN2qw40krcSpW2LLCpjaLCWE6kges3UFW2lqWyMbIw3Y8BzSOIIuCvuSMOBa4XBBBHMHIhVDZSU0dTJhsh6mc1KTxjJ60Xe03NuRPJBcURFUEREBERAREQEREBERAREQEREBEVF8oe2MtLZkDgHuyGQPWOmvtQbL/0/E7a01Ec+T6g/HdHvvzVxXJ8AxB9PGIRI8EnecQfSe43cSf70W/NiudnTOJ7Xu/NY9msdHdIBqQPFa8mKRN9KVg/zN/NcxxCrG64NuXbtwdexV6V5L4wdeoDcZ5uJ+SsupnOOq7VYO6VsdXSkedQdaM8JGH0oncwR71J4DjbKuBs0eV8nNOrHjJzHdoKx0GMQCJjenjya0em3gO9VqvxCOhrPOYpGupZyG1DGuB3H+rUADh9pUXpF4x4IBBuDmCM7jmvVUa+IfUyfcf8AhK575G3XFR/C+D10LEfqZPuP/CVznyLG4qP4Pwcs3uNTqunIiLTIqntRVvqZhh1O4jeAdUyD9XD9gH7btO7vUptRjwpYN4DfmeRHFHxfI7Qd3E9gXxsrgBpoiZDv1Ep6SZ/2nnh90aAKKlaOkbFG2ONoaxgDWgcAFmRFUFXNtsHfLC2eDKppj0sZ529KM9hGSsaII/AsYZVU8c8fovF7cWuGTmHtBBHgpBU2h/8Ar8SMGlLWEvi5MnA67ByDhmPBXJFoiIiCIiAiIgIiICIiAiIgIiIC4htTX+dYo7dPUjcWNPDeHpO91vBdQ21x7zWlc5h+mf8ARxffdlveAufALn1DhkUbGhxbcakm5J4k+Kla8Y1KM9fM88yeNu3jcrA7BwTd0o9tz7VLF0IOW7w5L3zyIcR7P6Ln7Z9jpfCXuVgiIaTmMmhozuoueNxna63VDgb9gafzU1Di0V8jfLhn/YXzVY/EWPANzuu4diT9PXPir0uJklxGTRcDtOefaNT4Kd2VrIY5mipA6ORr2uBBOTm2aCB2fFVSin3z1s2tz7xfTxPuC36Oubvl7s7f37exbnEY/XTNjtoWQyuoHzB8Y61NKT6Uf7JxPrN+Hcru14OYNx2Zr8/4pVGa1hZ1wY2jUdpPyWzsxjjm1ELN9wvIwSdcgAbwyGenar12z27hiP1Mn3H/AISuc+RP0aj+D8Hro2I/Uyfcf+Erm3kQPVqO6H4PUvcWdV1JfE8zWNL3kNa0FxJyAAFySsGKVwhhfIRfdF7czwHtXJdrNt5qnep7AQAtMu5e5GoYSfetIuuzkJrag4jKCI23ZSsPBmhmI+074KxVWNQx+nKwdl7n2DNcri2iMjQN9xaAAGl1gBa1rDIKPxPF5GEiOIFmWdib8720WdvS46RX+USnjtZsj7m1w0ge9TuG4rHOzficHD3jvC4/RTGZhL2FpGWejsl80dZNSSdJAbW9JvZ28x2ppjtyKubL7axVY3bhkw1YfkrGtMofarARV0zowd2QWfE/Qskbm1wPDNfGyOOmqpg543ZmExzN03ZG5Oy5HUd6m1TcVPmGINqhlTVRbFPyZL+rlPf6JPaoq5IiKoIiICIiAiIgIiICIiAiKE20xF0FBPIw2cGEA8icr+9BR9osQFZVyP1p6cOjZyc/9Y/5eA5qmUMUrrkG1rnw145cQrLVQiCj3Gn1QL83O1PxUdhsfUPaQ33/ANAsf1q3405KCp1zPJa5wqpPA+5TuMSTbo82zGYJGt8ss+FuSw4VHU715SdyxuHWJOWVuKs8uDGpT4VOG9d4azTLP22WrSC/Si9wGEe0gfBSWIvLYreqGNvra7ndihIpd2nmeDwaPeT8k3jSdsFXG2MiOPiM+/Qe5ZKar3R0cQBJ1+ZJPx4LDFSdJ13PIyWu2cDeY3IcTxcOGfLsUlxvymt50+6N1huT6T+fMC+jfisZibHuyEgm+bLkEjmO0LyOaNg6+Z5D+/ivIaQlribtBBOZu92WV76ePvUvLPXS4UnlDmjj3BeRjmuBY43LRu2uHj5qR8iDwBVdgh+D1zhk3UsO3Lnr7VIbK17mxzMBIa4xE2Ns2h1h/uTcXHVNvdsadsD4GP6SZ1g1rMwHXyJOluxc/wAOaGMte7jm863J1vzUVJTNlkffK1rEWGZvnbwWtJHPDdwu9nMajvH5qy6lmJStw9zfpIb9rOzs5jsWY7QtDN9rbv03RfIfvL3BcWbK0WPWtmOVlkkwxkkwAFiRd3I5625rVxJNRD8cqH5i7RpkPmssLah2ryPE6e1WyPBmWAcb20yX05rI+QPh880vHxqSX6r9Hgrw8SBxDxxHVXS8A2oka0MqbH98a+I496qHnw9VpJ7vmV4+plsbWHjcrM8o1fB1yGdrwHNIIPELVxvCGVVPJBJ6L2kdx4OHaDY+C5PRbQzwv345dPSYdD7Ve9n/ACgwz2bJ9FJ26HuK05WZ0ybDYs98T6aoP6VSnopP3m/q5e4j3gqzqm7SRdBiFHVxGxmf5rKOD2OaXNPeC34K5IUREVQREQEREBERAREQFAbbta+ilic4NLxYe0XsO66nyuZYsXPlf0ji43LTfSwJyA5JmrEHWEVMQDXO3Q7Vts93LisdNSFjQ0FxAN7kNvfmt40260NjaAOQyHsRlM7jZY9PJrYwDfGQLh4sHyXt3/ad/qaPkth1Mefu/qtWajm9WRo74z/yWfTyXY+JoC4WO8Rp6Z+QULjtCI6ZwY0NDnNvmXXt3+K2a6WeBpdJIx1yA2zLW4km6ruJ44+Ru6+27e+Qsrli8NaGsJbYnRY3wyB18m35nhzy4rFQzgXNs7rzEcRGW+7Q6D8lPjX6m8KoAM9Xa7x+Q4d+qw4tj0bHdGw77+NtB3lV6v2kkkG5H9HHyBzPefyWthNJvPudBqVtzd68mFHCcMfL0bemb0rDJa5dZl7tJztY24KN8iNM0iqbIGuBEGTgCNH8CqZPtIY42U0JbexLjyv6o92Z/qtHCsVkpi+QOAAGhbfeIGgHic1NXEtt9iLabEqhsTG7gLOqMrdXO3tWXAdoIpm2a7rfZOTv6+CquNVPTOlnyu67rA3tcC/vuqw11jcGxHHRTNNx1OvwON93tvG/Xebl7RxX1glPLbfc7fFt0O0ORVKoNspWN3ZPpG2tc5OHjx8VYsB2mjLQ0P3Xcj8kku89Lsy4sU2IuLms3iAb3tkVrO34ySbPbztp38vgteorrzRmwvYi6k4pbqyS26W2SY+4avpBdrrHiOHs4d60qike912vuOAJPutqs8+HjVnVd7j4cFHCsMbgLbruRBIPs+I9y1mdOd5SdLQvItJn28R+aw1GHEX6u8OYNj4dq2H4x1R1c7Z57ov45+5aM2Nfvf6Rf3nL3LG1uSY2IMZlhMJm3pIYZWytBy3XAEZ+BK65s9tRBWM3oXZ8WnUfmuGVGI72ov8AeO97tFu7KzvkrYGMe5hc8C7bDdFiSQO4FalSx31F40L1aYEREBERAREQEREBV3GdkhK5z437rznY23b+GisSIORV1BNC/dkLmHhcAg9x4pGx32wfALq9VRskbuyNDmngfiFT8Z2LLbuh6w+z6w7ua1oruf8AYUPW4+Y3lpZe3G9lkkfUdOY42Fx4M3ST7s1D7QU9U83NFUMcBYnonEd4yUtWRpbSbTCVgYGkEG9r34KqzVQHpO8FLDAZj/8AmnJOt43E/C63KTY6rf6FDMf4Zb7yAsW60qHTyG+4CBz096Mw4k3JuumUHkjr5fSijhHN8jSR4M3j8FAbabOuw+foHSB7txrrgbo618hxtkp0dq7HhoPYBxP95d5Xk1a1o3IuHrcAeYv6Tu1R80znHPMctAvN7ssEElQQi+/e+Qv3ngt+pzaQTkcvbkkcO61jQNf/AGSs88AeN05aX7M73WWkHRzOY4ttfgQV81OHXJLMjxYciO5SHmxe68dnPbcHk4DjftCw4rO6zTutabZEODja5Go07im8piJdGQbEWK9axSVHVFws8B3gr5QeSKonp46iERubI3eDS7ccBfTPL3rbKg0mLSRkG+8BoHZhWag2tjfbfBY7nqPaFt1XkxrY9aR5+7uyfhPf7FojZGdvpUc1/wDxP+SmNasdLiocBmHD7QN/aseMVVg2x1vpyUdSYRUN+qopr6ZQO+JCkItkMRmyFDIO2RzI/wARCu1OEV1333Wk28VrSSW1NzyHzKvzPJvWNhsI2b7xukNkBDc9SSBlbldWbZbyWQU9nz2ml1sR1GnsafS7z7FJtXZHPdmdhaqts4N6OH9o4WBH7o1d4ZLrGzOwtPRWcxu/Nxlfmf8AKNGjuViAXq1IxboiIqgiIgIiICIiAiIgIiICIiDG2BocXBoDjqbC57ysiIgIiIC5/wCVXYF1dG2eAXnjBBb+0Zruj94G5HeV0BEH5NdgxBIc0hwNiCLEHkQV9UGzDpXEB7W213yW37jbVfpTHtjKarzljtJ+0Z1XeJ0PiCqZXeSF4N4J2u7HgtPtbcLnZW9jnUuByxt4FoHqyMdYeBUS2ZrSesb8V0Kr8m9dp0bXjskafio//tXVk/4b2yN/5KZV1Q5avddvMJzsTbLMaELyojMz98jM2ueZ55Cy6XR+Ruqcet0UY7Xbx/2hWvBfI/TxkOqHumI9X0GeIGZ9qvqa5fsXsBJWSgNBEQP0kpGTRxDebuxfomjpGxRtjYLMY0NaOQAsF7TUzY2hkbQ1oyDWgADwCyrcmMW6IiKoIiICIiAiIgIiICIiAiIgIiICIiAiIgIiICIiAiIgIiICIiAiIgIiICIiAiIgIiICIiAiIgIiICIiAiIg/9k="/>
          <p:cNvSpPr>
            <a:spLocks noChangeAspect="1" noChangeArrowheads="1"/>
          </p:cNvSpPr>
          <p:nvPr/>
        </p:nvSpPr>
        <p:spPr bwMode="auto">
          <a:xfrm>
            <a:off x="320675" y="-677863"/>
            <a:ext cx="2638425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3973" name="Picture 6" descr="http://saleshq.monster.com/nfs/saleshq/attachment_images/0005/8054/Money_Scales_Balance_crop380w.jpg?1254855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341438"/>
            <a:ext cx="602138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1258888" y="5567363"/>
            <a:ext cx="67691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£700,000 turnover, 24 part-time staff, 29 farmers, 3500 people</a:t>
            </a:r>
          </a:p>
        </p:txBody>
      </p:sp>
    </p:spTree>
    <p:extLst>
      <p:ext uri="{BB962C8B-B14F-4D97-AF65-F5344CB8AC3E}">
        <p14:creationId xmlns:p14="http://schemas.microsoft.com/office/powerpoint/2010/main" val="6006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1731</Words>
  <Application>Microsoft Office PowerPoint</Application>
  <PresentationFormat>On-screen Show (4:3)</PresentationFormat>
  <Paragraphs>281</Paragraphs>
  <Slides>63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Chart</vt:lpstr>
      <vt:lpstr>PowerPoint Presentation</vt:lpstr>
      <vt:lpstr>PowerPoint Presentation</vt:lpstr>
      <vt:lpstr>PowerPoint Presentation</vt:lpstr>
      <vt:lpstr>Box scheme</vt:lpstr>
      <vt:lpstr>Urban market gardens</vt:lpstr>
      <vt:lpstr>Starter farm</vt:lpstr>
      <vt:lpstr>Apprentice growers</vt:lpstr>
      <vt:lpstr>Patchwork farm </vt:lpstr>
      <vt:lpstr>Financial self-sufficiency</vt:lpstr>
      <vt:lpstr>Start up Programme</vt:lpstr>
      <vt:lpstr>Not a CSA scheme….</vt:lpstr>
      <vt:lpstr>PowerPoint Presentation</vt:lpstr>
      <vt:lpstr>PowerPoint Presentation</vt:lpstr>
      <vt:lpstr>Money….jobs </vt:lpstr>
      <vt:lpstr>It may not be rocket science…..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</vt:lpstr>
      <vt:lpstr> The Growing Communities’ model  </vt:lpstr>
      <vt:lpstr> The Growing Communities’ model  </vt:lpstr>
      <vt:lpstr> The Growing Communities’ model  </vt:lpstr>
      <vt:lpstr> The Growing Communities’ model  </vt:lpstr>
      <vt:lpstr> The Growing Communities’ model  </vt:lpstr>
      <vt:lpstr>What you can do with a box scheme</vt:lpstr>
      <vt:lpstr>What you can do with a box scheme</vt:lpstr>
      <vt:lpstr>What you can do with a box scheme</vt:lpstr>
      <vt:lpstr>What you can do with a box scheme</vt:lpstr>
      <vt:lpstr>What you can do with a box scheme</vt:lpstr>
      <vt:lpstr>What you can do with a box scheme</vt:lpstr>
      <vt:lpstr>What you can do with a box scheme</vt:lpstr>
      <vt:lpstr>The Start-up Programme: 9 groups so far</vt:lpstr>
      <vt:lpstr>What we provide </vt:lpstr>
      <vt:lpstr>What we provide </vt:lpstr>
      <vt:lpstr>What we provide </vt:lpstr>
      <vt:lpstr>What we provide </vt:lpstr>
      <vt:lpstr>What we provide </vt:lpstr>
      <vt:lpstr>What we provide </vt:lpstr>
      <vt:lpstr>What we provide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elements</vt:lpstr>
      <vt:lpstr>Key elements</vt:lpstr>
      <vt:lpstr>Key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Julie Brown or Kerry Rankine Growing Communities  growcomm@growingcommunities.org  www.growingcommunities.org/start-ups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Ben Reynolds</cp:lastModifiedBy>
  <cp:revision>53</cp:revision>
  <dcterms:created xsi:type="dcterms:W3CDTF">2012-09-07T09:28:54Z</dcterms:created>
  <dcterms:modified xsi:type="dcterms:W3CDTF">2014-06-27T09:27:08Z</dcterms:modified>
</cp:coreProperties>
</file>