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72" r:id="rId4"/>
    <p:sldId id="260" r:id="rId5"/>
    <p:sldId id="261" r:id="rId6"/>
    <p:sldId id="274" r:id="rId7"/>
    <p:sldId id="275" r:id="rId8"/>
    <p:sldId id="262" r:id="rId9"/>
    <p:sldId id="277" r:id="rId10"/>
    <p:sldId id="279" r:id="rId11"/>
    <p:sldId id="263" r:id="rId12"/>
    <p:sldId id="271" r:id="rId13"/>
    <p:sldId id="265" r:id="rId14"/>
    <p:sldId id="264" r:id="rId15"/>
    <p:sldId id="276" r:id="rId16"/>
    <p:sldId id="266" r:id="rId17"/>
    <p:sldId id="270" r:id="rId18"/>
    <p:sldId id="268" r:id="rId19"/>
    <p:sldId id="273" r:id="rId20"/>
    <p:sldId id="280" r:id="rId21"/>
    <p:sldId id="281" r:id="rId22"/>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45"/>
    <a:srgbClr val="4FBF49"/>
    <a:srgbClr val="8CC740"/>
    <a:srgbClr val="F1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0" autoAdjust="0"/>
    <p:restoredTop sz="89410" autoAdjust="0"/>
  </p:normalViewPr>
  <p:slideViewPr>
    <p:cSldViewPr>
      <p:cViewPr>
        <p:scale>
          <a:sx n="90" d="100"/>
          <a:sy n="90" d="100"/>
        </p:scale>
        <p:origin x="-924" y="2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99" y="0"/>
            <a:ext cx="2946189" cy="493713"/>
          </a:xfrm>
          <a:prstGeom prst="rect">
            <a:avLst/>
          </a:prstGeom>
        </p:spPr>
        <p:txBody>
          <a:bodyPr vert="horz" lIns="91440" tIns="45720" rIns="91440" bIns="45720" rtlCol="0"/>
          <a:lstStyle>
            <a:lvl1pPr algn="r">
              <a:defRPr sz="1200"/>
            </a:lvl1pPr>
          </a:lstStyle>
          <a:p>
            <a:fld id="{9D2E6904-E260-448D-A78F-7B3351D2EE1D}" type="datetimeFigureOut">
              <a:rPr lang="en-GB" smtClean="0"/>
              <a:t>23/03/2015</a:t>
            </a:fld>
            <a:endParaRPr lang="en-GB"/>
          </a:p>
        </p:txBody>
      </p:sp>
      <p:sp>
        <p:nvSpPr>
          <p:cNvPr id="4" name="Footer Placeholder 3"/>
          <p:cNvSpPr>
            <a:spLocks noGrp="1"/>
          </p:cNvSpPr>
          <p:nvPr>
            <p:ph type="ftr" sz="quarter" idx="2"/>
          </p:nvPr>
        </p:nvSpPr>
        <p:spPr>
          <a:xfrm>
            <a:off x="1" y="9378955"/>
            <a:ext cx="2946189"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99" y="9378955"/>
            <a:ext cx="2946189" cy="493713"/>
          </a:xfrm>
          <a:prstGeom prst="rect">
            <a:avLst/>
          </a:prstGeom>
        </p:spPr>
        <p:txBody>
          <a:bodyPr vert="horz" lIns="91440" tIns="45720" rIns="91440" bIns="45720" rtlCol="0" anchor="b"/>
          <a:lstStyle>
            <a:lvl1pPr algn="r">
              <a:defRPr sz="1200"/>
            </a:lvl1pPr>
          </a:lstStyle>
          <a:p>
            <a:fld id="{946FF9D3-6FFA-4C80-84D7-E97AF63F8A9F}" type="slidenum">
              <a:rPr lang="en-GB" smtClean="0"/>
              <a:t>‹#›</a:t>
            </a:fld>
            <a:endParaRPr lang="en-GB"/>
          </a:p>
        </p:txBody>
      </p:sp>
    </p:spTree>
    <p:extLst>
      <p:ext uri="{BB962C8B-B14F-4D97-AF65-F5344CB8AC3E}">
        <p14:creationId xmlns:p14="http://schemas.microsoft.com/office/powerpoint/2010/main" val="3846185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3713"/>
          </a:xfrm>
          <a:prstGeom prst="rect">
            <a:avLst/>
          </a:prstGeom>
        </p:spPr>
        <p:txBody>
          <a:bodyPr vert="horz" lIns="91440" tIns="45720" rIns="91440" bIns="45720" rtlCol="0"/>
          <a:lstStyle>
            <a:lvl1pPr algn="r">
              <a:defRPr sz="1200"/>
            </a:lvl1pPr>
          </a:lstStyle>
          <a:p>
            <a:fld id="{FEFFAB0D-EEB4-4F0A-AAAF-7A825D710DB0}" type="datetimeFigureOut">
              <a:rPr lang="en-GB" smtClean="0"/>
              <a:t>23/03/2015</a:t>
            </a:fld>
            <a:endParaRPr lang="en-GB" dirty="0"/>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8824"/>
            <a:ext cx="2945659" cy="493713"/>
          </a:xfrm>
          <a:prstGeom prst="rect">
            <a:avLst/>
          </a:prstGeom>
        </p:spPr>
        <p:txBody>
          <a:bodyPr vert="horz" lIns="91440" tIns="45720" rIns="91440" bIns="45720" rtlCol="0" anchor="b"/>
          <a:lstStyle>
            <a:lvl1pPr algn="r">
              <a:defRPr sz="1200"/>
            </a:lvl1pPr>
          </a:lstStyle>
          <a:p>
            <a:fld id="{EA6BC511-0809-43A7-AB7B-B18AD4C132BC}" type="slidenum">
              <a:rPr lang="en-GB" smtClean="0"/>
              <a:t>‹#›</a:t>
            </a:fld>
            <a:endParaRPr lang="en-GB" dirty="0"/>
          </a:p>
        </p:txBody>
      </p:sp>
    </p:spTree>
    <p:extLst>
      <p:ext uri="{BB962C8B-B14F-4D97-AF65-F5344CB8AC3E}">
        <p14:creationId xmlns:p14="http://schemas.microsoft.com/office/powerpoint/2010/main" val="162678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aise-learning.org.uk/learningactions/resources/Resources.html#12"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raise-learning.org.uk/learningactions/resources/Resources.html#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a:t>
            </a:fld>
            <a:endParaRPr lang="en-GB" dirty="0"/>
          </a:p>
        </p:txBody>
      </p:sp>
    </p:spTree>
    <p:extLst>
      <p:ext uri="{BB962C8B-B14F-4D97-AF65-F5344CB8AC3E}">
        <p14:creationId xmlns:p14="http://schemas.microsoft.com/office/powerpoint/2010/main" val="1823481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10</a:t>
            </a:fld>
            <a:endParaRPr lang="en-GB" dirty="0"/>
          </a:p>
        </p:txBody>
      </p:sp>
    </p:spTree>
    <p:extLst>
      <p:ext uri="{BB962C8B-B14F-4D97-AF65-F5344CB8AC3E}">
        <p14:creationId xmlns:p14="http://schemas.microsoft.com/office/powerpoint/2010/main" val="170606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Why does the NHS work with voluntary and community sector?</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voluntary and community sector already operates extensively within health and social care </a:t>
            </a:r>
          </a:p>
          <a:p>
            <a:r>
              <a:rPr lang="en-GB" sz="1200" kern="1200" dirty="0" smtClean="0">
                <a:solidFill>
                  <a:schemeClr val="tx1"/>
                </a:solidFill>
                <a:effectLst/>
                <a:latin typeface="+mn-lt"/>
                <a:ea typeface="+mn-ea"/>
                <a:cs typeface="+mn-cs"/>
              </a:rPr>
              <a:t>The NHS currently spends around £3.4 billion annually on services from the voluntary and community sector (VCS) (Kings Fund). </a:t>
            </a:r>
          </a:p>
          <a:p>
            <a:r>
              <a:rPr lang="en-GB" sz="1200" kern="1200" dirty="0" smtClean="0">
                <a:solidFill>
                  <a:schemeClr val="tx1"/>
                </a:solidFill>
                <a:effectLst/>
                <a:latin typeface="+mn-lt"/>
                <a:ea typeface="+mn-ea"/>
                <a:cs typeface="+mn-cs"/>
              </a:rPr>
              <a:t>Community-based organisations provide excellent examples of how health issues can be tackled at a local level. </a:t>
            </a:r>
          </a:p>
          <a:p>
            <a:r>
              <a:rPr lang="en-GB" sz="1200" kern="1200" dirty="0" smtClean="0">
                <a:solidFill>
                  <a:schemeClr val="tx1"/>
                </a:solidFill>
                <a:effectLst/>
                <a:latin typeface="+mn-lt"/>
                <a:ea typeface="+mn-ea"/>
                <a:cs typeface="+mn-cs"/>
              </a:rPr>
              <a:t>Effective because:</a:t>
            </a:r>
          </a:p>
          <a:p>
            <a:pPr lvl="0"/>
            <a:r>
              <a:rPr lang="en-GB" sz="1200" kern="1200" dirty="0" smtClean="0">
                <a:solidFill>
                  <a:schemeClr val="tx1"/>
                </a:solidFill>
                <a:effectLst/>
                <a:latin typeface="+mn-lt"/>
                <a:ea typeface="+mn-ea"/>
                <a:cs typeface="+mn-cs"/>
              </a:rPr>
              <a:t>detailed understanding of local need</a:t>
            </a:r>
          </a:p>
          <a:p>
            <a:pPr lvl="0"/>
            <a:r>
              <a:rPr lang="en-GB" sz="1200" kern="1200" dirty="0" smtClean="0">
                <a:solidFill>
                  <a:schemeClr val="tx1"/>
                </a:solidFill>
                <a:effectLst/>
                <a:latin typeface="+mn-lt"/>
                <a:ea typeface="+mn-ea"/>
                <a:cs typeface="+mn-cs"/>
              </a:rPr>
              <a:t>trust they have in these communities </a:t>
            </a:r>
          </a:p>
          <a:p>
            <a:pPr lvl="0"/>
            <a:r>
              <a:rPr lang="en-GB" sz="1200" kern="1200" dirty="0" smtClean="0">
                <a:solidFill>
                  <a:schemeClr val="tx1"/>
                </a:solidFill>
                <a:effectLst/>
                <a:latin typeface="+mn-lt"/>
                <a:ea typeface="+mn-ea"/>
                <a:cs typeface="+mn-cs"/>
              </a:rPr>
              <a:t>provide services which extend beyond traditional, clinical health interventions to a broader range of approaches, such as community support, social participation and support for independent living.</a:t>
            </a:r>
          </a:p>
          <a:p>
            <a:pPr lvl="0"/>
            <a:r>
              <a:rPr lang="en-GB" sz="1200" kern="1200" dirty="0" smtClean="0">
                <a:solidFill>
                  <a:schemeClr val="tx1"/>
                </a:solidFill>
                <a:effectLst/>
                <a:latin typeface="+mn-lt"/>
                <a:ea typeface="+mn-ea"/>
                <a:cs typeface="+mn-cs"/>
              </a:rPr>
              <a:t>wider concern for wellbeing, rather than solely the immediate medical problem.</a:t>
            </a:r>
          </a:p>
          <a:p>
            <a:pPr lvl="0"/>
            <a:r>
              <a:rPr lang="en-GB" sz="1200" kern="1200" dirty="0" smtClean="0">
                <a:solidFill>
                  <a:schemeClr val="tx1"/>
                </a:solidFill>
                <a:effectLst/>
                <a:latin typeface="+mn-lt"/>
                <a:ea typeface="+mn-ea"/>
                <a:cs typeface="+mn-cs"/>
              </a:rPr>
              <a:t>ability and willingness to work holistically across multiple services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11</a:t>
            </a:fld>
            <a:endParaRPr lang="en-GB" dirty="0"/>
          </a:p>
        </p:txBody>
      </p:sp>
    </p:spTree>
    <p:extLst>
      <p:ext uri="{BB962C8B-B14F-4D97-AF65-F5344CB8AC3E}">
        <p14:creationId xmlns:p14="http://schemas.microsoft.com/office/powerpoint/2010/main" val="2082363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13</a:t>
            </a:fld>
            <a:endParaRPr lang="en-GB" dirty="0"/>
          </a:p>
        </p:txBody>
      </p:sp>
    </p:spTree>
    <p:extLst>
      <p:ext uri="{BB962C8B-B14F-4D97-AF65-F5344CB8AC3E}">
        <p14:creationId xmlns:p14="http://schemas.microsoft.com/office/powerpoint/2010/main" val="50059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Planning your approach: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Decide who you want to develop a relationship with; is it CCG board members or commissioning staff? If CCG have assigned leads for aspects of commissioning, it may be easier to engage those leads on their specialism </a:t>
            </a:r>
          </a:p>
          <a:p>
            <a:pPr lvl="0"/>
            <a:r>
              <a:rPr lang="en-GB" sz="1200" kern="1200" dirty="0" smtClean="0">
                <a:solidFill>
                  <a:schemeClr val="tx1"/>
                </a:solidFill>
                <a:effectLst/>
                <a:latin typeface="+mn-lt"/>
                <a:ea typeface="+mn-ea"/>
                <a:cs typeface="+mn-cs"/>
              </a:rPr>
              <a:t>When meeting people, spend time preparing the groundwork to ensure you create the right impression. Think about your message and make it as clear and relevant as possible. To do this you should:</a:t>
            </a:r>
          </a:p>
          <a:p>
            <a:pPr lvl="0"/>
            <a:r>
              <a:rPr lang="en-GB" sz="1200" kern="1200" dirty="0" smtClean="0">
                <a:solidFill>
                  <a:schemeClr val="tx1"/>
                </a:solidFill>
                <a:effectLst/>
                <a:latin typeface="+mn-lt"/>
                <a:ea typeface="+mn-ea"/>
                <a:cs typeface="+mn-cs"/>
              </a:rPr>
              <a:t>find out CCG priorities so you can tailor your message to them</a:t>
            </a:r>
          </a:p>
          <a:p>
            <a:pPr lvl="0"/>
            <a:r>
              <a:rPr lang="en-GB" sz="1200" kern="1200" dirty="0" smtClean="0">
                <a:solidFill>
                  <a:schemeClr val="tx1"/>
                </a:solidFill>
                <a:effectLst/>
                <a:latin typeface="+mn-lt"/>
                <a:ea typeface="+mn-ea"/>
                <a:cs typeface="+mn-cs"/>
              </a:rPr>
              <a:t>develop your 30 second and 5 minute pitches</a:t>
            </a:r>
          </a:p>
          <a:p>
            <a:pPr lvl="0"/>
            <a:r>
              <a:rPr lang="en-GB" sz="1200" kern="1200" dirty="0" smtClean="0">
                <a:solidFill>
                  <a:schemeClr val="tx1"/>
                </a:solidFill>
                <a:effectLst/>
                <a:latin typeface="+mn-lt"/>
                <a:ea typeface="+mn-ea"/>
                <a:cs typeface="+mn-cs"/>
              </a:rPr>
              <a:t>summarise your points on 1 side of A4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Do your homework?</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What are your local Health and Well being priorities</a:t>
            </a:r>
          </a:p>
          <a:p>
            <a:pPr lvl="0"/>
            <a:r>
              <a:rPr lang="en-GB" sz="1200" kern="1200" dirty="0" smtClean="0">
                <a:solidFill>
                  <a:schemeClr val="tx1"/>
                </a:solidFill>
                <a:effectLst/>
                <a:latin typeface="+mn-lt"/>
                <a:ea typeface="+mn-ea"/>
                <a:cs typeface="+mn-cs"/>
              </a:rPr>
              <a:t>JSNA</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14</a:t>
            </a:fld>
            <a:endParaRPr lang="en-GB" dirty="0"/>
          </a:p>
        </p:txBody>
      </p:sp>
    </p:spTree>
    <p:extLst>
      <p:ext uri="{BB962C8B-B14F-4D97-AF65-F5344CB8AC3E}">
        <p14:creationId xmlns:p14="http://schemas.microsoft.com/office/powerpoint/2010/main" val="158191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documents</a:t>
            </a:r>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15</a:t>
            </a:fld>
            <a:endParaRPr lang="en-GB" dirty="0"/>
          </a:p>
        </p:txBody>
      </p:sp>
    </p:spTree>
    <p:extLst>
      <p:ext uri="{BB962C8B-B14F-4D97-AF65-F5344CB8AC3E}">
        <p14:creationId xmlns:p14="http://schemas.microsoft.com/office/powerpoint/2010/main" val="1706064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Don’t rely on there being someone within the local authority or local NHS with the job title ‘commissioner’.</a:t>
            </a:r>
          </a:p>
          <a:p>
            <a:r>
              <a:rPr lang="en-GB" sz="1200" kern="1200" dirty="0" smtClean="0">
                <a:solidFill>
                  <a:schemeClr val="tx1"/>
                </a:solidFill>
                <a:effectLst/>
                <a:latin typeface="+mn-lt"/>
                <a:ea typeface="+mn-ea"/>
                <a:cs typeface="+mn-cs"/>
              </a:rPr>
              <a:t>How to find a commissioner’ gives useful pointers to help you find the right people:</a:t>
            </a:r>
          </a:p>
          <a:p>
            <a:pPr lvl="0"/>
            <a:r>
              <a:rPr lang="en-GB" sz="1200" kern="1200" dirty="0" smtClean="0">
                <a:solidFill>
                  <a:schemeClr val="tx1"/>
                </a:solidFill>
                <a:effectLst/>
                <a:latin typeface="+mn-lt"/>
                <a:ea typeface="+mn-ea"/>
                <a:cs typeface="+mn-cs"/>
              </a:rPr>
              <a:t>Unless you already have a relationship with your local GPs, assume they know very little about your organisation, the service you provide or the specific issue of the community you serve. Be clear about your clients’ needs and how your organisation meets those needs. </a:t>
            </a:r>
          </a:p>
          <a:p>
            <a:pPr lvl="0"/>
            <a:r>
              <a:rPr lang="en-GB" sz="1200" kern="1200" dirty="0" smtClean="0">
                <a:solidFill>
                  <a:schemeClr val="tx1"/>
                </a:solidFill>
                <a:effectLst/>
                <a:latin typeface="+mn-lt"/>
                <a:ea typeface="+mn-ea"/>
                <a:cs typeface="+mn-cs"/>
              </a:rPr>
              <a:t>Use any relationships you already have in the health sector </a:t>
            </a:r>
          </a:p>
          <a:p>
            <a:pPr lvl="0"/>
            <a:r>
              <a:rPr lang="en-GB" sz="1200" kern="1200" dirty="0" smtClean="0">
                <a:solidFill>
                  <a:schemeClr val="tx1"/>
                </a:solidFill>
                <a:effectLst/>
                <a:latin typeface="+mn-lt"/>
                <a:ea typeface="+mn-ea"/>
                <a:cs typeface="+mn-cs"/>
              </a:rPr>
              <a:t>The more you can work with other organisations to demonstrate how many people or organisations share your concerns and how well your ideas fit in with the priorities of the statutory organisations, the more notice CCGs are likely to take of you.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Smaller organisations becoming sub-contractors to large ones, and several organisations forming a consortium that can deliver larger contracts. Partnerships can be effective ways of delivering large contracts</a:t>
            </a:r>
          </a:p>
          <a:p>
            <a:r>
              <a:rPr lang="en-GB" sz="1200" b="1" kern="1200" dirty="0" smtClean="0">
                <a:solidFill>
                  <a:schemeClr val="tx1"/>
                </a:solidFill>
                <a:effectLst/>
                <a:latin typeface="+mn-lt"/>
                <a:ea typeface="+mn-ea"/>
                <a:cs typeface="+mn-cs"/>
              </a:rPr>
              <a:t>Demonstrate what you can do?</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satisfy </a:t>
            </a:r>
            <a:r>
              <a:rPr lang="en-US" sz="1200" b="1" u="sng" kern="1200" dirty="0" smtClean="0">
                <a:solidFill>
                  <a:schemeClr val="tx1"/>
                </a:solidFill>
                <a:effectLst/>
                <a:latin typeface="+mn-lt"/>
                <a:ea typeface="+mn-ea"/>
                <a:cs typeface="+mn-cs"/>
                <a:hlinkClick r:id="rId3"/>
              </a:rPr>
              <a:t>commissioners</a:t>
            </a:r>
            <a:r>
              <a:rPr lang="en-US" sz="1200" kern="1200" dirty="0" smtClean="0">
                <a:solidFill>
                  <a:schemeClr val="tx1"/>
                </a:solidFill>
                <a:effectLst/>
                <a:latin typeface="+mn-lt"/>
                <a:ea typeface="+mn-ea"/>
                <a:cs typeface="+mn-cs"/>
              </a:rPr>
              <a:t> , Don’t wait for them to ask you about your evidence, make sure they see / hear it regularly (invite them to events, send them newsletters, links to reports, etc.), Construct your </a:t>
            </a:r>
            <a:r>
              <a:rPr lang="en-US" sz="1200" b="1" u="sng" kern="1200" dirty="0" smtClean="0">
                <a:solidFill>
                  <a:schemeClr val="tx1"/>
                </a:solidFill>
                <a:effectLst/>
                <a:latin typeface="+mn-lt"/>
                <a:ea typeface="+mn-ea"/>
                <a:cs typeface="+mn-cs"/>
                <a:hlinkClick r:id="rId4"/>
              </a:rPr>
              <a:t>evidence around their outcomes</a:t>
            </a:r>
            <a:r>
              <a:rPr lang="en-US" sz="1200" kern="1200" dirty="0" smtClean="0">
                <a:solidFill>
                  <a:schemeClr val="tx1"/>
                </a:solidFill>
                <a:effectLst/>
                <a:latin typeface="+mn-lt"/>
                <a:ea typeface="+mn-ea"/>
                <a:cs typeface="+mn-cs"/>
              </a:rPr>
              <a:t> / structures not around your traditional organogram or budget headings. You can still do your own thing but when talking to them, show you meet their requirements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If you want to influence service provision, the more you can demonstrate beneficial outcomes and value for money the better, which includes how many people receive the service, what difference it makes to them and how much it will cost.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Think about partnerships and allies</a:t>
            </a:r>
            <a:endParaRPr lang="en-GB"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Healthwatch</a:t>
            </a:r>
            <a:r>
              <a:rPr lang="en-US" sz="1200" kern="1200" dirty="0" smtClean="0">
                <a:solidFill>
                  <a:schemeClr val="tx1"/>
                </a:solidFill>
                <a:effectLst/>
                <a:latin typeface="+mn-lt"/>
                <a:ea typeface="+mn-ea"/>
                <a:cs typeface="+mn-cs"/>
              </a:rPr>
              <a:t>, CVS., other groups etc.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16</a:t>
            </a:fld>
            <a:endParaRPr lang="en-GB" dirty="0"/>
          </a:p>
        </p:txBody>
      </p:sp>
    </p:spTree>
    <p:extLst>
      <p:ext uri="{BB962C8B-B14F-4D97-AF65-F5344CB8AC3E}">
        <p14:creationId xmlns:p14="http://schemas.microsoft.com/office/powerpoint/2010/main" val="12194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Other important Acts/Reports – useful info</a:t>
            </a:r>
          </a:p>
          <a:p>
            <a:r>
              <a:rPr lang="en-GB" sz="1200" b="1" kern="1200" dirty="0" smtClean="0">
                <a:solidFill>
                  <a:schemeClr val="tx1"/>
                </a:solidFill>
                <a:effectLst/>
                <a:latin typeface="+mn-lt"/>
                <a:ea typeface="+mn-ea"/>
                <a:cs typeface="+mn-cs"/>
              </a:rPr>
              <a:t>The Public Services (Social Value) Act</a:t>
            </a:r>
            <a:r>
              <a:rPr lang="en-GB" sz="1200" kern="1200" dirty="0" smtClean="0">
                <a:solidFill>
                  <a:schemeClr val="tx1"/>
                </a:solidFill>
                <a:effectLst/>
                <a:latin typeface="+mn-lt"/>
                <a:ea typeface="+mn-ea"/>
                <a:cs typeface="+mn-cs"/>
              </a:rPr>
              <a:t> January 2013. ‘Social Value’ Act places a requirement on commissioners of public services (including NHS</a:t>
            </a:r>
          </a:p>
          <a:p>
            <a:r>
              <a:rPr lang="en-GB" sz="1200" kern="1200" dirty="0" smtClean="0">
                <a:solidFill>
                  <a:schemeClr val="tx1"/>
                </a:solidFill>
                <a:effectLst/>
                <a:latin typeface="+mn-lt"/>
                <a:ea typeface="+mn-ea"/>
                <a:cs typeface="+mn-cs"/>
              </a:rPr>
              <a:t>services) to consider the economic, environmental and social benefits of their approaches to procurement.</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Healthy people, healthy places briefing</a:t>
            </a:r>
            <a:r>
              <a:rPr lang="en-GB" sz="1200" kern="1200" dirty="0" smtClean="0">
                <a:solidFill>
                  <a:schemeClr val="tx1"/>
                </a:solidFill>
                <a:effectLst/>
                <a:latin typeface="+mn-lt"/>
                <a:ea typeface="+mn-ea"/>
                <a:cs typeface="+mn-cs"/>
              </a:rPr>
              <a:t>. Obesity and the environment: increasing physical activity and active travel Public Health England Nov 2013</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Sustainable, Resilient, Healthy People &amp; Places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Sustainable Development Strategy for the NHS, Public Health and Social Care system</a:t>
            </a:r>
          </a:p>
          <a:p>
            <a:r>
              <a:rPr lang="en-GB" sz="1200" kern="1200" dirty="0" smtClean="0">
                <a:solidFill>
                  <a:schemeClr val="tx1"/>
                </a:solidFill>
                <a:effectLst/>
                <a:latin typeface="+mn-lt"/>
                <a:ea typeface="+mn-ea"/>
                <a:cs typeface="+mn-cs"/>
              </a:rPr>
              <a:t>It describes the opportunities to reduce our environmental impacts, improve our natural environment, increase readiness for changing times and climates and strengthen social cohesion. The Sustainable Development Unit SDU Jan 2014</a:t>
            </a:r>
          </a:p>
          <a:p>
            <a:r>
              <a:rPr lang="en-GB" sz="1200" kern="1200" dirty="0" smtClean="0">
                <a:solidFill>
                  <a:schemeClr val="tx1"/>
                </a:solidFill>
                <a:effectLst/>
                <a:latin typeface="+mn-lt"/>
                <a:ea typeface="+mn-ea"/>
                <a:cs typeface="+mn-cs"/>
              </a:rPr>
              <a:t>Three goals have been identified to support this vision:</a:t>
            </a:r>
          </a:p>
          <a:p>
            <a:r>
              <a:rPr lang="en-GB" sz="1200" kern="1200" dirty="0" smtClean="0">
                <a:solidFill>
                  <a:schemeClr val="tx1"/>
                </a:solidFill>
                <a:effectLst/>
                <a:latin typeface="+mn-lt"/>
                <a:ea typeface="+mn-ea"/>
                <a:cs typeface="+mn-cs"/>
              </a:rPr>
              <a:t>1 A healthier environment</a:t>
            </a:r>
          </a:p>
          <a:p>
            <a:r>
              <a:rPr lang="en-GB" sz="1200" kern="1200" dirty="0" smtClean="0">
                <a:solidFill>
                  <a:schemeClr val="tx1"/>
                </a:solidFill>
                <a:effectLst/>
                <a:latin typeface="+mn-lt"/>
                <a:ea typeface="+mn-ea"/>
                <a:cs typeface="+mn-cs"/>
              </a:rPr>
              <a:t>2 Communities and services are resilient to changing times and climates</a:t>
            </a:r>
          </a:p>
          <a:p>
            <a:r>
              <a:rPr lang="en-GB" sz="1200" kern="1200" dirty="0" smtClean="0">
                <a:solidFill>
                  <a:schemeClr val="tx1"/>
                </a:solidFill>
                <a:effectLst/>
                <a:latin typeface="+mn-lt"/>
                <a:ea typeface="+mn-ea"/>
                <a:cs typeface="+mn-cs"/>
              </a:rPr>
              <a:t>3 Every opportunity contributes to healthy lives, communities and environments.</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17</a:t>
            </a:fld>
            <a:endParaRPr lang="en-GB" dirty="0"/>
          </a:p>
        </p:txBody>
      </p:sp>
    </p:spTree>
    <p:extLst>
      <p:ext uri="{BB962C8B-B14F-4D97-AF65-F5344CB8AC3E}">
        <p14:creationId xmlns:p14="http://schemas.microsoft.com/office/powerpoint/2010/main" val="3630524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should your CCG be doing?</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Good practice –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 production ( I have found a little bit about this)</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Building Health Partnerships (if we can find anything)</a:t>
            </a:r>
            <a:r>
              <a:rPr lang="en-GB" sz="8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Social Prescribing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grant/developmental/pilot funding by commissioners in order to allow innovative solutions to develop</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 organisations (such as Councils for Voluntary Service) acting as a broker between commissioners and voluntary sector providers</a:t>
            </a:r>
            <a:endParaRPr lang="en-GB" sz="1600" kern="1200" dirty="0" smtClean="0">
              <a:solidFill>
                <a:schemeClr val="tx1"/>
              </a:solidFill>
              <a:effectLst/>
              <a:latin typeface="+mn-lt"/>
              <a:ea typeface="+mn-ea"/>
              <a:cs typeface="+mn-cs"/>
            </a:endParaRPr>
          </a:p>
          <a:p>
            <a:r>
              <a:rPr lang="en-GB" sz="105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Tim is covering this in workshop</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18</a:t>
            </a:fld>
            <a:endParaRPr lang="en-GB" dirty="0"/>
          </a:p>
        </p:txBody>
      </p:sp>
    </p:spTree>
    <p:extLst>
      <p:ext uri="{BB962C8B-B14F-4D97-AF65-F5344CB8AC3E}">
        <p14:creationId xmlns:p14="http://schemas.microsoft.com/office/powerpoint/2010/main" val="2465989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What should your CCG be doing?</a:t>
            </a:r>
            <a:endParaRPr lang="en-GB" sz="11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Good practice –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 production ( I have found a little bit about this)</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Building Health Partnerships (if we can find anything)</a:t>
            </a:r>
            <a:r>
              <a:rPr lang="en-GB" sz="800" kern="1200" dirty="0" smtClean="0">
                <a:solidFill>
                  <a:schemeClr val="tx1"/>
                </a:solidFill>
                <a:effectLst/>
                <a:latin typeface="+mn-lt"/>
                <a:ea typeface="+mn-ea"/>
                <a:cs typeface="+mn-cs"/>
              </a:rPr>
              <a:t> </a:t>
            </a:r>
            <a:endParaRPr lang="en-GB" sz="11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Social Prescribing </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grant/developmental/pilot funding by commissioners in order to allow innovative solutions to develop</a:t>
            </a:r>
            <a:endParaRPr lang="en-GB" sz="11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Support organisations (such as Councils for Voluntary Service) acting as a broker between commissioners and voluntary sector providers</a:t>
            </a:r>
            <a:endParaRPr lang="en-GB" sz="1600" kern="1200" dirty="0" smtClean="0">
              <a:solidFill>
                <a:schemeClr val="tx1"/>
              </a:solidFill>
              <a:effectLst/>
              <a:latin typeface="+mn-lt"/>
              <a:ea typeface="+mn-ea"/>
              <a:cs typeface="+mn-cs"/>
            </a:endParaRPr>
          </a:p>
          <a:p>
            <a:r>
              <a:rPr lang="en-GB" sz="105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Tim is covering this in workshop</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19</a:t>
            </a:fld>
            <a:endParaRPr lang="en-GB" dirty="0"/>
          </a:p>
        </p:txBody>
      </p:sp>
    </p:spTree>
    <p:extLst>
      <p:ext uri="{BB962C8B-B14F-4D97-AF65-F5344CB8AC3E}">
        <p14:creationId xmlns:p14="http://schemas.microsoft.com/office/powerpoint/2010/main" val="2465989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Aim of the session:</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give an overview of commissioning</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help groups to understand the opportunities that commissioning presents</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give ideas as to how to approach commissioners or develop links with commissioning groups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2</a:t>
            </a:fld>
            <a:endParaRPr lang="en-GB" dirty="0"/>
          </a:p>
        </p:txBody>
      </p:sp>
    </p:spTree>
    <p:extLst>
      <p:ext uri="{BB962C8B-B14F-4D97-AF65-F5344CB8AC3E}">
        <p14:creationId xmlns:p14="http://schemas.microsoft.com/office/powerpoint/2010/main" val="3622467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Aim of the session:</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give an overview of commissioning</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help groups to understand the opportunities that commissioning presents</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To give ideas as to how to approach commissioners or develop links with commissioning groups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3</a:t>
            </a:fld>
            <a:endParaRPr lang="en-GB" dirty="0"/>
          </a:p>
        </p:txBody>
      </p:sp>
    </p:spTree>
    <p:extLst>
      <p:ext uri="{BB962C8B-B14F-4D97-AF65-F5344CB8AC3E}">
        <p14:creationId xmlns:p14="http://schemas.microsoft.com/office/powerpoint/2010/main" val="3622467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4</a:t>
            </a:fld>
            <a:endParaRPr lang="en-GB" dirty="0"/>
          </a:p>
        </p:txBody>
      </p:sp>
    </p:spTree>
    <p:extLst>
      <p:ext uri="{BB962C8B-B14F-4D97-AF65-F5344CB8AC3E}">
        <p14:creationId xmlns:p14="http://schemas.microsoft.com/office/powerpoint/2010/main" val="123112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smtClean="0">
                <a:solidFill>
                  <a:schemeClr val="tx1"/>
                </a:solidFill>
                <a:effectLst/>
                <a:latin typeface="+mn-lt"/>
                <a:ea typeface="+mn-ea"/>
                <a:cs typeface="+mn-cs"/>
              </a:rPr>
              <a:t>The new structures</a:t>
            </a:r>
            <a:endParaRPr lang="en-GB" sz="1200"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Health and Social Care Act 2012 made changes to how local health and social care planning and commissioning happens. </a:t>
            </a:r>
          </a:p>
          <a:p>
            <a:r>
              <a:rPr lang="en-GB" sz="1200" kern="1200" dirty="0" smtClean="0">
                <a:solidFill>
                  <a:schemeClr val="tx1"/>
                </a:solidFill>
                <a:effectLst/>
                <a:latin typeface="+mn-lt"/>
                <a:ea typeface="+mn-ea"/>
                <a:cs typeface="+mn-cs"/>
              </a:rPr>
              <a:t>(diagram)</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NHS Commissioning Board:</a:t>
            </a:r>
            <a:r>
              <a:rPr lang="en-GB" sz="1200" kern="1200" dirty="0" smtClean="0">
                <a:solidFill>
                  <a:schemeClr val="tx1"/>
                </a:solidFill>
                <a:effectLst/>
                <a:latin typeface="+mn-lt"/>
                <a:ea typeface="+mn-ea"/>
                <a:cs typeface="+mn-cs"/>
              </a:rPr>
              <a:t> The Board will have a dual role in that it will both deliver its own commissioning functions and ensure </a:t>
            </a:r>
          </a:p>
          <a:p>
            <a:r>
              <a:rPr lang="en-GB" sz="1200" kern="1200" dirty="0" smtClean="0">
                <a:solidFill>
                  <a:schemeClr val="tx1"/>
                </a:solidFill>
                <a:effectLst/>
                <a:latin typeface="+mn-lt"/>
                <a:ea typeface="+mn-ea"/>
                <a:cs typeface="+mn-cs"/>
              </a:rPr>
              <a:t>that the whole of the architecture is cohesive, coordinated and efficient. Alongside the clinical commissioning groups and the Board, there will be commissioning support infrastructure, which will be able to provide many of the support functions that underpin the commissioning undertaken by commissioning groups and the Board. </a:t>
            </a:r>
          </a:p>
          <a:p>
            <a:r>
              <a:rPr lang="en-GB" sz="1200" kern="1200" dirty="0" smtClean="0">
                <a:solidFill>
                  <a:schemeClr val="tx1"/>
                </a:solidFill>
                <a:effectLst/>
                <a:latin typeface="+mn-lt"/>
                <a:ea typeface="+mn-ea"/>
                <a:cs typeface="+mn-cs"/>
              </a:rPr>
              <a:t>There have been around 8000 staff performing functions which will be the responsibility of </a:t>
            </a:r>
          </a:p>
          <a:p>
            <a:r>
              <a:rPr lang="en-GB" sz="1200" kern="1200" dirty="0" smtClean="0">
                <a:solidFill>
                  <a:schemeClr val="tx1"/>
                </a:solidFill>
                <a:effectLst/>
                <a:latin typeface="+mn-lt"/>
                <a:ea typeface="+mn-ea"/>
                <a:cs typeface="+mn-cs"/>
              </a:rPr>
              <a:t>the Board and this is likely to reduce to around 3500. Of these approximately two thirds will be deployed locally within the “field force” managing relationships with clinical commissioning groups and performing direct commissioning and other associated functions.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Clinical commissioning groups</a:t>
            </a:r>
            <a:r>
              <a:rPr lang="en-GB" sz="1200" kern="1200" dirty="0" smtClean="0">
                <a:solidFill>
                  <a:schemeClr val="tx1"/>
                </a:solidFill>
                <a:effectLst/>
                <a:latin typeface="+mn-lt"/>
                <a:ea typeface="+mn-ea"/>
                <a:cs typeface="+mn-cs"/>
              </a:rPr>
              <a:t> (CCGs) - one of the main components of the government’s reforms established in April; 2013 to replace the primary care trusts (PCTs) as the commissioners of most services funded by the National Health Service (NHS) in England and control around two-thirds of the NHS budget. </a:t>
            </a:r>
          </a:p>
          <a:p>
            <a:r>
              <a:rPr lang="en-GB" sz="1200" kern="1200" dirty="0" smtClean="0">
                <a:solidFill>
                  <a:schemeClr val="tx1"/>
                </a:solidFill>
                <a:effectLst/>
                <a:latin typeface="+mn-lt"/>
                <a:ea typeface="+mn-ea"/>
                <a:cs typeface="+mn-cs"/>
              </a:rPr>
              <a:t>All general practices in England are now legally obliged to be a member of a CCG. Encourage clinicians to play a greater role in deciding how funds are spent in order to shape services to meet local needs.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CCG boards (made up of GPs, other health professionals and lay members) are responsible for making decisions on priorities for commissioning local health services. </a:t>
            </a:r>
          </a:p>
          <a:p>
            <a:r>
              <a:rPr lang="en-GB" sz="1200" kern="1200" dirty="0" smtClean="0">
                <a:solidFill>
                  <a:schemeClr val="tx1"/>
                </a:solidFill>
                <a:effectLst/>
                <a:latin typeface="+mn-lt"/>
                <a:ea typeface="+mn-ea"/>
                <a:cs typeface="+mn-cs"/>
              </a:rPr>
              <a:t> </a:t>
            </a:r>
          </a:p>
          <a:p>
            <a:r>
              <a:rPr lang="en-GB" sz="1200" b="1" i="0" kern="1200" dirty="0" smtClean="0">
                <a:solidFill>
                  <a:schemeClr val="tx1"/>
                </a:solidFill>
                <a:effectLst/>
                <a:latin typeface="+mn-lt"/>
                <a:ea typeface="+mn-ea"/>
                <a:cs typeface="+mn-cs"/>
              </a:rPr>
              <a:t>Local Authorities - Commissioning For Public Health</a:t>
            </a:r>
            <a:endParaRPr lang="en-GB" sz="1200" b="1"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Local authorities are now responsible for public health commissioning and responsible for providing some public health services in conjunction with Public Health England.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Act also introduced a new local decision-making forum - the health and wellbeing board and gives it duties and powers in relation to Joint Strategic Needs Assessments (JSNAs) and Joint Health and Wellbeing Strategies (JHWSs).</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Health and wellbeing boards</a:t>
            </a:r>
            <a:r>
              <a:rPr lang="en-GB" sz="1200" kern="1200" dirty="0" smtClean="0">
                <a:solidFill>
                  <a:schemeClr val="tx1"/>
                </a:solidFill>
                <a:effectLst/>
                <a:latin typeface="+mn-lt"/>
                <a:ea typeface="+mn-ea"/>
                <a:cs typeface="+mn-cs"/>
              </a:rPr>
              <a:t> – bring together NHS and local authority decision making – develop a JHWS underpinned by the JSNAs to improve the local communities health and wellbeing – this forms the basis of the commissioning plans of the Clinical Commissioning Groups CCGS and local authority.</a:t>
            </a:r>
          </a:p>
          <a:p>
            <a:r>
              <a:rPr lang="en-GB" sz="1200" kern="1200" dirty="0" smtClean="0">
                <a:solidFill>
                  <a:schemeClr val="tx1"/>
                </a:solidFill>
                <a:effectLst/>
                <a:latin typeface="+mn-lt"/>
                <a:ea typeface="+mn-ea"/>
                <a:cs typeface="+mn-cs"/>
              </a:rPr>
              <a:t>JSNAS - commissioning frameworks or strategies. Voluntary service Organisations can have input into these.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JSNA: A Joint Strategic Needs Assessment (JSNA) is an ongoing process by which local authorities, clinical commissioning groups and other public sector partners jointly describe the current and future health and wellbeing needs of its local population and identify priorities for action.</a:t>
            </a:r>
          </a:p>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5</a:t>
            </a:fld>
            <a:endParaRPr lang="en-GB" dirty="0"/>
          </a:p>
        </p:txBody>
      </p:sp>
    </p:spTree>
    <p:extLst>
      <p:ext uri="{BB962C8B-B14F-4D97-AF65-F5344CB8AC3E}">
        <p14:creationId xmlns:p14="http://schemas.microsoft.com/office/powerpoint/2010/main" val="310032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6</a:t>
            </a:fld>
            <a:endParaRPr lang="en-GB" dirty="0"/>
          </a:p>
        </p:txBody>
      </p:sp>
    </p:spTree>
    <p:extLst>
      <p:ext uri="{BB962C8B-B14F-4D97-AF65-F5344CB8AC3E}">
        <p14:creationId xmlns:p14="http://schemas.microsoft.com/office/powerpoint/2010/main" val="1706064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7</a:t>
            </a:fld>
            <a:endParaRPr lang="en-GB" dirty="0"/>
          </a:p>
        </p:txBody>
      </p:sp>
    </p:spTree>
    <p:extLst>
      <p:ext uri="{BB962C8B-B14F-4D97-AF65-F5344CB8AC3E}">
        <p14:creationId xmlns:p14="http://schemas.microsoft.com/office/powerpoint/2010/main" val="1706064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8</a:t>
            </a:fld>
            <a:endParaRPr lang="en-GB" dirty="0"/>
          </a:p>
        </p:txBody>
      </p:sp>
    </p:spTree>
    <p:extLst>
      <p:ext uri="{BB962C8B-B14F-4D97-AF65-F5344CB8AC3E}">
        <p14:creationId xmlns:p14="http://schemas.microsoft.com/office/powerpoint/2010/main" val="170606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6BC511-0809-43A7-AB7B-B18AD4C132BC}" type="slidenum">
              <a:rPr lang="en-GB" smtClean="0"/>
              <a:t>9</a:t>
            </a:fld>
            <a:endParaRPr lang="en-GB" dirty="0"/>
          </a:p>
        </p:txBody>
      </p:sp>
    </p:spTree>
    <p:extLst>
      <p:ext uri="{BB962C8B-B14F-4D97-AF65-F5344CB8AC3E}">
        <p14:creationId xmlns:p14="http://schemas.microsoft.com/office/powerpoint/2010/main" val="1706064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Text Placeholder 21"/>
          <p:cNvSpPr>
            <a:spLocks noGrp="1"/>
          </p:cNvSpPr>
          <p:nvPr>
            <p:ph type="body" sz="quarter" idx="10"/>
          </p:nvPr>
        </p:nvSpPr>
        <p:spPr>
          <a:xfrm>
            <a:off x="395288" y="333374"/>
            <a:ext cx="8280400" cy="4816867"/>
          </a:xfrm>
          <a:prstGeom prst="rect">
            <a:avLst/>
          </a:prstGeom>
        </p:spPr>
        <p:txBody>
          <a:bodyPr/>
          <a:lstStyle>
            <a:lvl1pPr marL="0" indent="0">
              <a:buNone/>
              <a:defRPr b="1">
                <a:solidFill>
                  <a:srgbClr val="009145"/>
                </a:solidFill>
                <a:latin typeface="Helvetica" pitchFamily="34" charset="0"/>
              </a:defRPr>
            </a:lvl1pPr>
            <a:lvl2pPr marL="0" indent="0">
              <a:buNone/>
              <a:defRPr b="1">
                <a:solidFill>
                  <a:srgbClr val="8CC740"/>
                </a:solidFill>
                <a:latin typeface="Helvetica" pitchFamily="34" charset="0"/>
              </a:defRPr>
            </a:lvl2pPr>
            <a:lvl3pPr marL="0" indent="0">
              <a:buNone/>
              <a:defRPr b="0">
                <a:latin typeface="Helvetica" pitchFamily="34" charset="0"/>
              </a:defRPr>
            </a:lvl3pPr>
            <a:lvl4pPr marL="0" indent="0">
              <a:buNone/>
              <a:defRPr b="0">
                <a:latin typeface="Helvetica" pitchFamily="34" charset="0"/>
              </a:defRPr>
            </a:lvl4pPr>
            <a:lvl5pPr marL="0" indent="0">
              <a:buNone/>
              <a:defRPr b="0">
                <a:latin typeface="Helvetic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340186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6626" y="5877272"/>
            <a:ext cx="9160626" cy="1008112"/>
          </a:xfrm>
          <a:prstGeom prst="rect">
            <a:avLst/>
          </a:prstGeom>
          <a:solidFill>
            <a:srgbClr val="F1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145"/>
              </a:solidFill>
            </a:endParaRPr>
          </a:p>
        </p:txBody>
      </p:sp>
      <p:grpSp>
        <p:nvGrpSpPr>
          <p:cNvPr id="8" name="Group 7"/>
          <p:cNvGrpSpPr/>
          <p:nvPr/>
        </p:nvGrpSpPr>
        <p:grpSpPr>
          <a:xfrm>
            <a:off x="-16626" y="5589240"/>
            <a:ext cx="9180512" cy="376666"/>
            <a:chOff x="-16626" y="5644622"/>
            <a:chExt cx="9180512" cy="376666"/>
          </a:xfrm>
        </p:grpSpPr>
        <p:sp>
          <p:nvSpPr>
            <p:cNvPr id="9" name="Rectangle 8"/>
            <p:cNvSpPr/>
            <p:nvPr userDrawn="1"/>
          </p:nvSpPr>
          <p:spPr>
            <a:xfrm>
              <a:off x="-16626" y="5661248"/>
              <a:ext cx="9180512" cy="360040"/>
            </a:xfrm>
            <a:prstGeom prst="rect">
              <a:avLst/>
            </a:prstGeom>
            <a:solidFill>
              <a:srgbClr val="009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9145"/>
                </a:solidFill>
              </a:endParaRPr>
            </a:p>
          </p:txBody>
        </p:sp>
        <p:sp>
          <p:nvSpPr>
            <p:cNvPr id="10" name="TextBox 9"/>
            <p:cNvSpPr txBox="1"/>
            <p:nvPr userDrawn="1"/>
          </p:nvSpPr>
          <p:spPr>
            <a:xfrm>
              <a:off x="395536" y="5644622"/>
              <a:ext cx="3456384" cy="369332"/>
            </a:xfrm>
            <a:prstGeom prst="rect">
              <a:avLst/>
            </a:prstGeom>
            <a:noFill/>
          </p:spPr>
          <p:txBody>
            <a:bodyPr wrap="square" rtlCol="0">
              <a:spAutoFit/>
            </a:bodyPr>
            <a:lstStyle/>
            <a:p>
              <a:r>
                <a:rPr lang="en-GB" sz="1600" b="1" dirty="0" smtClean="0">
                  <a:solidFill>
                    <a:schemeClr val="bg1"/>
                  </a:solidFill>
                  <a:latin typeface="Helvetica" pitchFamily="34" charset="0"/>
                </a:rPr>
                <a:t>www.growinghealth.info</a:t>
              </a:r>
              <a:r>
                <a:rPr lang="en-GB" baseline="0" dirty="0" smtClean="0"/>
                <a:t> </a:t>
              </a:r>
              <a:endParaRPr lang="en-GB" dirty="0"/>
            </a:p>
          </p:txBody>
        </p:sp>
      </p:grpSp>
      <p:pic>
        <p:nvPicPr>
          <p:cNvPr id="12" name="Picture 2" descr="O:\GrowingHealth\PowerPointTempate\Pla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356992"/>
            <a:ext cx="3096344" cy="358649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1462" y="6251540"/>
            <a:ext cx="1512168" cy="443531"/>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19" y="6091165"/>
            <a:ext cx="1098815" cy="720822"/>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672" y="6199803"/>
            <a:ext cx="1204143" cy="363049"/>
          </a:xfrm>
          <a:prstGeom prst="rect">
            <a:avLst/>
          </a:prstGeom>
        </p:spPr>
      </p:pic>
    </p:spTree>
    <p:extLst>
      <p:ext uri="{BB962C8B-B14F-4D97-AF65-F5344CB8AC3E}">
        <p14:creationId xmlns:p14="http://schemas.microsoft.com/office/powerpoint/2010/main" val="1642599928"/>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naturalhealthservice.org.uk/naturalhealthservice_productsheet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navca.org.uk/localvs/lcp/briefing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5400" dirty="0" smtClean="0"/>
              <a:t>Routes to Commissioning</a:t>
            </a:r>
          </a:p>
          <a:p>
            <a:endParaRPr lang="en-GB" sz="5400" dirty="0" smtClean="0"/>
          </a:p>
          <a:p>
            <a:r>
              <a:rPr lang="en-GB" sz="4000" dirty="0" smtClean="0"/>
              <a:t>Sarah Williams</a:t>
            </a:r>
          </a:p>
          <a:p>
            <a:r>
              <a:rPr lang="en-GB" dirty="0" smtClean="0"/>
              <a:t>Programme Manager</a:t>
            </a:r>
          </a:p>
          <a:p>
            <a:r>
              <a:rPr lang="en-GB" dirty="0" smtClean="0"/>
              <a:t>Sustain</a:t>
            </a:r>
            <a:endParaRPr lang="en-GB" dirty="0"/>
          </a:p>
        </p:txBody>
      </p:sp>
    </p:spTree>
    <p:extLst>
      <p:ext uri="{BB962C8B-B14F-4D97-AF65-F5344CB8AC3E}">
        <p14:creationId xmlns:p14="http://schemas.microsoft.com/office/powerpoint/2010/main" val="3889146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288" y="333374"/>
            <a:ext cx="8280400" cy="5039842"/>
          </a:xfrm>
        </p:spPr>
        <p:txBody>
          <a:bodyPr/>
          <a:lstStyle/>
          <a:p>
            <a:r>
              <a:rPr lang="en-GB" dirty="0" smtClean="0"/>
              <a:t>Local Authority process</a:t>
            </a:r>
          </a:p>
          <a:p>
            <a:endParaRPr lang="en-GB" dirty="0"/>
          </a:p>
          <a:p>
            <a:pPr marL="457200" lvl="1" indent="-457200">
              <a:buFont typeface="+mj-lt"/>
              <a:buAutoNum type="arabicPeriod"/>
            </a:pPr>
            <a:r>
              <a:rPr lang="en-GB" sz="2000" dirty="0" smtClean="0"/>
              <a:t>Making </a:t>
            </a:r>
            <a:r>
              <a:rPr lang="en-GB" sz="2000" dirty="0"/>
              <a:t>the case </a:t>
            </a:r>
            <a:r>
              <a:rPr lang="en-GB" sz="2000" dirty="0" smtClean="0">
                <a:solidFill>
                  <a:schemeClr val="bg1">
                    <a:lumMod val="50000"/>
                  </a:schemeClr>
                </a:solidFill>
              </a:rPr>
              <a:t> </a:t>
            </a:r>
            <a:r>
              <a:rPr lang="en-GB" sz="2000" b="0" i="1" dirty="0" smtClean="0">
                <a:solidFill>
                  <a:schemeClr val="bg1">
                    <a:lumMod val="50000"/>
                  </a:schemeClr>
                </a:solidFill>
              </a:rPr>
              <a:t>(Internal competition vs added value/links with other departments)</a:t>
            </a:r>
            <a:endParaRPr lang="en-GB" sz="2000" b="0" i="1" dirty="0">
              <a:solidFill>
                <a:schemeClr val="bg1">
                  <a:lumMod val="50000"/>
                </a:schemeClr>
              </a:solidFill>
            </a:endParaRPr>
          </a:p>
          <a:p>
            <a:pPr marL="457200" lvl="1" indent="-457200">
              <a:buFont typeface="+mj-lt"/>
              <a:buAutoNum type="arabicPeriod"/>
            </a:pPr>
            <a:r>
              <a:rPr lang="en-GB" sz="2000" dirty="0"/>
              <a:t>Developing  a specification  </a:t>
            </a:r>
            <a:r>
              <a:rPr lang="en-GB" sz="2000" b="0" i="1" dirty="0" smtClean="0">
                <a:solidFill>
                  <a:schemeClr val="bg1">
                    <a:lumMod val="50000"/>
                  </a:schemeClr>
                </a:solidFill>
              </a:rPr>
              <a:t>(</a:t>
            </a:r>
            <a:r>
              <a:rPr lang="en-GB" sz="2000" b="0" i="1" dirty="0">
                <a:solidFill>
                  <a:schemeClr val="bg1">
                    <a:lumMod val="50000"/>
                  </a:schemeClr>
                </a:solidFill>
              </a:rPr>
              <a:t>Budget, outputs and outcomes, </a:t>
            </a:r>
            <a:r>
              <a:rPr lang="en-GB" sz="2000" b="0" i="1" dirty="0" smtClean="0">
                <a:solidFill>
                  <a:schemeClr val="bg1">
                    <a:lumMod val="50000"/>
                  </a:schemeClr>
                </a:solidFill>
              </a:rPr>
              <a:t>timescales, evaluation of delivery and impact)</a:t>
            </a:r>
            <a:endParaRPr lang="en-GB" sz="2000" b="0" i="1" dirty="0">
              <a:solidFill>
                <a:schemeClr val="bg1">
                  <a:lumMod val="50000"/>
                </a:schemeClr>
              </a:solidFill>
            </a:endParaRPr>
          </a:p>
          <a:p>
            <a:pPr marL="457200" lvl="1" indent="-457200">
              <a:buFont typeface="+mj-lt"/>
              <a:buAutoNum type="arabicPeriod"/>
            </a:pPr>
            <a:r>
              <a:rPr lang="en-GB" sz="2000" dirty="0"/>
              <a:t>Tender </a:t>
            </a:r>
            <a:r>
              <a:rPr lang="en-GB" sz="2000" dirty="0" smtClean="0"/>
              <a:t>process </a:t>
            </a:r>
            <a:r>
              <a:rPr lang="en-GB" sz="2000" b="0" i="1" dirty="0" smtClean="0">
                <a:solidFill>
                  <a:schemeClr val="bg1">
                    <a:lumMod val="50000"/>
                  </a:schemeClr>
                </a:solidFill>
              </a:rPr>
              <a:t>(Structures and bureaucracy, Financial constraints)</a:t>
            </a:r>
            <a:endParaRPr lang="en-GB" sz="2000" b="0" i="1" dirty="0">
              <a:solidFill>
                <a:schemeClr val="bg1">
                  <a:lumMod val="50000"/>
                </a:schemeClr>
              </a:solidFill>
            </a:endParaRPr>
          </a:p>
          <a:p>
            <a:pPr marL="457200" lvl="1" indent="-457200">
              <a:buFont typeface="+mj-lt"/>
              <a:buAutoNum type="arabicPeriod"/>
            </a:pPr>
            <a:r>
              <a:rPr lang="en-GB" sz="2000" dirty="0"/>
              <a:t>Review and </a:t>
            </a:r>
            <a:r>
              <a:rPr lang="en-GB" sz="2000" dirty="0" smtClean="0"/>
              <a:t>evaluation  </a:t>
            </a:r>
          </a:p>
          <a:p>
            <a:pPr marL="457200" lvl="1" indent="-457200">
              <a:buFont typeface="+mj-lt"/>
              <a:buAutoNum type="arabicPeriod"/>
            </a:pPr>
            <a:endParaRPr lang="en-GB" sz="2000" b="0" i="1" dirty="0"/>
          </a:p>
          <a:p>
            <a:endParaRPr lang="en-GB" sz="2000" dirty="0"/>
          </a:p>
        </p:txBody>
      </p:sp>
    </p:spTree>
    <p:extLst>
      <p:ext uri="{BB962C8B-B14F-4D97-AF65-F5344CB8AC3E}">
        <p14:creationId xmlns:p14="http://schemas.microsoft.com/office/powerpoint/2010/main" val="2469257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Why does the NHS </a:t>
            </a:r>
            <a:r>
              <a:rPr lang="en-GB" dirty="0" smtClean="0"/>
              <a:t>and PH work </a:t>
            </a:r>
            <a:r>
              <a:rPr lang="en-GB" dirty="0"/>
              <a:t>with voluntary and community sector</a:t>
            </a:r>
            <a:r>
              <a:rPr lang="en-GB" dirty="0" smtClean="0"/>
              <a:t>?</a:t>
            </a:r>
            <a:endParaRPr lang="en-GB" dirty="0"/>
          </a:p>
          <a:p>
            <a:pPr marL="457200" indent="-457200">
              <a:buFont typeface="Arial" panose="020B0604020202020204" pitchFamily="34" charset="0"/>
              <a:buChar char="•"/>
            </a:pPr>
            <a:r>
              <a:rPr lang="en-GB" sz="2000" b="0" dirty="0" smtClean="0"/>
              <a:t>Already </a:t>
            </a:r>
            <a:r>
              <a:rPr lang="en-GB" sz="2000" b="0" dirty="0"/>
              <a:t>doing </a:t>
            </a:r>
            <a:r>
              <a:rPr lang="en-GB" sz="2000" b="0" dirty="0" smtClean="0"/>
              <a:t>it!</a:t>
            </a:r>
            <a:endParaRPr lang="en-GB" sz="2000" b="0" dirty="0"/>
          </a:p>
          <a:p>
            <a:pPr marL="457200" indent="-457200">
              <a:buFont typeface="Arial" panose="020B0604020202020204" pitchFamily="34" charset="0"/>
              <a:buChar char="•"/>
            </a:pPr>
            <a:r>
              <a:rPr lang="en-GB" sz="2000" b="0" dirty="0" smtClean="0"/>
              <a:t>VSC receives £3.4 billion from NHS (Kings Fund)</a:t>
            </a:r>
            <a:endParaRPr lang="en-GB" sz="2000" b="0" dirty="0"/>
          </a:p>
          <a:p>
            <a:pPr marL="457200" indent="-457200">
              <a:buFont typeface="Arial" panose="020B0604020202020204" pitchFamily="34" charset="0"/>
              <a:buChar char="•"/>
            </a:pPr>
            <a:r>
              <a:rPr lang="en-GB" sz="2000" b="0" dirty="0" smtClean="0"/>
              <a:t>We are effective because: </a:t>
            </a:r>
          </a:p>
          <a:p>
            <a:pPr marL="285750" lvl="1" indent="-285750">
              <a:buFont typeface="Wingdings" panose="05000000000000000000" pitchFamily="2" charset="2"/>
              <a:buChar char="Ø"/>
            </a:pPr>
            <a:r>
              <a:rPr lang="en-GB" sz="1800" b="0" dirty="0" smtClean="0">
                <a:solidFill>
                  <a:srgbClr val="4FBF49"/>
                </a:solidFill>
              </a:rPr>
              <a:t>Expertise</a:t>
            </a:r>
            <a:r>
              <a:rPr lang="en-GB" sz="1800" b="0" dirty="0">
                <a:solidFill>
                  <a:srgbClr val="4FBF49"/>
                </a:solidFill>
              </a:rPr>
              <a:t>: by working with geographic or thematic </a:t>
            </a:r>
            <a:r>
              <a:rPr lang="en-GB" sz="1800" b="0" dirty="0" smtClean="0">
                <a:solidFill>
                  <a:srgbClr val="4FBF49"/>
                </a:solidFill>
              </a:rPr>
              <a:t>communities</a:t>
            </a:r>
            <a:endParaRPr lang="en-GB" sz="1800" b="0" dirty="0">
              <a:solidFill>
                <a:srgbClr val="4FBF49"/>
              </a:solidFill>
            </a:endParaRPr>
          </a:p>
          <a:p>
            <a:pPr marL="285750" lvl="1" indent="-285750">
              <a:buFont typeface="Wingdings" panose="05000000000000000000" pitchFamily="2" charset="2"/>
              <a:buChar char="Ø"/>
            </a:pPr>
            <a:r>
              <a:rPr lang="en-GB" sz="1800" b="0" dirty="0" smtClean="0">
                <a:solidFill>
                  <a:srgbClr val="4FBF49"/>
                </a:solidFill>
              </a:rPr>
              <a:t>Value </a:t>
            </a:r>
            <a:r>
              <a:rPr lang="en-GB" sz="1800" b="0" dirty="0">
                <a:solidFill>
                  <a:srgbClr val="4FBF49"/>
                </a:solidFill>
              </a:rPr>
              <a:t>driven: the ultimate goal </a:t>
            </a:r>
            <a:r>
              <a:rPr lang="en-GB" sz="1800" b="0" dirty="0" smtClean="0">
                <a:solidFill>
                  <a:srgbClr val="4FBF49"/>
                </a:solidFill>
              </a:rPr>
              <a:t>is </a:t>
            </a:r>
            <a:r>
              <a:rPr lang="en-GB" sz="1800" b="0" dirty="0">
                <a:solidFill>
                  <a:srgbClr val="4FBF49"/>
                </a:solidFill>
              </a:rPr>
              <a:t>to meet the needs of </a:t>
            </a:r>
            <a:r>
              <a:rPr lang="en-GB" sz="1800" b="0" dirty="0" smtClean="0">
                <a:solidFill>
                  <a:srgbClr val="4FBF49"/>
                </a:solidFill>
              </a:rPr>
              <a:t>it beneficiaries</a:t>
            </a:r>
            <a:r>
              <a:rPr lang="en-GB" sz="1800" b="0" dirty="0">
                <a:solidFill>
                  <a:srgbClr val="4FBF49"/>
                </a:solidFill>
              </a:rPr>
              <a:t>, so it will often deliver added value.</a:t>
            </a:r>
          </a:p>
          <a:p>
            <a:pPr marL="285750" lvl="1" indent="-285750">
              <a:buFont typeface="Wingdings" panose="05000000000000000000" pitchFamily="2" charset="2"/>
              <a:buChar char="Ø"/>
            </a:pPr>
            <a:r>
              <a:rPr lang="en-GB" sz="1800" b="0" dirty="0" smtClean="0">
                <a:solidFill>
                  <a:srgbClr val="4FBF49"/>
                </a:solidFill>
              </a:rPr>
              <a:t>Innovation</a:t>
            </a:r>
            <a:r>
              <a:rPr lang="en-GB" sz="1800" b="0" dirty="0">
                <a:solidFill>
                  <a:srgbClr val="4FBF49"/>
                </a:solidFill>
              </a:rPr>
              <a:t>: </a:t>
            </a:r>
            <a:r>
              <a:rPr lang="en-GB" sz="1800" b="0" dirty="0" smtClean="0">
                <a:solidFill>
                  <a:srgbClr val="4FBF49"/>
                </a:solidFill>
              </a:rPr>
              <a:t>identify </a:t>
            </a:r>
            <a:r>
              <a:rPr lang="en-GB" sz="1800" b="0" dirty="0">
                <a:solidFill>
                  <a:srgbClr val="4FBF49"/>
                </a:solidFill>
              </a:rPr>
              <a:t>problems and </a:t>
            </a:r>
            <a:r>
              <a:rPr lang="en-GB" sz="1800" b="0" dirty="0" smtClean="0">
                <a:solidFill>
                  <a:srgbClr val="4FBF49"/>
                </a:solidFill>
              </a:rPr>
              <a:t>experiment </a:t>
            </a:r>
            <a:r>
              <a:rPr lang="en-GB" sz="1800" b="0" dirty="0">
                <a:solidFill>
                  <a:srgbClr val="4FBF49"/>
                </a:solidFill>
              </a:rPr>
              <a:t>with solutions </a:t>
            </a:r>
          </a:p>
          <a:p>
            <a:pPr marL="285750" lvl="1" indent="-285750">
              <a:buFont typeface="Wingdings" panose="05000000000000000000" pitchFamily="2" charset="2"/>
              <a:buChar char="Ø"/>
            </a:pPr>
            <a:r>
              <a:rPr lang="en-GB" sz="1800" b="0" dirty="0" smtClean="0">
                <a:solidFill>
                  <a:srgbClr val="4FBF49"/>
                </a:solidFill>
              </a:rPr>
              <a:t>Prevention: excel </a:t>
            </a:r>
            <a:r>
              <a:rPr lang="en-GB" sz="1800" b="0" dirty="0">
                <a:solidFill>
                  <a:srgbClr val="4FBF49"/>
                </a:solidFill>
              </a:rPr>
              <a:t>in early </a:t>
            </a:r>
            <a:r>
              <a:rPr lang="en-GB" sz="1800" b="0" dirty="0" smtClean="0">
                <a:solidFill>
                  <a:srgbClr val="4FBF49"/>
                </a:solidFill>
              </a:rPr>
              <a:t>intervention, prevention &amp;holistic </a:t>
            </a:r>
            <a:r>
              <a:rPr lang="en-GB" sz="1800" b="0" dirty="0">
                <a:solidFill>
                  <a:srgbClr val="4FBF49"/>
                </a:solidFill>
              </a:rPr>
              <a:t>services</a:t>
            </a:r>
          </a:p>
          <a:p>
            <a:pPr marL="285750" lvl="1" indent="-285750">
              <a:buFont typeface="Wingdings" panose="05000000000000000000" pitchFamily="2" charset="2"/>
              <a:buChar char="Ø"/>
            </a:pPr>
            <a:r>
              <a:rPr lang="en-GB" sz="1800" b="0" dirty="0" smtClean="0">
                <a:solidFill>
                  <a:srgbClr val="4FBF49"/>
                </a:solidFill>
              </a:rPr>
              <a:t>Contact </a:t>
            </a:r>
            <a:r>
              <a:rPr lang="en-GB" sz="1800" b="0" dirty="0">
                <a:solidFill>
                  <a:srgbClr val="4FBF49"/>
                </a:solidFill>
              </a:rPr>
              <a:t>with underrepresented </a:t>
            </a:r>
            <a:r>
              <a:rPr lang="en-GB" sz="1800" b="0" dirty="0" smtClean="0">
                <a:solidFill>
                  <a:srgbClr val="4FBF49"/>
                </a:solidFill>
              </a:rPr>
              <a:t>groups</a:t>
            </a:r>
            <a:endParaRPr lang="en-GB" sz="1800" dirty="0">
              <a:solidFill>
                <a:srgbClr val="4FBF49"/>
              </a:solidFill>
            </a:endParaRPr>
          </a:p>
          <a:p>
            <a:endParaRPr lang="en-GB" dirty="0"/>
          </a:p>
        </p:txBody>
      </p:sp>
    </p:spTree>
    <p:extLst>
      <p:ext uri="{BB962C8B-B14F-4D97-AF65-F5344CB8AC3E}">
        <p14:creationId xmlns:p14="http://schemas.microsoft.com/office/powerpoint/2010/main" val="339882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Success Stories</a:t>
            </a:r>
          </a:p>
          <a:p>
            <a:endParaRPr lang="en-GB" dirty="0" smtClean="0"/>
          </a:p>
          <a:p>
            <a:pPr marL="342900" indent="-342900">
              <a:buFont typeface="Arial" panose="020B0604020202020204" pitchFamily="34" charset="0"/>
              <a:buChar char="•"/>
              <a:defRPr/>
            </a:pPr>
            <a:r>
              <a:rPr lang="en-GB" sz="2400" dirty="0" smtClean="0"/>
              <a:t>Strong </a:t>
            </a:r>
            <a:r>
              <a:rPr lang="en-GB" sz="2400" dirty="0"/>
              <a:t>Partnerships with voluntary </a:t>
            </a:r>
            <a:r>
              <a:rPr lang="en-GB" sz="2400" dirty="0" smtClean="0"/>
              <a:t>sector in areas</a:t>
            </a:r>
          </a:p>
          <a:p>
            <a:pPr marL="342900" indent="-342900">
              <a:buFont typeface="Arial" panose="020B0604020202020204" pitchFamily="34" charset="0"/>
              <a:buChar char="•"/>
              <a:defRPr/>
            </a:pPr>
            <a:r>
              <a:rPr lang="en-GB" sz="2400" dirty="0" smtClean="0"/>
              <a:t>Prevalence </a:t>
            </a:r>
            <a:r>
              <a:rPr lang="en-GB" sz="2400" dirty="0"/>
              <a:t>in some </a:t>
            </a:r>
            <a:r>
              <a:rPr lang="en-GB" sz="2400" dirty="0" smtClean="0"/>
              <a:t>disciplines</a:t>
            </a:r>
          </a:p>
          <a:p>
            <a:pPr marL="342900" lvl="1" indent="-342900">
              <a:buFont typeface="Arial" panose="020B0604020202020204" pitchFamily="34" charset="0"/>
              <a:buChar char="•"/>
              <a:defRPr/>
            </a:pPr>
            <a:r>
              <a:rPr lang="en-GB" sz="2000" b="0" dirty="0" smtClean="0"/>
              <a:t>O.T</a:t>
            </a:r>
            <a:r>
              <a:rPr lang="en-GB" sz="2000" b="0" dirty="0"/>
              <a:t>., Social &amp; Therapeutic </a:t>
            </a:r>
            <a:r>
              <a:rPr lang="en-GB" sz="2000" b="0" dirty="0" smtClean="0"/>
              <a:t>Horticulture</a:t>
            </a:r>
          </a:p>
          <a:p>
            <a:pPr marL="342900" lvl="1" indent="-342900">
              <a:buFont typeface="Arial" panose="020B0604020202020204" pitchFamily="34" charset="0"/>
              <a:buChar char="•"/>
              <a:defRPr/>
            </a:pPr>
            <a:r>
              <a:rPr lang="en-GB" sz="2000" b="0" dirty="0" smtClean="0"/>
              <a:t>Public </a:t>
            </a:r>
            <a:r>
              <a:rPr lang="en-GB" sz="2000" b="0" dirty="0"/>
              <a:t>Health – food environments, healthy eating, mental health</a:t>
            </a:r>
          </a:p>
          <a:p>
            <a:pPr marL="342900" indent="-342900">
              <a:buFont typeface="Arial" panose="020B0604020202020204" pitchFamily="34" charset="0"/>
              <a:buChar char="•"/>
              <a:defRPr/>
            </a:pPr>
            <a:r>
              <a:rPr lang="en-GB" sz="2400" dirty="0"/>
              <a:t>Commissioning and/or referral </a:t>
            </a:r>
            <a:r>
              <a:rPr lang="en-GB" sz="2400" dirty="0" smtClean="0"/>
              <a:t>relationships</a:t>
            </a:r>
          </a:p>
          <a:p>
            <a:pPr marL="342900" lvl="1" indent="-342900">
              <a:buFont typeface="Arial" panose="020B0604020202020204" pitchFamily="34" charset="0"/>
              <a:buChar char="•"/>
              <a:defRPr/>
            </a:pPr>
            <a:r>
              <a:rPr lang="en-GB" sz="2000" b="0" dirty="0" smtClean="0"/>
              <a:t>Healthy </a:t>
            </a:r>
            <a:r>
              <a:rPr lang="en-GB" sz="2000" b="0" dirty="0"/>
              <a:t>Weight, mental </a:t>
            </a:r>
            <a:r>
              <a:rPr lang="en-GB" sz="2000" b="0" dirty="0" smtClean="0"/>
              <a:t>health</a:t>
            </a:r>
          </a:p>
          <a:p>
            <a:pPr marL="342900" lvl="1" indent="-342900">
              <a:buFont typeface="Arial" panose="020B0604020202020204" pitchFamily="34" charset="0"/>
              <a:buChar char="•"/>
              <a:defRPr/>
            </a:pPr>
            <a:r>
              <a:rPr lang="en-GB" sz="2000" b="0" dirty="0" smtClean="0"/>
              <a:t>Substance </a:t>
            </a:r>
            <a:r>
              <a:rPr lang="en-GB" sz="2000" b="0" dirty="0"/>
              <a:t>misuse, dementia</a:t>
            </a:r>
          </a:p>
          <a:p>
            <a:endParaRPr lang="en-GB" dirty="0"/>
          </a:p>
        </p:txBody>
      </p:sp>
    </p:spTree>
    <p:extLst>
      <p:ext uri="{BB962C8B-B14F-4D97-AF65-F5344CB8AC3E}">
        <p14:creationId xmlns:p14="http://schemas.microsoft.com/office/powerpoint/2010/main" val="548827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Working with CCGs &amp; commissioners</a:t>
            </a:r>
            <a:endParaRPr lang="en-GB" dirty="0"/>
          </a:p>
        </p:txBody>
      </p:sp>
      <p:pic>
        <p:nvPicPr>
          <p:cNvPr id="3" name="Picture 2" descr="V:\CapitalGrowthVolunteers\PHOTOSPre2012\EVENTS\Budgens Stall_June 2011\IMG_11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1484784"/>
            <a:ext cx="4872233" cy="365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671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536" y="260648"/>
            <a:ext cx="8280400" cy="4816867"/>
          </a:xfrm>
        </p:spPr>
        <p:txBody>
          <a:bodyPr/>
          <a:lstStyle/>
          <a:p>
            <a:r>
              <a:rPr lang="en-GB" dirty="0" smtClean="0"/>
              <a:t>Plan </a:t>
            </a:r>
            <a:r>
              <a:rPr lang="en-GB" dirty="0"/>
              <a:t>your </a:t>
            </a:r>
            <a:r>
              <a:rPr lang="en-GB" dirty="0" smtClean="0"/>
              <a:t>approach: </a:t>
            </a:r>
          </a:p>
          <a:p>
            <a:r>
              <a:rPr lang="en-GB" sz="2400" dirty="0"/>
              <a:t>Are you ready?</a:t>
            </a:r>
          </a:p>
          <a:p>
            <a:pPr marL="342900" lvl="1" indent="-342900">
              <a:buFont typeface="Arial" panose="020B0604020202020204" pitchFamily="34" charset="0"/>
              <a:buChar char="•"/>
            </a:pPr>
            <a:r>
              <a:rPr lang="en-GB" sz="1800" b="0" dirty="0" smtClean="0">
                <a:solidFill>
                  <a:srgbClr val="009145"/>
                </a:solidFill>
              </a:rPr>
              <a:t>Are </a:t>
            </a:r>
            <a:r>
              <a:rPr lang="en-GB" sz="1800" b="0" dirty="0">
                <a:solidFill>
                  <a:srgbClr val="009145"/>
                </a:solidFill>
              </a:rPr>
              <a:t>you ready to be commissioned, receive </a:t>
            </a:r>
            <a:r>
              <a:rPr lang="en-GB" sz="1800" b="0" dirty="0" smtClean="0">
                <a:solidFill>
                  <a:srgbClr val="009145"/>
                </a:solidFill>
              </a:rPr>
              <a:t>referrals?</a:t>
            </a:r>
          </a:p>
          <a:p>
            <a:pPr marL="342900" lvl="1" indent="-342900">
              <a:buFont typeface="Arial" panose="020B0604020202020204" pitchFamily="34" charset="0"/>
              <a:buChar char="•"/>
            </a:pPr>
            <a:r>
              <a:rPr lang="en-GB" sz="1800" b="0" dirty="0" smtClean="0">
                <a:solidFill>
                  <a:srgbClr val="009145"/>
                </a:solidFill>
              </a:rPr>
              <a:t>Do you have evidence and a product?</a:t>
            </a:r>
          </a:p>
          <a:p>
            <a:pPr marL="342900" lvl="1" indent="-342900">
              <a:buFont typeface="Arial" panose="020B0604020202020204" pitchFamily="34" charset="0"/>
              <a:buChar char="•"/>
            </a:pPr>
            <a:r>
              <a:rPr lang="en-GB" sz="1800" b="0" dirty="0" smtClean="0">
                <a:solidFill>
                  <a:srgbClr val="009145"/>
                </a:solidFill>
              </a:rPr>
              <a:t>Do you know about the priorities?</a:t>
            </a:r>
          </a:p>
          <a:p>
            <a:pPr lvl="1"/>
            <a:endParaRPr lang="en-GB" sz="1800" b="0" dirty="0" smtClean="0">
              <a:solidFill>
                <a:srgbClr val="009145"/>
              </a:solidFill>
            </a:endParaRPr>
          </a:p>
          <a:p>
            <a:pPr marL="342900" lvl="1" indent="-342900">
              <a:buFont typeface="Arial" panose="020B0604020202020204" pitchFamily="34" charset="0"/>
              <a:buChar char="•"/>
            </a:pPr>
            <a:r>
              <a:rPr lang="en-GB" sz="1800" b="0" dirty="0" smtClean="0">
                <a:solidFill>
                  <a:srgbClr val="009145"/>
                </a:solidFill>
              </a:rPr>
              <a:t>Develop </a:t>
            </a:r>
            <a:r>
              <a:rPr lang="en-GB" sz="1800" b="0" dirty="0">
                <a:solidFill>
                  <a:srgbClr val="009145"/>
                </a:solidFill>
              </a:rPr>
              <a:t>a pitch</a:t>
            </a:r>
          </a:p>
          <a:p>
            <a:pPr marL="342900" lvl="1" indent="-342900">
              <a:buFont typeface="Arial" panose="020B0604020202020204" pitchFamily="34" charset="0"/>
              <a:buChar char="•"/>
            </a:pPr>
            <a:r>
              <a:rPr lang="en-GB" sz="1800" b="0" dirty="0" smtClean="0">
                <a:solidFill>
                  <a:srgbClr val="009145"/>
                </a:solidFill>
              </a:rPr>
              <a:t>Summarise </a:t>
            </a:r>
            <a:r>
              <a:rPr lang="en-GB" sz="1800" b="0" dirty="0">
                <a:solidFill>
                  <a:srgbClr val="009145"/>
                </a:solidFill>
              </a:rPr>
              <a:t>your points on 1 side of A4 </a:t>
            </a:r>
            <a:r>
              <a:rPr lang="en-GB" sz="1800" b="0" dirty="0" smtClean="0">
                <a:solidFill>
                  <a:srgbClr val="009145"/>
                </a:solidFill>
              </a:rPr>
              <a:t>/ develop a product sheet</a:t>
            </a:r>
            <a:endParaRPr lang="en-GB" sz="1800" b="0" dirty="0">
              <a:solidFill>
                <a:srgbClr val="009145"/>
              </a:solidFill>
            </a:endParaRPr>
          </a:p>
          <a:p>
            <a:pPr marL="342900" lvl="1" indent="-342900">
              <a:buFont typeface="Arial" panose="020B0604020202020204" pitchFamily="34" charset="0"/>
              <a:buChar char="•"/>
            </a:pPr>
            <a:r>
              <a:rPr lang="en-GB" sz="1800" b="0" dirty="0" smtClean="0">
                <a:solidFill>
                  <a:srgbClr val="009145"/>
                </a:solidFill>
                <a:hlinkClick r:id="rId3"/>
              </a:rPr>
              <a:t>www.naturalhealthservice.org.uk/naturalhealthservice_productsheets.pdf</a:t>
            </a:r>
            <a:r>
              <a:rPr lang="en-GB" sz="1800" b="0" dirty="0" smtClean="0">
                <a:solidFill>
                  <a:srgbClr val="009145"/>
                </a:solidFill>
              </a:rPr>
              <a:t> </a:t>
            </a:r>
          </a:p>
          <a:p>
            <a:pPr marL="342900" lvl="1" indent="-342900">
              <a:buFont typeface="Arial" panose="020B0604020202020204" pitchFamily="34" charset="0"/>
              <a:buChar char="•"/>
            </a:pPr>
            <a:endParaRPr lang="en-GB" sz="1800" b="0" dirty="0" smtClean="0">
              <a:solidFill>
                <a:srgbClr val="009145"/>
              </a:solidFill>
            </a:endParaRPr>
          </a:p>
          <a:p>
            <a:r>
              <a:rPr lang="en-GB" sz="2400" dirty="0" smtClean="0"/>
              <a:t>Who do you want to contact? </a:t>
            </a:r>
          </a:p>
          <a:p>
            <a:pPr marL="342900" lvl="1" indent="-342900">
              <a:buFont typeface="Arial" panose="020B0604020202020204" pitchFamily="34" charset="0"/>
              <a:buChar char="•"/>
            </a:pPr>
            <a:r>
              <a:rPr lang="en-GB" sz="1800" b="0" dirty="0" smtClean="0">
                <a:solidFill>
                  <a:srgbClr val="009145"/>
                </a:solidFill>
              </a:rPr>
              <a:t>Commissioners – CCG or Public Health</a:t>
            </a:r>
          </a:p>
          <a:p>
            <a:pPr marL="342900" lvl="1" indent="-342900">
              <a:buFont typeface="Arial" panose="020B0604020202020204" pitchFamily="34" charset="0"/>
              <a:buChar char="•"/>
            </a:pPr>
            <a:r>
              <a:rPr lang="en-GB" sz="1800" b="0" dirty="0" smtClean="0">
                <a:solidFill>
                  <a:srgbClr val="009145"/>
                </a:solidFill>
              </a:rPr>
              <a:t>Voluntary Sector umbrella group</a:t>
            </a:r>
          </a:p>
          <a:p>
            <a:pPr marL="342900" lvl="1" indent="-342900">
              <a:buFont typeface="Arial" panose="020B0604020202020204" pitchFamily="34" charset="0"/>
              <a:buChar char="•"/>
            </a:pPr>
            <a:r>
              <a:rPr lang="en-GB" sz="1800" b="0" dirty="0" smtClean="0">
                <a:solidFill>
                  <a:srgbClr val="009145"/>
                </a:solidFill>
              </a:rPr>
              <a:t>Partners</a:t>
            </a:r>
          </a:p>
          <a:p>
            <a:pPr marL="342900" lvl="1" indent="-342900">
              <a:buFont typeface="Arial" panose="020B0604020202020204" pitchFamily="34" charset="0"/>
              <a:buChar char="•"/>
            </a:pPr>
            <a:endParaRPr lang="en-GB" sz="1600" b="0" dirty="0" smtClean="0"/>
          </a:p>
          <a:p>
            <a:pPr lvl="1"/>
            <a:endParaRPr lang="en-GB" sz="1600" b="0" dirty="0" smtClean="0"/>
          </a:p>
          <a:p>
            <a:pPr lvl="1"/>
            <a:endParaRPr lang="en-GB" sz="2000" b="0" dirty="0"/>
          </a:p>
          <a:p>
            <a:r>
              <a:rPr lang="en-GB" dirty="0"/>
              <a:t> </a:t>
            </a:r>
          </a:p>
          <a:p>
            <a:endParaRPr lang="en-GB" dirty="0"/>
          </a:p>
          <a:p>
            <a:endParaRPr lang="en-GB" dirty="0"/>
          </a:p>
          <a:p>
            <a:r>
              <a:rPr lang="en-GB" dirty="0" smtClean="0"/>
              <a:t> </a:t>
            </a:r>
            <a:endParaRPr lang="en-GB" dirty="0"/>
          </a:p>
        </p:txBody>
      </p:sp>
    </p:spTree>
    <p:extLst>
      <p:ext uri="{BB962C8B-B14F-4D97-AF65-F5344CB8AC3E}">
        <p14:creationId xmlns:p14="http://schemas.microsoft.com/office/powerpoint/2010/main" val="3162885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520" y="0"/>
            <a:ext cx="9649072" cy="6957392"/>
          </a:xfrm>
          <a:solidFill>
            <a:schemeClr val="bg1"/>
          </a:solidFill>
        </p:spPr>
        <p:txBody>
          <a:bodyPr/>
          <a:lstStyle/>
          <a:p>
            <a:endParaRPr lang="en-GB" sz="2000" b="0" i="1" dirty="0">
              <a:solidFill>
                <a:schemeClr val="bg1"/>
              </a:solidFill>
            </a:endParaRPr>
          </a:p>
        </p:txBody>
      </p:sp>
      <p:pic>
        <p:nvPicPr>
          <p:cNvPr id="3"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16632"/>
            <a:ext cx="6192687" cy="6445629"/>
          </a:xfrm>
          <a:prstGeom prst="rect">
            <a:avLst/>
          </a:prstGeom>
        </p:spPr>
      </p:pic>
    </p:spTree>
    <p:extLst>
      <p:ext uri="{BB962C8B-B14F-4D97-AF65-F5344CB8AC3E}">
        <p14:creationId xmlns:p14="http://schemas.microsoft.com/office/powerpoint/2010/main" val="3012321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Build </a:t>
            </a:r>
            <a:r>
              <a:rPr lang="en-GB" dirty="0"/>
              <a:t>relationships</a:t>
            </a:r>
            <a:r>
              <a:rPr lang="en-GB" dirty="0" smtClean="0"/>
              <a:t>:</a:t>
            </a:r>
          </a:p>
          <a:p>
            <a:pPr marL="342900" indent="-342900">
              <a:buFont typeface="Arial" panose="020B0604020202020204" pitchFamily="34" charset="0"/>
              <a:buChar char="•"/>
            </a:pPr>
            <a:r>
              <a:rPr lang="en-GB" sz="2400" b="0" dirty="0" smtClean="0"/>
              <a:t>Assume commissioners know </a:t>
            </a:r>
            <a:r>
              <a:rPr lang="en-GB" sz="2400" b="0" dirty="0"/>
              <a:t>very </a:t>
            </a:r>
            <a:r>
              <a:rPr lang="en-GB" sz="2400" b="0" dirty="0" smtClean="0"/>
              <a:t>little about this area</a:t>
            </a:r>
          </a:p>
          <a:p>
            <a:pPr marL="342900" indent="-342900">
              <a:buFont typeface="Arial" panose="020B0604020202020204" pitchFamily="34" charset="0"/>
              <a:buChar char="•"/>
            </a:pPr>
            <a:r>
              <a:rPr lang="en-GB" sz="2400" b="0" dirty="0" smtClean="0"/>
              <a:t>Commissioners: </a:t>
            </a:r>
            <a:r>
              <a:rPr lang="en-GB" sz="2000" u="sng" dirty="0" smtClean="0">
                <a:solidFill>
                  <a:schemeClr val="tx1"/>
                </a:solidFill>
                <a:hlinkClick r:id="rId3"/>
              </a:rPr>
              <a:t>www.navca.org.uk/localvs/lcp/briefings</a:t>
            </a:r>
            <a:r>
              <a:rPr lang="en-GB" sz="2000" u="sng" dirty="0">
                <a:solidFill>
                  <a:schemeClr val="tx1"/>
                </a:solidFill>
                <a:hlinkClick r:id="rId3"/>
              </a:rPr>
              <a:t>/</a:t>
            </a:r>
            <a:endParaRPr lang="en-GB" sz="2000" dirty="0">
              <a:solidFill>
                <a:schemeClr val="tx1"/>
              </a:solidFill>
            </a:endParaRPr>
          </a:p>
          <a:p>
            <a:pPr marL="342900" indent="-342900">
              <a:buFont typeface="Arial" panose="020B0604020202020204" pitchFamily="34" charset="0"/>
              <a:buChar char="•"/>
            </a:pPr>
            <a:r>
              <a:rPr lang="en-GB" sz="2400" b="0" dirty="0" smtClean="0"/>
              <a:t>Use existing contacts in </a:t>
            </a:r>
            <a:r>
              <a:rPr lang="en-GB" sz="2400" b="0" dirty="0"/>
              <a:t>the health sector </a:t>
            </a:r>
            <a:endParaRPr lang="en-GB" sz="2400" b="0" dirty="0" smtClean="0"/>
          </a:p>
          <a:p>
            <a:pPr marL="342900" lvl="1" indent="-342900">
              <a:buFont typeface="Arial" panose="020B0604020202020204" pitchFamily="34" charset="0"/>
              <a:buChar char="•"/>
            </a:pPr>
            <a:r>
              <a:rPr lang="en-GB" sz="2400" b="0" dirty="0" smtClean="0">
                <a:solidFill>
                  <a:srgbClr val="009145"/>
                </a:solidFill>
              </a:rPr>
              <a:t>Invite people to </a:t>
            </a:r>
            <a:r>
              <a:rPr lang="en-GB" sz="2400" b="0" dirty="0">
                <a:solidFill>
                  <a:srgbClr val="009145"/>
                </a:solidFill>
              </a:rPr>
              <a:t>events, </a:t>
            </a:r>
            <a:r>
              <a:rPr lang="en-GB" sz="2400" b="0" dirty="0" smtClean="0">
                <a:solidFill>
                  <a:srgbClr val="009145"/>
                </a:solidFill>
              </a:rPr>
              <a:t>site tours etc.</a:t>
            </a:r>
          </a:p>
          <a:p>
            <a:pPr marL="342900" lvl="1" indent="-342900">
              <a:buFont typeface="Arial" panose="020B0604020202020204" pitchFamily="34" charset="0"/>
              <a:buChar char="•"/>
            </a:pPr>
            <a:endParaRPr lang="en-GB" sz="2400" b="0" dirty="0"/>
          </a:p>
          <a:p>
            <a:pPr marL="342900" indent="-342900">
              <a:buFont typeface="Arial" panose="020B0604020202020204" pitchFamily="34" charset="0"/>
              <a:buChar char="•"/>
            </a:pPr>
            <a:r>
              <a:rPr lang="en-GB" sz="2400" b="0" dirty="0"/>
              <a:t>Partnerships can be effective </a:t>
            </a:r>
            <a:endParaRPr lang="en-GB" sz="2400" b="0" dirty="0" smtClean="0"/>
          </a:p>
          <a:p>
            <a:pPr marL="342900" lvl="1" indent="-342900">
              <a:buFont typeface="Wingdings" panose="05000000000000000000" pitchFamily="2" charset="2"/>
              <a:buChar char="Ø"/>
            </a:pPr>
            <a:r>
              <a:rPr lang="en-GB" sz="1800" b="0" dirty="0" smtClean="0">
                <a:solidFill>
                  <a:srgbClr val="009145"/>
                </a:solidFill>
              </a:rPr>
              <a:t>Smaller </a:t>
            </a:r>
            <a:r>
              <a:rPr lang="en-GB" sz="1800" b="0" dirty="0">
                <a:solidFill>
                  <a:srgbClr val="009145"/>
                </a:solidFill>
              </a:rPr>
              <a:t>organisations becoming sub-contractors to large </a:t>
            </a:r>
            <a:r>
              <a:rPr lang="en-GB" sz="1800" b="0" dirty="0" smtClean="0">
                <a:solidFill>
                  <a:srgbClr val="009145"/>
                </a:solidFill>
              </a:rPr>
              <a:t>ones</a:t>
            </a:r>
          </a:p>
          <a:p>
            <a:pPr marL="342900" lvl="1" indent="-342900">
              <a:buFont typeface="Wingdings" panose="05000000000000000000" pitchFamily="2" charset="2"/>
              <a:buChar char="Ø"/>
            </a:pPr>
            <a:r>
              <a:rPr lang="en-GB" sz="1800" b="0" dirty="0" smtClean="0">
                <a:solidFill>
                  <a:srgbClr val="009145"/>
                </a:solidFill>
              </a:rPr>
              <a:t>Consortium </a:t>
            </a:r>
            <a:r>
              <a:rPr lang="en-GB" sz="1800" b="0" dirty="0">
                <a:solidFill>
                  <a:srgbClr val="009145"/>
                </a:solidFill>
              </a:rPr>
              <a:t>that can deliver larger </a:t>
            </a:r>
            <a:r>
              <a:rPr lang="en-GB" sz="1800" b="0" dirty="0" smtClean="0">
                <a:solidFill>
                  <a:srgbClr val="009145"/>
                </a:solidFill>
              </a:rPr>
              <a:t>contracts</a:t>
            </a:r>
            <a:endParaRPr lang="en-GB" sz="1800" b="0" dirty="0">
              <a:solidFill>
                <a:srgbClr val="009145"/>
              </a:solidFill>
            </a:endParaRPr>
          </a:p>
          <a:p>
            <a:pPr marL="342900" lvl="1" indent="-342900">
              <a:buFont typeface="Wingdings" panose="05000000000000000000" pitchFamily="2" charset="2"/>
              <a:buChar char="Ø"/>
            </a:pPr>
            <a:r>
              <a:rPr lang="en-GB" sz="1800" b="0" dirty="0" smtClean="0">
                <a:solidFill>
                  <a:srgbClr val="009145"/>
                </a:solidFill>
              </a:rPr>
              <a:t>Think about coverage  - geographical and approaches</a:t>
            </a:r>
            <a:endParaRPr lang="en-GB" sz="1800" b="0" dirty="0">
              <a:solidFill>
                <a:srgbClr val="009145"/>
              </a:solidFill>
            </a:endParaRPr>
          </a:p>
          <a:p>
            <a:endParaRPr lang="en-GB" dirty="0"/>
          </a:p>
          <a:p>
            <a:endParaRPr lang="en-GB" dirty="0"/>
          </a:p>
        </p:txBody>
      </p:sp>
    </p:spTree>
    <p:extLst>
      <p:ext uri="{BB962C8B-B14F-4D97-AF65-F5344CB8AC3E}">
        <p14:creationId xmlns:p14="http://schemas.microsoft.com/office/powerpoint/2010/main" val="2047491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your CCGs </a:t>
            </a:r>
            <a:r>
              <a:rPr lang="en-GB" u="sng" dirty="0" smtClean="0"/>
              <a:t>should</a:t>
            </a:r>
            <a:r>
              <a:rPr lang="en-GB" dirty="0" smtClean="0"/>
              <a:t> be doing?</a:t>
            </a:r>
          </a:p>
          <a:p>
            <a:r>
              <a:rPr lang="en-GB" sz="2000" i="1" dirty="0" smtClean="0"/>
              <a:t>Required </a:t>
            </a:r>
            <a:r>
              <a:rPr lang="en-GB" sz="2000" i="1" dirty="0"/>
              <a:t>to demonstrate that they have mechanisms in place to work with voluntary-sector </a:t>
            </a:r>
            <a:r>
              <a:rPr lang="en-GB" sz="2000" i="1" dirty="0" smtClean="0"/>
              <a:t>groups</a:t>
            </a:r>
            <a:endParaRPr lang="en-GB" sz="2000" i="1" dirty="0"/>
          </a:p>
          <a:p>
            <a:endParaRPr lang="en-GB" sz="2000" dirty="0" smtClean="0"/>
          </a:p>
          <a:p>
            <a:pPr marL="457200" indent="-457200">
              <a:buFont typeface="Arial" panose="020B0604020202020204" pitchFamily="34" charset="0"/>
              <a:buChar char="•"/>
            </a:pPr>
            <a:r>
              <a:rPr lang="en-GB" sz="2000" dirty="0" smtClean="0"/>
              <a:t>The </a:t>
            </a:r>
            <a:r>
              <a:rPr lang="en-GB" sz="2000" dirty="0"/>
              <a:t>Public Services (Social Value) Act January </a:t>
            </a:r>
            <a:r>
              <a:rPr lang="en-GB" sz="2000" dirty="0" smtClean="0"/>
              <a:t>2013.</a:t>
            </a:r>
          </a:p>
          <a:p>
            <a:pPr marL="457200" lvl="1" indent="-457200">
              <a:buFont typeface="Arial" panose="020B0604020202020204" pitchFamily="34" charset="0"/>
              <a:buChar char="•"/>
            </a:pPr>
            <a:r>
              <a:rPr lang="en-GB" sz="1600" dirty="0" smtClean="0"/>
              <a:t>Requirement on commissioners) to consider the economic, environmental and social benefits</a:t>
            </a:r>
          </a:p>
          <a:p>
            <a:pPr marL="457200" indent="-457200">
              <a:buFont typeface="Arial" panose="020B0604020202020204" pitchFamily="34" charset="0"/>
              <a:buChar char="•"/>
            </a:pPr>
            <a:r>
              <a:rPr lang="en-GB" sz="2000" dirty="0" smtClean="0"/>
              <a:t>Healthy people, healthy places briefing. </a:t>
            </a:r>
          </a:p>
          <a:p>
            <a:pPr marL="457200" lvl="1" indent="-457200">
              <a:buFont typeface="Arial" panose="020B0604020202020204" pitchFamily="34" charset="0"/>
              <a:buChar char="•"/>
            </a:pPr>
            <a:r>
              <a:rPr lang="en-GB" sz="1600" dirty="0" smtClean="0"/>
              <a:t>Obesity and the environment: increasing physical activity and active travel Public Health England Nov 2013</a:t>
            </a:r>
          </a:p>
          <a:p>
            <a:pPr marL="457200" indent="-457200">
              <a:buFont typeface="Arial" panose="020B0604020202020204" pitchFamily="34" charset="0"/>
              <a:buChar char="•"/>
            </a:pPr>
            <a:r>
              <a:rPr lang="en-GB" sz="2000" dirty="0" smtClean="0"/>
              <a:t>Sustainable</a:t>
            </a:r>
            <a:r>
              <a:rPr lang="en-GB" sz="2000" dirty="0"/>
              <a:t>, Resilient, Healthy People &amp; </a:t>
            </a:r>
            <a:r>
              <a:rPr lang="en-GB" sz="2000" dirty="0" smtClean="0"/>
              <a:t>Places</a:t>
            </a:r>
          </a:p>
          <a:p>
            <a:pPr marL="457200" lvl="1" indent="-457200">
              <a:buFont typeface="Arial" panose="020B0604020202020204" pitchFamily="34" charset="0"/>
              <a:buChar char="•"/>
            </a:pPr>
            <a:r>
              <a:rPr lang="en-GB" sz="1600" dirty="0" smtClean="0"/>
              <a:t>A </a:t>
            </a:r>
            <a:r>
              <a:rPr lang="en-GB" sz="1600" dirty="0"/>
              <a:t>Sustainable Development Strategy for the NHS, Public Health and Social Care system</a:t>
            </a:r>
          </a:p>
          <a:p>
            <a:endParaRPr lang="en-GB" dirty="0"/>
          </a:p>
        </p:txBody>
      </p:sp>
    </p:spTree>
    <p:extLst>
      <p:ext uri="{BB962C8B-B14F-4D97-AF65-F5344CB8AC3E}">
        <p14:creationId xmlns:p14="http://schemas.microsoft.com/office/powerpoint/2010/main" val="2422633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 your </a:t>
            </a:r>
            <a:r>
              <a:rPr lang="en-GB" dirty="0"/>
              <a:t>CCG </a:t>
            </a:r>
            <a:r>
              <a:rPr lang="en-GB" u="sng" dirty="0" smtClean="0"/>
              <a:t>could</a:t>
            </a:r>
            <a:r>
              <a:rPr lang="en-GB" dirty="0" smtClean="0"/>
              <a:t> be </a:t>
            </a:r>
            <a:r>
              <a:rPr lang="en-GB" dirty="0"/>
              <a:t>doing</a:t>
            </a:r>
            <a:r>
              <a:rPr lang="en-GB" dirty="0" smtClean="0"/>
              <a:t>?</a:t>
            </a:r>
          </a:p>
          <a:p>
            <a:pPr marL="342900" lvl="0" indent="-342900">
              <a:buFont typeface="Arial" panose="020B0604020202020204" pitchFamily="34" charset="0"/>
              <a:buChar char="•"/>
            </a:pPr>
            <a:endParaRPr lang="en-GB" sz="2000" dirty="0" smtClean="0"/>
          </a:p>
          <a:p>
            <a:pPr marL="342900" lvl="0" indent="-342900">
              <a:buFont typeface="Arial" panose="020B0604020202020204" pitchFamily="34" charset="0"/>
              <a:buChar char="•"/>
            </a:pPr>
            <a:r>
              <a:rPr lang="en-GB" sz="2000" dirty="0" smtClean="0"/>
              <a:t>Co </a:t>
            </a:r>
            <a:r>
              <a:rPr lang="en-GB" sz="2000" dirty="0"/>
              <a:t>production </a:t>
            </a:r>
            <a:r>
              <a:rPr lang="en-GB" sz="2000" dirty="0" smtClean="0"/>
              <a:t>&amp; Innovation </a:t>
            </a:r>
          </a:p>
          <a:p>
            <a:pPr marL="342900" lvl="1" indent="-342900">
              <a:buFont typeface="Arial" panose="020B0604020202020204" pitchFamily="34" charset="0"/>
              <a:buChar char="•"/>
            </a:pPr>
            <a:r>
              <a:rPr lang="en-GB" sz="1600" dirty="0" smtClean="0"/>
              <a:t>Building </a:t>
            </a:r>
            <a:r>
              <a:rPr lang="en-GB" sz="1600" dirty="0"/>
              <a:t>Health </a:t>
            </a:r>
            <a:r>
              <a:rPr lang="en-GB" sz="1600" dirty="0" smtClean="0"/>
              <a:t>Partnerships, Social </a:t>
            </a:r>
            <a:r>
              <a:rPr lang="en-GB" sz="1600" dirty="0"/>
              <a:t>Prescribing </a:t>
            </a:r>
            <a:endParaRPr lang="en-GB" sz="1600" dirty="0" smtClean="0"/>
          </a:p>
          <a:p>
            <a:pPr marL="342900" lvl="1" indent="-342900">
              <a:buFont typeface="Arial" panose="020B0604020202020204" pitchFamily="34" charset="0"/>
              <a:buChar char="•"/>
            </a:pPr>
            <a:endParaRPr lang="en-GB" sz="1600" dirty="0"/>
          </a:p>
          <a:p>
            <a:pPr marL="342900" lvl="0" indent="-342900">
              <a:buFont typeface="Arial" panose="020B0604020202020204" pitchFamily="34" charset="0"/>
              <a:buChar char="•"/>
            </a:pPr>
            <a:r>
              <a:rPr lang="en-GB" sz="2000" dirty="0" smtClean="0"/>
              <a:t>Grant/developmental/pilot </a:t>
            </a:r>
            <a:r>
              <a:rPr lang="en-GB" sz="2000" dirty="0"/>
              <a:t>funding </a:t>
            </a:r>
            <a:endParaRPr lang="en-GB" sz="2000" dirty="0" smtClean="0"/>
          </a:p>
          <a:p>
            <a:pPr marL="342900" lvl="1" indent="-342900">
              <a:buFont typeface="Arial" panose="020B0604020202020204" pitchFamily="34" charset="0"/>
              <a:buChar char="•"/>
            </a:pPr>
            <a:r>
              <a:rPr lang="en-GB" sz="1600" dirty="0" smtClean="0"/>
              <a:t>by </a:t>
            </a:r>
            <a:r>
              <a:rPr lang="en-GB" sz="1600" dirty="0"/>
              <a:t>commissioners in order to allow innovative solutions to </a:t>
            </a:r>
            <a:r>
              <a:rPr lang="en-GB" sz="1600" dirty="0" smtClean="0"/>
              <a:t>develop</a:t>
            </a:r>
          </a:p>
          <a:p>
            <a:pPr marL="342900" lvl="1" indent="-342900">
              <a:buFont typeface="Arial" panose="020B0604020202020204" pitchFamily="34" charset="0"/>
              <a:buChar char="•"/>
            </a:pPr>
            <a:r>
              <a:rPr lang="en-GB" sz="1600" dirty="0"/>
              <a:t>CCGs have the power to give grants to voluntary sector organisations (section 14Z6(1) Health and Social Care Act 2006 (as amended)). </a:t>
            </a:r>
            <a:endParaRPr lang="en-GB" sz="1600" dirty="0" smtClean="0"/>
          </a:p>
          <a:p>
            <a:pPr marL="342900" lvl="1" indent="-342900">
              <a:buFont typeface="Arial" panose="020B0604020202020204" pitchFamily="34" charset="0"/>
              <a:buChar char="•"/>
            </a:pPr>
            <a:endParaRPr lang="en-GB" sz="1600" dirty="0" smtClean="0"/>
          </a:p>
          <a:p>
            <a:pPr marL="342900" lvl="0" indent="-342900">
              <a:buFont typeface="Arial" panose="020B0604020202020204" pitchFamily="34" charset="0"/>
              <a:buChar char="•"/>
            </a:pPr>
            <a:r>
              <a:rPr lang="en-GB" sz="2000" dirty="0" smtClean="0"/>
              <a:t>Working with support organisations (e.g. CVS)</a:t>
            </a:r>
          </a:p>
          <a:p>
            <a:pPr marL="342900" lvl="1" indent="-342900">
              <a:buFont typeface="Arial" panose="020B0604020202020204" pitchFamily="34" charset="0"/>
              <a:buChar char="•"/>
            </a:pPr>
            <a:r>
              <a:rPr lang="en-GB" sz="1600" dirty="0" smtClean="0"/>
              <a:t>acting </a:t>
            </a:r>
            <a:r>
              <a:rPr lang="en-GB" sz="1600" dirty="0"/>
              <a:t>as a broker between commissioners and voluntary </a:t>
            </a:r>
            <a:r>
              <a:rPr lang="en-GB" sz="1600" dirty="0" smtClean="0"/>
              <a:t> sector </a:t>
            </a:r>
            <a:r>
              <a:rPr lang="en-GB" sz="1600" dirty="0"/>
              <a:t>providers</a:t>
            </a:r>
          </a:p>
          <a:p>
            <a:endParaRPr lang="en-GB" sz="2000" dirty="0" smtClean="0"/>
          </a:p>
          <a:p>
            <a:endParaRPr lang="en-GB" sz="2000" dirty="0" smtClean="0"/>
          </a:p>
        </p:txBody>
      </p:sp>
    </p:spTree>
    <p:extLst>
      <p:ext uri="{BB962C8B-B14F-4D97-AF65-F5344CB8AC3E}">
        <p14:creationId xmlns:p14="http://schemas.microsoft.com/office/powerpoint/2010/main" val="35622692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Top Tips </a:t>
            </a:r>
            <a:r>
              <a:rPr lang="en-GB" dirty="0"/>
              <a:t>for </a:t>
            </a:r>
            <a:r>
              <a:rPr lang="en-GB" dirty="0" smtClean="0"/>
              <a:t>getting commissioning</a:t>
            </a:r>
            <a:endParaRPr lang="en-GB" dirty="0" smtClean="0"/>
          </a:p>
          <a:p>
            <a:endParaRPr lang="en-GB" sz="1600" dirty="0" smtClean="0"/>
          </a:p>
          <a:p>
            <a:r>
              <a:rPr lang="en-GB" altLang="en-US" sz="2000" dirty="0" smtClean="0">
                <a:ea typeface="ＭＳ Ｐゴシック" pitchFamily="34" charset="-128"/>
              </a:rPr>
              <a:t>Do your homework</a:t>
            </a:r>
            <a:endParaRPr lang="en-GB" altLang="en-US" sz="2000" dirty="0" smtClean="0">
              <a:ea typeface="ＭＳ Ｐゴシック" pitchFamily="34" charset="-128"/>
            </a:endParaRPr>
          </a:p>
          <a:p>
            <a:pPr marL="285750" indent="-285750">
              <a:buFont typeface="Arial" panose="020B0604020202020204" pitchFamily="34" charset="0"/>
              <a:buChar char="•"/>
            </a:pPr>
            <a:r>
              <a:rPr lang="en-GB" altLang="en-US" sz="1600" dirty="0">
                <a:ea typeface="ＭＳ Ｐゴシック" pitchFamily="34" charset="-128"/>
              </a:rPr>
              <a:t> </a:t>
            </a:r>
            <a:r>
              <a:rPr lang="en-GB" altLang="en-US" sz="2000" b="0" dirty="0" smtClean="0">
                <a:ea typeface="ＭＳ Ｐゴシック" pitchFamily="34" charset="-128"/>
              </a:rPr>
              <a:t>Familiarise yourself with the JSNA/ local priorities?</a:t>
            </a:r>
          </a:p>
          <a:p>
            <a:pPr marL="342900" indent="-342900">
              <a:buFont typeface="Arial" panose="020B0604020202020204" pitchFamily="34" charset="0"/>
              <a:buChar char="•"/>
            </a:pPr>
            <a:r>
              <a:rPr lang="en-GB" altLang="en-US" sz="2000" b="0" dirty="0" smtClean="0">
                <a:ea typeface="ＭＳ Ｐゴシック" pitchFamily="34" charset="-128"/>
              </a:rPr>
              <a:t>What are current </a:t>
            </a:r>
            <a:r>
              <a:rPr lang="en-GB" altLang="en-US" sz="2000" b="0" dirty="0">
                <a:ea typeface="ＭＳ Ｐゴシック" pitchFamily="34" charset="-128"/>
              </a:rPr>
              <a:t>issues, </a:t>
            </a:r>
            <a:r>
              <a:rPr lang="en-GB" altLang="en-US" sz="2000" b="0" dirty="0" smtClean="0">
                <a:ea typeface="ＭＳ Ｐゴシック" pitchFamily="34" charset="-128"/>
              </a:rPr>
              <a:t>local statistics</a:t>
            </a:r>
            <a:r>
              <a:rPr lang="en-GB" altLang="en-US" sz="2000" b="0" dirty="0">
                <a:ea typeface="ＭＳ Ｐゴシック" pitchFamily="34" charset="-128"/>
              </a:rPr>
              <a:t>, and current services. </a:t>
            </a:r>
          </a:p>
          <a:p>
            <a:pPr marL="342900" indent="-342900">
              <a:buFont typeface="Arial" panose="020B0604020202020204" pitchFamily="34" charset="0"/>
              <a:buChar char="•"/>
            </a:pPr>
            <a:endParaRPr lang="en-GB" altLang="en-US" sz="2000" b="0" dirty="0" smtClean="0">
              <a:ea typeface="ＭＳ Ｐゴシック" pitchFamily="34" charset="-128"/>
            </a:endParaRPr>
          </a:p>
          <a:p>
            <a:r>
              <a:rPr lang="en-GB" sz="2000" dirty="0"/>
              <a:t>Get </a:t>
            </a:r>
            <a:r>
              <a:rPr lang="en-GB" sz="2000" dirty="0" smtClean="0"/>
              <a:t>prepared</a:t>
            </a:r>
          </a:p>
          <a:p>
            <a:pPr marL="342900" indent="-342900">
              <a:buFont typeface="Arial" panose="020B0604020202020204" pitchFamily="34" charset="0"/>
              <a:buChar char="•"/>
            </a:pPr>
            <a:r>
              <a:rPr lang="en-GB" altLang="en-US" sz="2000" b="0" dirty="0" smtClean="0">
                <a:ea typeface="ＭＳ Ｐゴシック" pitchFamily="34" charset="-128"/>
              </a:rPr>
              <a:t>Position </a:t>
            </a:r>
            <a:r>
              <a:rPr lang="en-GB" altLang="en-US" sz="2000" b="0" dirty="0">
                <a:ea typeface="ＭＳ Ｐゴシック" pitchFamily="34" charset="-128"/>
              </a:rPr>
              <a:t>yourself – where do you think your activities fit</a:t>
            </a:r>
            <a:r>
              <a:rPr lang="en-GB" altLang="en-US" sz="2000" b="0" dirty="0">
                <a:ea typeface="ＭＳ Ｐゴシック" pitchFamily="34" charset="-128"/>
              </a:rPr>
              <a:t>? </a:t>
            </a:r>
            <a:endParaRPr lang="en-GB" altLang="en-US" sz="2000" b="0" dirty="0" smtClean="0">
              <a:ea typeface="ＭＳ Ｐゴシック" pitchFamily="34" charset="-128"/>
            </a:endParaRPr>
          </a:p>
          <a:p>
            <a:pPr marL="285750" indent="-285750">
              <a:buFont typeface="Arial" panose="020B0604020202020204" pitchFamily="34" charset="0"/>
              <a:buChar char="•"/>
            </a:pPr>
            <a:r>
              <a:rPr lang="en-GB" altLang="en-US" sz="2000" b="0" dirty="0" smtClean="0">
                <a:ea typeface="ＭＳ Ｐゴシック" pitchFamily="34" charset="-128"/>
              </a:rPr>
              <a:t>What </a:t>
            </a:r>
            <a:r>
              <a:rPr lang="en-GB" altLang="en-US" sz="2000" b="0" dirty="0">
                <a:ea typeface="ＭＳ Ｐゴシック" pitchFamily="34" charset="-128"/>
              </a:rPr>
              <a:t>evidence do you have of </a:t>
            </a:r>
            <a:r>
              <a:rPr lang="en-GB" altLang="en-US" sz="2000" b="0" dirty="0" smtClean="0">
                <a:ea typeface="ＭＳ Ｐゴシック" pitchFamily="34" charset="-128"/>
              </a:rPr>
              <a:t>improving outcomes </a:t>
            </a:r>
            <a:r>
              <a:rPr lang="en-GB" altLang="en-US" sz="2000" b="0" dirty="0">
                <a:ea typeface="ＭＳ Ｐゴシック" pitchFamily="34" charset="-128"/>
              </a:rPr>
              <a:t>on the issues they care about?</a:t>
            </a:r>
          </a:p>
          <a:p>
            <a:pPr marL="342900" indent="-342900">
              <a:buFont typeface="Arial" panose="020B0604020202020204" pitchFamily="34" charset="0"/>
              <a:buChar char="•"/>
            </a:pPr>
            <a:r>
              <a:rPr lang="en-GB" altLang="en-US" sz="2000" b="0" dirty="0" smtClean="0">
                <a:ea typeface="ＭＳ Ｐゴシック" pitchFamily="34" charset="-128"/>
              </a:rPr>
              <a:t>Can </a:t>
            </a:r>
            <a:r>
              <a:rPr lang="en-GB" altLang="en-US" sz="2000" b="0" dirty="0">
                <a:ea typeface="ＭＳ Ｐゴシック" pitchFamily="34" charset="-128"/>
              </a:rPr>
              <a:t>you show social value and value for money?</a:t>
            </a:r>
          </a:p>
          <a:p>
            <a:pPr marL="342900" indent="-342900">
              <a:buFont typeface="Arial" panose="020B0604020202020204" pitchFamily="34" charset="0"/>
              <a:buChar char="•"/>
            </a:pPr>
            <a:r>
              <a:rPr lang="en-GB" sz="2000" b="0" dirty="0"/>
              <a:t>Get the numbers right, but also </a:t>
            </a:r>
            <a:r>
              <a:rPr lang="en-GB" sz="2000" b="0" dirty="0" smtClean="0"/>
              <a:t>use </a:t>
            </a:r>
            <a:r>
              <a:rPr lang="en-GB" sz="2000" b="0" dirty="0"/>
              <a:t>qualitative evidence.</a:t>
            </a:r>
            <a:endParaRPr lang="en-GB" altLang="en-US" sz="2000" b="0" dirty="0">
              <a:ea typeface="ＭＳ Ｐゴシック" pitchFamily="34" charset="-128"/>
            </a:endParaRPr>
          </a:p>
          <a:p>
            <a:pPr marL="342900" indent="-342900">
              <a:buFont typeface="Arial" panose="020B0604020202020204" pitchFamily="34" charset="0"/>
              <a:buChar char="•"/>
            </a:pPr>
            <a:endParaRPr lang="en-GB" altLang="en-US" sz="2000" b="0" dirty="0" smtClean="0">
              <a:ea typeface="ＭＳ Ｐゴシック" pitchFamily="34" charset="-128"/>
            </a:endParaRPr>
          </a:p>
          <a:p>
            <a:pPr marL="342900" indent="-342900">
              <a:buFont typeface="Arial" panose="020B0604020202020204" pitchFamily="34" charset="0"/>
              <a:buChar char="•"/>
            </a:pPr>
            <a:endParaRPr lang="en-GB" altLang="en-US" sz="2000" b="0" dirty="0">
              <a:ea typeface="ＭＳ Ｐゴシック" pitchFamily="34" charset="-128"/>
            </a:endParaRPr>
          </a:p>
          <a:p>
            <a:pPr>
              <a:lnSpc>
                <a:spcPct val="90000"/>
              </a:lnSpc>
            </a:pPr>
            <a:endParaRPr lang="en-GB" altLang="en-US" sz="2000" dirty="0">
              <a:ea typeface="ＭＳ Ｐゴシック" pitchFamily="34" charset="-128"/>
            </a:endParaRPr>
          </a:p>
        </p:txBody>
      </p:sp>
    </p:spTree>
    <p:extLst>
      <p:ext uri="{BB962C8B-B14F-4D97-AF65-F5344CB8AC3E}">
        <p14:creationId xmlns:p14="http://schemas.microsoft.com/office/powerpoint/2010/main" val="3763758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Aim of presentation</a:t>
            </a:r>
          </a:p>
          <a:p>
            <a:pPr marL="457200" indent="-457200">
              <a:buFont typeface="Arial" panose="020B0604020202020204" pitchFamily="34" charset="0"/>
              <a:buChar char="•"/>
            </a:pPr>
            <a:r>
              <a:rPr lang="en-GB" sz="2000" b="0" dirty="0" smtClean="0"/>
              <a:t>Background </a:t>
            </a:r>
            <a:r>
              <a:rPr lang="en-GB" sz="2000" b="0" dirty="0" smtClean="0"/>
              <a:t>on clinical and public health commissioning</a:t>
            </a:r>
            <a:endParaRPr lang="en-GB" sz="2000" b="0" dirty="0"/>
          </a:p>
          <a:p>
            <a:pPr marL="457200" indent="-457200">
              <a:buFont typeface="Arial" panose="020B0604020202020204" pitchFamily="34" charset="0"/>
              <a:buChar char="•"/>
            </a:pPr>
            <a:r>
              <a:rPr lang="en-GB" sz="2000" b="0" dirty="0"/>
              <a:t>U</a:t>
            </a:r>
            <a:r>
              <a:rPr lang="en-GB" sz="2000" b="0" dirty="0" smtClean="0"/>
              <a:t>nderstand </a:t>
            </a:r>
            <a:r>
              <a:rPr lang="en-GB" sz="2000" b="0" dirty="0"/>
              <a:t>the </a:t>
            </a:r>
            <a:r>
              <a:rPr lang="en-GB" sz="2000" b="0" dirty="0" smtClean="0"/>
              <a:t>current situation and opportunities</a:t>
            </a:r>
          </a:p>
          <a:p>
            <a:pPr marL="457200" indent="-457200">
              <a:buFont typeface="Arial" panose="020B0604020202020204" pitchFamily="34" charset="0"/>
              <a:buChar char="•"/>
            </a:pPr>
            <a:r>
              <a:rPr lang="en-GB" sz="2000" b="0" dirty="0" smtClean="0"/>
              <a:t>Ideas/ top tips for engaging with NHS and Public Health commissioners </a:t>
            </a:r>
          </a:p>
          <a:p>
            <a:endParaRPr lang="en-GB" dirty="0"/>
          </a:p>
        </p:txBody>
      </p:sp>
      <p:pic>
        <p:nvPicPr>
          <p:cNvPr id="3" name="Picture 2" descr="C:\Dropbox\Tudor Trust Gardening and Health\Communications\4-Sydenham_Garden_IMG_68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420888"/>
            <a:ext cx="4285068" cy="285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98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Top </a:t>
            </a:r>
            <a:r>
              <a:rPr lang="en-GB" dirty="0"/>
              <a:t>Tips </a:t>
            </a:r>
            <a:r>
              <a:rPr lang="en-GB" dirty="0" smtClean="0"/>
              <a:t>for contacting commissioners</a:t>
            </a:r>
            <a:endParaRPr lang="en-GB" dirty="0"/>
          </a:p>
          <a:p>
            <a:endParaRPr lang="en-GB" altLang="en-US" sz="1800" dirty="0" smtClean="0">
              <a:ea typeface="ＭＳ Ｐゴシック" pitchFamily="34" charset="-128"/>
            </a:endParaRPr>
          </a:p>
          <a:p>
            <a:r>
              <a:rPr lang="en-GB" altLang="en-US" sz="2000" dirty="0" smtClean="0">
                <a:ea typeface="ＭＳ Ｐゴシック" pitchFamily="34" charset="-128"/>
              </a:rPr>
              <a:t>Create a communication </a:t>
            </a:r>
            <a:r>
              <a:rPr lang="en-GB" altLang="en-US" sz="2000" dirty="0" smtClean="0">
                <a:ea typeface="ＭＳ Ｐゴシック" pitchFamily="34" charset="-128"/>
              </a:rPr>
              <a:t>channel</a:t>
            </a:r>
          </a:p>
          <a:p>
            <a:pPr marL="342900" indent="-342900">
              <a:buFont typeface="Arial" panose="020B0604020202020204" pitchFamily="34" charset="0"/>
              <a:buChar char="•"/>
            </a:pPr>
            <a:r>
              <a:rPr lang="en-GB" altLang="en-US" sz="2000" b="0" dirty="0" smtClean="0">
                <a:ea typeface="ＭＳ Ｐゴシック" pitchFamily="34" charset="-128"/>
              </a:rPr>
              <a:t>Use </a:t>
            </a:r>
            <a:r>
              <a:rPr lang="en-GB" altLang="en-US" sz="2000" b="0" dirty="0" smtClean="0">
                <a:ea typeface="ＭＳ Ｐゴシック" pitchFamily="34" charset="-128"/>
              </a:rPr>
              <a:t>their language </a:t>
            </a:r>
          </a:p>
          <a:p>
            <a:pPr marL="342900" indent="-342900">
              <a:buFont typeface="Arial" panose="020B0604020202020204" pitchFamily="34" charset="0"/>
              <a:buChar char="•"/>
            </a:pPr>
            <a:r>
              <a:rPr lang="en-GB" altLang="en-US" sz="2000" b="0" dirty="0" smtClean="0">
                <a:ea typeface="ＭＳ Ｐゴシック" pitchFamily="34" charset="-128"/>
              </a:rPr>
              <a:t>Who </a:t>
            </a:r>
            <a:r>
              <a:rPr lang="en-GB" altLang="en-US" sz="2000" b="0" dirty="0">
                <a:ea typeface="ＭＳ Ｐゴシック" pitchFamily="34" charset="-128"/>
              </a:rPr>
              <a:t>else is engaging with CCG? Can you </a:t>
            </a:r>
            <a:r>
              <a:rPr lang="en-GB" altLang="en-US" sz="2000" b="0" dirty="0" smtClean="0">
                <a:ea typeface="ＭＳ Ｐゴシック" pitchFamily="34" charset="-128"/>
              </a:rPr>
              <a:t>coordinate or ask them</a:t>
            </a:r>
            <a:r>
              <a:rPr lang="en-GB" altLang="en-US" sz="2000" b="0" dirty="0" smtClean="0">
                <a:ea typeface="ＭＳ Ｐゴシック" pitchFamily="34" charset="-128"/>
              </a:rPr>
              <a:t>?</a:t>
            </a:r>
          </a:p>
          <a:p>
            <a:pPr marL="342900" indent="-342900">
              <a:buFont typeface="Arial" panose="020B0604020202020204" pitchFamily="34" charset="0"/>
              <a:buChar char="•"/>
            </a:pPr>
            <a:r>
              <a:rPr lang="en-GB" altLang="en-US" sz="2000" b="0" dirty="0" smtClean="0">
                <a:ea typeface="ＭＳ Ｐゴシック" pitchFamily="34" charset="-128"/>
              </a:rPr>
              <a:t>Patient or community consultation meetings</a:t>
            </a:r>
            <a:endParaRPr lang="en-GB" altLang="en-US" sz="2000" b="0" dirty="0" smtClean="0">
              <a:ea typeface="ＭＳ Ｐゴシック" pitchFamily="34" charset="-128"/>
            </a:endParaRPr>
          </a:p>
          <a:p>
            <a:pPr marL="342900" indent="-342900">
              <a:buFont typeface="Arial" panose="020B0604020202020204" pitchFamily="34" charset="0"/>
              <a:buChar char="•"/>
            </a:pPr>
            <a:r>
              <a:rPr lang="en-GB" altLang="en-US" sz="2000" b="0" dirty="0" smtClean="0">
                <a:ea typeface="ＭＳ Ｐゴシック" pitchFamily="34" charset="-128"/>
              </a:rPr>
              <a:t>Are you prepared to cold call?</a:t>
            </a:r>
          </a:p>
          <a:p>
            <a:pPr marL="342900" indent="-342900">
              <a:buFont typeface="Arial" panose="020B0604020202020204" pitchFamily="34" charset="0"/>
              <a:buChar char="•"/>
            </a:pPr>
            <a:r>
              <a:rPr lang="en-GB" altLang="en-US" sz="2000" b="0" dirty="0" smtClean="0">
                <a:ea typeface="ＭＳ Ｐゴシック" pitchFamily="34" charset="-128"/>
              </a:rPr>
              <a:t>GP practice managers, trainee GPs, cluster meetings</a:t>
            </a:r>
            <a:endParaRPr lang="en-GB" altLang="en-US" sz="1600" b="0" dirty="0" smtClean="0">
              <a:ea typeface="ＭＳ Ｐゴシック" pitchFamily="34" charset="-128"/>
            </a:endParaRPr>
          </a:p>
          <a:p>
            <a:pPr marL="342900" indent="-342900">
              <a:buFont typeface="Arial" panose="020B0604020202020204" pitchFamily="34" charset="0"/>
              <a:buChar char="•"/>
            </a:pPr>
            <a:r>
              <a:rPr lang="en-GB" altLang="en-US" sz="2000" b="0" dirty="0" smtClean="0">
                <a:ea typeface="ＭＳ Ｐゴシック" pitchFamily="34" charset="-128"/>
              </a:rPr>
              <a:t>Know what the good </a:t>
            </a:r>
            <a:r>
              <a:rPr lang="en-GB" altLang="en-US" sz="2000" b="0" dirty="0" smtClean="0">
                <a:ea typeface="ＭＳ Ｐゴシック" pitchFamily="34" charset="-128"/>
              </a:rPr>
              <a:t>practice (the could) </a:t>
            </a:r>
            <a:r>
              <a:rPr lang="en-GB" altLang="en-US" sz="2000" b="0" dirty="0" smtClean="0">
                <a:ea typeface="ＭＳ Ｐゴシック" pitchFamily="34" charset="-128"/>
              </a:rPr>
              <a:t>is in other areas </a:t>
            </a:r>
            <a:endParaRPr lang="en-GB" altLang="en-US" sz="2000" b="0" dirty="0">
              <a:ea typeface="ＭＳ Ｐゴシック" pitchFamily="34" charset="-128"/>
            </a:endParaRPr>
          </a:p>
          <a:p>
            <a:pPr marL="342900" indent="-342900">
              <a:buFont typeface="Arial" panose="020B0604020202020204" pitchFamily="34" charset="0"/>
              <a:buChar char="•"/>
            </a:pPr>
            <a:r>
              <a:rPr lang="en-GB" altLang="en-US" sz="2000" b="0" dirty="0">
                <a:ea typeface="ＭＳ Ｐゴシック" pitchFamily="34" charset="-128"/>
              </a:rPr>
              <a:t>Keep an eye on the CCG website, follow them on </a:t>
            </a:r>
            <a:r>
              <a:rPr lang="en-GB" altLang="en-US" sz="2000" b="0" dirty="0" smtClean="0">
                <a:ea typeface="ＭＳ Ｐゴシック" pitchFamily="34" charset="-128"/>
              </a:rPr>
              <a:t>twitter</a:t>
            </a:r>
            <a:endParaRPr lang="en-GB" altLang="en-US" sz="2000" b="0" dirty="0">
              <a:ea typeface="ＭＳ Ｐゴシック" pitchFamily="34" charset="-128"/>
            </a:endParaRPr>
          </a:p>
          <a:p>
            <a:pPr marL="342900" indent="-342900">
              <a:buFont typeface="Arial" panose="020B0604020202020204" pitchFamily="34" charset="0"/>
              <a:buChar char="•"/>
            </a:pPr>
            <a:r>
              <a:rPr lang="en-GB" altLang="en-US" sz="2000" b="0" dirty="0">
                <a:ea typeface="ＭＳ Ｐゴシック" pitchFamily="34" charset="-128"/>
              </a:rPr>
              <a:t>Don’t be afraid to ‘pitch an idea’ to a </a:t>
            </a:r>
            <a:r>
              <a:rPr lang="en-GB" altLang="en-US" sz="2000" b="0" dirty="0" smtClean="0">
                <a:ea typeface="ＭＳ Ｐゴシック" pitchFamily="34" charset="-128"/>
              </a:rPr>
              <a:t>commissioner </a:t>
            </a:r>
          </a:p>
          <a:p>
            <a:pPr marL="342900" indent="-342900">
              <a:buFont typeface="Arial" panose="020B0604020202020204" pitchFamily="34" charset="0"/>
              <a:buChar char="•"/>
            </a:pPr>
            <a:r>
              <a:rPr lang="en-GB" altLang="en-US" sz="2000" b="0" dirty="0" smtClean="0">
                <a:ea typeface="ＭＳ Ｐゴシック" pitchFamily="34" charset="-128"/>
              </a:rPr>
              <a:t>B</a:t>
            </a:r>
            <a:r>
              <a:rPr lang="en-GB" altLang="en-US" sz="2000" b="0" dirty="0" smtClean="0">
                <a:ea typeface="ＭＳ Ｐゴシック" pitchFamily="34" charset="-128"/>
              </a:rPr>
              <a:t>e prepared to have to work at it!</a:t>
            </a:r>
            <a:endParaRPr lang="en-GB" altLang="en-US" sz="2000" b="0" dirty="0">
              <a:ea typeface="ＭＳ Ｐゴシック" pitchFamily="34" charset="-128"/>
            </a:endParaRPr>
          </a:p>
          <a:p>
            <a:pPr marL="285750" indent="-285750">
              <a:buFont typeface="Arial" panose="020B0604020202020204" pitchFamily="34" charset="0"/>
              <a:buChar char="•"/>
            </a:pPr>
            <a:endParaRPr lang="en-GB" sz="1800" dirty="0" smtClean="0"/>
          </a:p>
        </p:txBody>
      </p:sp>
    </p:spTree>
    <p:extLst>
      <p:ext uri="{BB962C8B-B14F-4D97-AF65-F5344CB8AC3E}">
        <p14:creationId xmlns:p14="http://schemas.microsoft.com/office/powerpoint/2010/main" val="314317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6416"/>
            <a:ext cx="9252184" cy="6610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97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Changes to the NHS </a:t>
            </a:r>
            <a:r>
              <a:rPr lang="en-GB" dirty="0" smtClean="0"/>
              <a:t>2012</a:t>
            </a:r>
          </a:p>
          <a:p>
            <a:endParaRPr lang="en-GB" dirty="0" smtClean="0"/>
          </a:p>
          <a:p>
            <a:pPr marL="342900" indent="-342900">
              <a:buFont typeface="Arial" panose="020B0604020202020204" pitchFamily="34" charset="0"/>
              <a:buChar char="•"/>
            </a:pPr>
            <a:r>
              <a:rPr lang="en-GB" altLang="en-US" sz="2000" b="0" dirty="0" smtClean="0">
                <a:ea typeface="ＭＳ Ｐゴシック" pitchFamily="34" charset="-128"/>
              </a:rPr>
              <a:t>Move </a:t>
            </a:r>
            <a:r>
              <a:rPr lang="en-GB" altLang="en-US" sz="2000" b="0" dirty="0">
                <a:ea typeface="ＭＳ Ｐゴシック" pitchFamily="34" charset="-128"/>
              </a:rPr>
              <a:t>to Commissioner and Provider model for all ‘NHS’ services</a:t>
            </a:r>
            <a:r>
              <a:rPr lang="en-GB" altLang="en-US" sz="2000" b="0" dirty="0" smtClean="0">
                <a:ea typeface="ＭＳ Ｐゴシック" pitchFamily="34" charset="-128"/>
              </a:rPr>
              <a:t>.</a:t>
            </a:r>
            <a:endParaRPr lang="en-GB" altLang="en-US" sz="2000" b="0" dirty="0">
              <a:ea typeface="ＭＳ Ｐゴシック" pitchFamily="34" charset="-128"/>
            </a:endParaRPr>
          </a:p>
          <a:p>
            <a:pPr marL="342900" indent="-342900">
              <a:buFont typeface="Arial" panose="020B0604020202020204" pitchFamily="34" charset="0"/>
              <a:buChar char="•"/>
            </a:pPr>
            <a:r>
              <a:rPr lang="en-GB" altLang="en-US" sz="2000" b="0" dirty="0">
                <a:ea typeface="ＭＳ Ｐゴシック" pitchFamily="34" charset="-128"/>
              </a:rPr>
              <a:t>‘NHS’ moves to be more of a brand – but sharing same legal principles and contractual connections</a:t>
            </a:r>
            <a:r>
              <a:rPr lang="en-GB" altLang="en-US" sz="2000" b="0" dirty="0" smtClean="0">
                <a:ea typeface="ＭＳ Ｐゴシック" pitchFamily="34" charset="-128"/>
              </a:rPr>
              <a:t>.</a:t>
            </a:r>
            <a:endParaRPr lang="en-GB" altLang="en-US" sz="2000" b="0" dirty="0">
              <a:ea typeface="ＭＳ Ｐゴシック" pitchFamily="34" charset="-128"/>
            </a:endParaRPr>
          </a:p>
          <a:p>
            <a:pPr marL="342900" indent="-342900">
              <a:buFont typeface="Arial" panose="020B0604020202020204" pitchFamily="34" charset="0"/>
              <a:buChar char="•"/>
            </a:pPr>
            <a:r>
              <a:rPr lang="en-GB" altLang="en-US" sz="2000" b="0" dirty="0">
                <a:ea typeface="ＭＳ Ｐゴシック" pitchFamily="34" charset="-128"/>
              </a:rPr>
              <a:t>Creation of CCG’s to commission ‘most’ local health services</a:t>
            </a:r>
            <a:r>
              <a:rPr lang="en-GB" altLang="en-US" sz="2000" dirty="0" smtClean="0">
                <a:ea typeface="ＭＳ Ｐゴシック" pitchFamily="34" charset="-128"/>
              </a:rPr>
              <a:t>.</a:t>
            </a:r>
            <a:endParaRPr lang="en-GB" altLang="en-US" sz="2000" dirty="0">
              <a:ea typeface="ＭＳ Ｐゴシック" pitchFamily="34" charset="-128"/>
            </a:endParaRPr>
          </a:p>
        </p:txBody>
      </p:sp>
      <p:sp>
        <p:nvSpPr>
          <p:cNvPr id="3" name="TextBox 2"/>
          <p:cNvSpPr txBox="1"/>
          <p:nvPr/>
        </p:nvSpPr>
        <p:spPr>
          <a:xfrm>
            <a:off x="6372200" y="3861048"/>
            <a:ext cx="914400" cy="914400"/>
          </a:xfrm>
          <a:prstGeom prst="rect">
            <a:avLst/>
          </a:prstGeom>
        </p:spPr>
        <p:txBody>
          <a:bodyPr vert="horz" wrap="none" lIns="91440" tIns="45720" rIns="91440" bIns="45720" rtlCol="0">
            <a:normAutofit/>
          </a:bodyPr>
          <a:lstStyle/>
          <a:p>
            <a:endParaRPr lang="en-GB" sz="3600" b="1" dirty="0" smtClean="0">
              <a:solidFill>
                <a:srgbClr val="009145"/>
              </a:solidFill>
            </a:endParaRPr>
          </a:p>
        </p:txBody>
      </p:sp>
      <p:pic>
        <p:nvPicPr>
          <p:cNvPr id="5" name="Picture 2" descr="NHS landscape at a local lev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046704"/>
            <a:ext cx="5100486" cy="222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697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Health and Social Care Act (2012)</a:t>
            </a:r>
            <a:endParaRPr lang="en-GB" dirty="0"/>
          </a:p>
        </p:txBody>
      </p:sp>
      <p:pic>
        <p:nvPicPr>
          <p:cNvPr id="3" name="Picture 2" descr="C:\Users\maria.SUSTAIN.LOCAL\Desktop\HSC Diagram - the new system 2.jpg"/>
          <p:cNvPicPr/>
          <p:nvPr/>
        </p:nvPicPr>
        <p:blipFill>
          <a:blip r:embed="rId3">
            <a:extLst>
              <a:ext uri="{28A0092B-C50C-407E-A947-70E740481C1C}">
                <a14:useLocalDpi xmlns:a14="http://schemas.microsoft.com/office/drawing/2010/main" val="0"/>
              </a:ext>
            </a:extLst>
          </a:blip>
          <a:srcRect/>
          <a:stretch>
            <a:fillRect/>
          </a:stretch>
        </p:blipFill>
        <p:spPr bwMode="auto">
          <a:xfrm>
            <a:off x="683568" y="788865"/>
            <a:ext cx="5724525" cy="4295775"/>
          </a:xfrm>
          <a:prstGeom prst="rect">
            <a:avLst/>
          </a:prstGeom>
          <a:noFill/>
          <a:ln>
            <a:noFill/>
          </a:ln>
        </p:spPr>
      </p:pic>
    </p:spTree>
    <p:extLst>
      <p:ext uri="{BB962C8B-B14F-4D97-AF65-F5344CB8AC3E}">
        <p14:creationId xmlns:p14="http://schemas.microsoft.com/office/powerpoint/2010/main" val="4129512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What’s new?</a:t>
            </a:r>
          </a:p>
          <a:p>
            <a:pPr marL="457200" lvl="1" indent="-457200">
              <a:buFont typeface="Arial" panose="020B0604020202020204" pitchFamily="34" charset="0"/>
              <a:buChar char="•"/>
            </a:pPr>
            <a:r>
              <a:rPr lang="en-GB" sz="1800" dirty="0" smtClean="0"/>
              <a:t>Clinical </a:t>
            </a:r>
            <a:r>
              <a:rPr lang="en-GB" sz="1800" dirty="0"/>
              <a:t>commissioning groups (CCGs) - </a:t>
            </a:r>
            <a:r>
              <a:rPr lang="en-GB" sz="1800" dirty="0" smtClean="0"/>
              <a:t>replaced </a:t>
            </a:r>
            <a:r>
              <a:rPr lang="en-GB" sz="1800" dirty="0"/>
              <a:t>the primary care trusts (PCTs) and control around two-thirds of the NHS budget. </a:t>
            </a:r>
            <a:endParaRPr lang="en-GB" sz="1800" dirty="0" smtClean="0"/>
          </a:p>
          <a:p>
            <a:pPr marL="457200" lvl="2" indent="-457200">
              <a:buFont typeface="Arial" panose="020B0604020202020204" pitchFamily="34" charset="0"/>
              <a:buChar char="•"/>
            </a:pPr>
            <a:r>
              <a:rPr lang="en-GB" sz="1400" dirty="0" smtClean="0"/>
              <a:t> The </a:t>
            </a:r>
            <a:r>
              <a:rPr lang="en-GB" sz="1400" dirty="0"/>
              <a:t>CCG boards (made up of GPs, other health professionals and lay members) are responsible for making decisions on priorities for commissioning local health services. </a:t>
            </a:r>
          </a:p>
          <a:p>
            <a:pPr marL="457200" lvl="1" indent="-457200">
              <a:buFont typeface="Arial" panose="020B0604020202020204" pitchFamily="34" charset="0"/>
              <a:buChar char="•"/>
            </a:pPr>
            <a:endParaRPr lang="en-GB" sz="1800" dirty="0"/>
          </a:p>
          <a:p>
            <a:pPr marL="457200" lvl="1" indent="-457200">
              <a:buFont typeface="Arial" panose="020B0604020202020204" pitchFamily="34" charset="0"/>
              <a:buChar char="•"/>
            </a:pPr>
            <a:r>
              <a:rPr lang="en-GB" sz="1800" dirty="0"/>
              <a:t>Local Authorities - Commissioning For Public Health and responsible for providing some public health </a:t>
            </a:r>
            <a:r>
              <a:rPr lang="en-GB" sz="1800" dirty="0" smtClean="0"/>
              <a:t>services</a:t>
            </a:r>
          </a:p>
          <a:p>
            <a:pPr lvl="1"/>
            <a:endParaRPr lang="en-GB" sz="1800" dirty="0"/>
          </a:p>
          <a:p>
            <a:pPr marL="457200" lvl="1" indent="-457200">
              <a:buFont typeface="Arial" panose="020B0604020202020204" pitchFamily="34" charset="0"/>
              <a:buChar char="•"/>
            </a:pPr>
            <a:r>
              <a:rPr lang="en-GB" sz="1800" dirty="0"/>
              <a:t>Health and wellbeing boards – bring together NHS and local authority decision </a:t>
            </a:r>
            <a:r>
              <a:rPr lang="en-GB" sz="1800" dirty="0" smtClean="0"/>
              <a:t>making and responsible for</a:t>
            </a:r>
            <a:endParaRPr lang="en-GB" sz="1800" dirty="0"/>
          </a:p>
          <a:p>
            <a:pPr marL="457200" lvl="2" indent="-457200">
              <a:buFont typeface="Arial" panose="020B0604020202020204" pitchFamily="34" charset="0"/>
              <a:buChar char="•"/>
            </a:pPr>
            <a:r>
              <a:rPr lang="en-GB" sz="1400" dirty="0" smtClean="0"/>
              <a:t>Joint </a:t>
            </a:r>
            <a:r>
              <a:rPr lang="en-GB" sz="1400" dirty="0"/>
              <a:t>Health &amp; Wellbeing Strategy </a:t>
            </a:r>
            <a:r>
              <a:rPr lang="en-GB" sz="1400" dirty="0" smtClean="0"/>
              <a:t> -  forms </a:t>
            </a:r>
            <a:r>
              <a:rPr lang="en-GB" sz="1400" dirty="0"/>
              <a:t>the basis of the commissioning </a:t>
            </a:r>
            <a:r>
              <a:rPr lang="en-GB" sz="1400" dirty="0" smtClean="0"/>
              <a:t>plans</a:t>
            </a:r>
          </a:p>
          <a:p>
            <a:pPr marL="457200" lvl="3" indent="-457200">
              <a:buFont typeface="Arial" panose="020B0604020202020204" pitchFamily="34" charset="0"/>
              <a:buChar char="•"/>
            </a:pPr>
            <a:r>
              <a:rPr lang="en-GB" sz="1400" dirty="0" smtClean="0"/>
              <a:t>Joint </a:t>
            </a:r>
            <a:r>
              <a:rPr lang="en-GB" sz="1400" dirty="0"/>
              <a:t>Strategic Needs Assessment (JSNA) - an ongoing process by </a:t>
            </a:r>
          </a:p>
          <a:p>
            <a:pPr lvl="3"/>
            <a:r>
              <a:rPr lang="en-GB" sz="1400" dirty="0" smtClean="0"/>
              <a:t>           which set </a:t>
            </a:r>
            <a:r>
              <a:rPr lang="en-GB" sz="1400" dirty="0"/>
              <a:t>out needs of population and  priorities</a:t>
            </a:r>
            <a:endParaRPr lang="en-GB" sz="1400" dirty="0" smtClean="0"/>
          </a:p>
        </p:txBody>
      </p:sp>
    </p:spTree>
    <p:extLst>
      <p:ext uri="{BB962C8B-B14F-4D97-AF65-F5344CB8AC3E}">
        <p14:creationId xmlns:p14="http://schemas.microsoft.com/office/powerpoint/2010/main" val="17957111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What is public health</a:t>
            </a:r>
            <a:r>
              <a:rPr lang="en-GB" dirty="0" smtClean="0"/>
              <a:t>?</a:t>
            </a:r>
          </a:p>
          <a:p>
            <a:endParaRPr lang="en-GB" sz="2000" b="0" dirty="0"/>
          </a:p>
          <a:p>
            <a:r>
              <a:rPr lang="en-GB" sz="2000" b="0" dirty="0" smtClean="0"/>
              <a:t>‘The science </a:t>
            </a:r>
            <a:r>
              <a:rPr lang="en-GB" sz="2000" b="0" dirty="0"/>
              <a:t>and art of improving the population’s health through the organised efforts of society’</a:t>
            </a:r>
            <a:endParaRPr lang="en-GB" b="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3960440" cy="282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79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The vision for local government leadership of public health</a:t>
            </a:r>
          </a:p>
          <a:p>
            <a:endParaRPr lang="en-GB" sz="2000" b="0" i="1" dirty="0"/>
          </a:p>
          <a:p>
            <a:r>
              <a:rPr lang="en-GB" sz="2000" b="0" i="1" dirty="0"/>
              <a:t>Building on local government’s long and proud history of public health leadership, our vision is for local authorities to use their new responsibilities and resources to put health and wellbeing at the heart of everything they do, thereby helping people to lead healthier lives, both mentally and physically </a:t>
            </a:r>
          </a:p>
          <a:p>
            <a:endParaRPr lang="en-GB" sz="2000" b="0" i="1" dirty="0"/>
          </a:p>
          <a:p>
            <a:r>
              <a:rPr lang="en-GB" sz="2000" b="0" i="1" dirty="0"/>
              <a:t>DH Guidance on Public Health in Local Government </a:t>
            </a:r>
            <a:r>
              <a:rPr lang="en-GB" sz="2000" b="0" i="1" dirty="0" smtClean="0"/>
              <a:t/>
            </a:r>
            <a:br>
              <a:rPr lang="en-GB" sz="2000" b="0" i="1" dirty="0" smtClean="0"/>
            </a:br>
            <a:r>
              <a:rPr lang="en-GB" sz="2000" b="0" i="1" dirty="0" smtClean="0"/>
              <a:t>(</a:t>
            </a:r>
            <a:r>
              <a:rPr lang="en-GB" sz="2000" b="0" i="1" dirty="0"/>
              <a:t>Dec 2011 p3)</a:t>
            </a:r>
          </a:p>
        </p:txBody>
      </p:sp>
    </p:spTree>
    <p:extLst>
      <p:ext uri="{BB962C8B-B14F-4D97-AF65-F5344CB8AC3E}">
        <p14:creationId xmlns:p14="http://schemas.microsoft.com/office/powerpoint/2010/main" val="1050250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smtClean="0"/>
              <a:t>Drivers </a:t>
            </a:r>
            <a:r>
              <a:rPr lang="en-GB" dirty="0"/>
              <a:t>for change</a:t>
            </a:r>
          </a:p>
          <a:p>
            <a:pPr marL="342900" indent="-342900">
              <a:buFont typeface="Arial" panose="020B0604020202020204" pitchFamily="34" charset="0"/>
              <a:buChar char="•"/>
            </a:pPr>
            <a:r>
              <a:rPr lang="en-GB" sz="2000" b="0" dirty="0" smtClean="0"/>
              <a:t>Value </a:t>
            </a:r>
            <a:r>
              <a:rPr lang="en-GB" sz="2000" b="0" dirty="0"/>
              <a:t>for </a:t>
            </a:r>
            <a:r>
              <a:rPr lang="en-GB" sz="2000" b="0" dirty="0" smtClean="0"/>
              <a:t>money, targets and efficiency</a:t>
            </a:r>
          </a:p>
          <a:p>
            <a:pPr marL="342900" indent="-342900">
              <a:buFont typeface="Arial" panose="020B0604020202020204" pitchFamily="34" charset="0"/>
              <a:buChar char="•"/>
            </a:pPr>
            <a:r>
              <a:rPr lang="en-GB" sz="2000" b="0" dirty="0" smtClean="0"/>
              <a:t>Quality assurances</a:t>
            </a:r>
          </a:p>
          <a:p>
            <a:pPr marL="342900" indent="-342900">
              <a:buFont typeface="Arial" panose="020B0604020202020204" pitchFamily="34" charset="0"/>
              <a:buChar char="•"/>
            </a:pPr>
            <a:r>
              <a:rPr lang="en-GB" sz="2000" b="0" dirty="0" smtClean="0"/>
              <a:t>Good </a:t>
            </a:r>
            <a:r>
              <a:rPr lang="en-GB" sz="2000" b="0" dirty="0"/>
              <a:t>solutions to complex </a:t>
            </a:r>
            <a:r>
              <a:rPr lang="en-GB" sz="2000" b="0" dirty="0" smtClean="0"/>
              <a:t>problems</a:t>
            </a:r>
          </a:p>
          <a:p>
            <a:pPr marL="342900" indent="-342900">
              <a:buFont typeface="Arial" panose="020B0604020202020204" pitchFamily="34" charset="0"/>
              <a:buChar char="•"/>
            </a:pPr>
            <a:r>
              <a:rPr lang="en-GB" sz="2000" b="0" dirty="0" smtClean="0"/>
              <a:t>Shift </a:t>
            </a:r>
            <a:r>
              <a:rPr lang="en-GB" sz="2000" b="0" dirty="0"/>
              <a:t>decision making close to patients</a:t>
            </a:r>
          </a:p>
          <a:p>
            <a:endParaRPr lang="en-GB" sz="2000" dirty="0"/>
          </a:p>
          <a:p>
            <a:r>
              <a:rPr lang="en-GB" dirty="0"/>
              <a:t> </a:t>
            </a:r>
            <a:r>
              <a:rPr lang="en-GB" dirty="0" smtClean="0"/>
              <a:t>The </a:t>
            </a:r>
            <a:r>
              <a:rPr lang="en-GB" dirty="0"/>
              <a:t>reality</a:t>
            </a:r>
          </a:p>
          <a:p>
            <a:pPr marL="457200" lvl="0" indent="-457200">
              <a:buFont typeface="Arial" panose="020B0604020202020204" pitchFamily="34" charset="0"/>
              <a:buChar char="•"/>
            </a:pPr>
            <a:r>
              <a:rPr lang="en-GB" sz="2000" b="0" dirty="0" smtClean="0"/>
              <a:t>Still evolving - Sceptics/ conflict of interest</a:t>
            </a:r>
          </a:p>
          <a:p>
            <a:pPr marL="457200" lvl="0" indent="-457200">
              <a:buFont typeface="Arial" panose="020B0604020202020204" pitchFamily="34" charset="0"/>
              <a:buChar char="•"/>
            </a:pPr>
            <a:r>
              <a:rPr lang="en-GB" sz="2000" b="0" dirty="0" smtClean="0"/>
              <a:t>Personal relationships</a:t>
            </a:r>
          </a:p>
          <a:p>
            <a:pPr marL="457200" indent="-457200">
              <a:buFont typeface="Arial" panose="020B0604020202020204" pitchFamily="34" charset="0"/>
              <a:buChar char="•"/>
            </a:pPr>
            <a:r>
              <a:rPr lang="en-GB" sz="2000" b="0" dirty="0"/>
              <a:t>Public Health still more relevant (but less £!)</a:t>
            </a:r>
          </a:p>
          <a:p>
            <a:pPr marL="457200" lvl="0" indent="-457200">
              <a:buFont typeface="Arial" panose="020B0604020202020204" pitchFamily="34" charset="0"/>
              <a:buChar char="•"/>
            </a:pPr>
            <a:r>
              <a:rPr lang="en-GB" sz="2000" b="0" dirty="0" smtClean="0"/>
              <a:t>Off </a:t>
            </a:r>
            <a:r>
              <a:rPr lang="en-GB" sz="2000" b="0" dirty="0"/>
              <a:t>the shelf </a:t>
            </a:r>
            <a:r>
              <a:rPr lang="en-GB" sz="2000" b="0" dirty="0" smtClean="0"/>
              <a:t>models still prioritised for Clinical approaches</a:t>
            </a:r>
          </a:p>
          <a:p>
            <a:endParaRPr lang="en-GB" dirty="0"/>
          </a:p>
        </p:txBody>
      </p:sp>
    </p:spTree>
    <p:extLst>
      <p:ext uri="{BB962C8B-B14F-4D97-AF65-F5344CB8AC3E}">
        <p14:creationId xmlns:p14="http://schemas.microsoft.com/office/powerpoint/2010/main" val="1308473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5288" y="333374"/>
            <a:ext cx="8280400" cy="5039842"/>
          </a:xfrm>
        </p:spPr>
        <p:txBody>
          <a:bodyPr/>
          <a:lstStyle/>
          <a:p>
            <a:r>
              <a:rPr lang="en-GB" dirty="0"/>
              <a:t>Commissioning </a:t>
            </a:r>
            <a:r>
              <a:rPr lang="en-GB" dirty="0" smtClean="0"/>
              <a:t>Processes </a:t>
            </a:r>
          </a:p>
          <a:p>
            <a:pPr marL="342900" indent="-342900">
              <a:buFont typeface="Arial" panose="020B0604020202020204" pitchFamily="34" charset="0"/>
              <a:buChar char="•"/>
            </a:pPr>
            <a:r>
              <a:rPr lang="en-GB" sz="2000" dirty="0" smtClean="0"/>
              <a:t>Data creates a picture of community needs and assents (JSNA)</a:t>
            </a:r>
          </a:p>
          <a:p>
            <a:pPr marL="342900" lvl="1" indent="-342900">
              <a:buFont typeface="Wingdings" panose="05000000000000000000" pitchFamily="2" charset="2"/>
              <a:buChar char="Ø"/>
            </a:pPr>
            <a:r>
              <a:rPr lang="en-GB" sz="2000" dirty="0" smtClean="0"/>
              <a:t>Feed in evidence/ get the community involved</a:t>
            </a:r>
          </a:p>
          <a:p>
            <a:pPr marL="342900" lvl="1" indent="-342900">
              <a:buFont typeface="Wingdings" panose="05000000000000000000" pitchFamily="2" charset="2"/>
              <a:buChar char="Ø"/>
            </a:pPr>
            <a:endParaRPr lang="en-GB" sz="1000" dirty="0" smtClean="0"/>
          </a:p>
          <a:p>
            <a:pPr marL="342900" indent="-342900">
              <a:buFont typeface="Arial" panose="020B0604020202020204" pitchFamily="34" charset="0"/>
              <a:buChar char="•"/>
            </a:pPr>
            <a:r>
              <a:rPr lang="en-GB" sz="2000" dirty="0" smtClean="0"/>
              <a:t>Identify priorities (JHWSs)</a:t>
            </a:r>
          </a:p>
          <a:p>
            <a:pPr marL="342900" lvl="1" indent="-342900">
              <a:buFont typeface="Wingdings" panose="05000000000000000000" pitchFamily="2" charset="2"/>
              <a:buChar char="Ø"/>
            </a:pPr>
            <a:r>
              <a:rPr lang="en-GB" sz="2000" dirty="0"/>
              <a:t>Feed in evidence/ get the community </a:t>
            </a:r>
            <a:r>
              <a:rPr lang="en-GB" sz="2000" dirty="0" smtClean="0"/>
              <a:t>involved</a:t>
            </a:r>
          </a:p>
          <a:p>
            <a:pPr marL="342900" lvl="1" indent="-342900">
              <a:buFont typeface="Wingdings" panose="05000000000000000000" pitchFamily="2" charset="2"/>
              <a:buChar char="Ø"/>
            </a:pPr>
            <a:r>
              <a:rPr lang="en-GB" sz="2000" dirty="0" smtClean="0"/>
              <a:t>Influence members</a:t>
            </a:r>
            <a:endParaRPr lang="en-GB" sz="2000" dirty="0"/>
          </a:p>
          <a:p>
            <a:pPr marL="342900" indent="-342900">
              <a:buFont typeface="Arial" panose="020B0604020202020204" pitchFamily="34" charset="0"/>
              <a:buChar char="•"/>
            </a:pPr>
            <a:endParaRPr lang="en-GB" sz="1000" dirty="0" smtClean="0"/>
          </a:p>
          <a:p>
            <a:pPr marL="342900" indent="-342900">
              <a:buFont typeface="Arial" panose="020B0604020202020204" pitchFamily="34" charset="0"/>
              <a:buChar char="•"/>
            </a:pPr>
            <a:r>
              <a:rPr lang="en-GB" sz="2000" dirty="0" smtClean="0"/>
              <a:t>Develop Commissioning plans</a:t>
            </a:r>
          </a:p>
          <a:p>
            <a:pPr marL="342900" lvl="1" indent="-342900">
              <a:buFont typeface="Wingdings" panose="05000000000000000000" pitchFamily="2" charset="2"/>
              <a:buChar char="Ø"/>
            </a:pPr>
            <a:r>
              <a:rPr lang="en-GB" sz="2000" dirty="0" smtClean="0"/>
              <a:t>Offer innovative services/ support redesign</a:t>
            </a:r>
          </a:p>
          <a:p>
            <a:pPr marL="342900" lvl="1" indent="-342900">
              <a:buFont typeface="Wingdings" panose="05000000000000000000" pitchFamily="2" charset="2"/>
              <a:buChar char="Ø"/>
            </a:pPr>
            <a:r>
              <a:rPr lang="en-GB" sz="2000" dirty="0" smtClean="0"/>
              <a:t>Review/ scrutinise how will they meet needs</a:t>
            </a:r>
          </a:p>
          <a:p>
            <a:pPr marL="342900" lvl="1" indent="-342900">
              <a:buFont typeface="Wingdings" panose="05000000000000000000" pitchFamily="2" charset="2"/>
              <a:buChar char="Ø"/>
            </a:pPr>
            <a:endParaRPr lang="en-GB" sz="1000" dirty="0"/>
          </a:p>
          <a:p>
            <a:pPr marL="342900" indent="-342900">
              <a:buFont typeface="Arial" panose="020B0604020202020204" pitchFamily="34" charset="0"/>
              <a:buChar char="•"/>
            </a:pPr>
            <a:r>
              <a:rPr lang="en-GB" sz="2000" dirty="0" smtClean="0"/>
              <a:t>Review</a:t>
            </a:r>
            <a:endParaRPr lang="en-GB" sz="2000" dirty="0"/>
          </a:p>
          <a:p>
            <a:pPr marL="342900" indent="-342900">
              <a:buFont typeface="Arial" panose="020B0604020202020204" pitchFamily="34" charset="0"/>
              <a:buChar char="•"/>
            </a:pPr>
            <a:r>
              <a:rPr lang="en-GB" sz="2000" dirty="0" smtClean="0">
                <a:solidFill>
                  <a:srgbClr val="8CC740"/>
                </a:solidFill>
              </a:rPr>
              <a:t>Use as baseline to prepare evidence for new JSNA</a:t>
            </a:r>
          </a:p>
          <a:p>
            <a:endParaRPr lang="en-GB" sz="2000" dirty="0" smtClean="0"/>
          </a:p>
          <a:p>
            <a:r>
              <a:rPr lang="en-GB" sz="2000" dirty="0" smtClean="0"/>
              <a:t> </a:t>
            </a:r>
            <a:endParaRPr lang="en-GB" sz="2000" dirty="0"/>
          </a:p>
        </p:txBody>
      </p:sp>
    </p:spTree>
    <p:extLst>
      <p:ext uri="{BB962C8B-B14F-4D97-AF65-F5344CB8AC3E}">
        <p14:creationId xmlns:p14="http://schemas.microsoft.com/office/powerpoint/2010/main" val="1495030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3600" b="1" dirty="0" smtClean="0">
            <a:solidFill>
              <a:srgbClr val="009145"/>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1433</Words>
  <Application>Microsoft Office PowerPoint</Application>
  <PresentationFormat>On-screen Show (4:3)</PresentationFormat>
  <Paragraphs>278</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GavinDupee</dc:creator>
  <cp:lastModifiedBy>Sarah Williams</cp:lastModifiedBy>
  <cp:revision>50</cp:revision>
  <cp:lastPrinted>2015-03-23T12:01:02Z</cp:lastPrinted>
  <dcterms:created xsi:type="dcterms:W3CDTF">2014-03-25T13:26:16Z</dcterms:created>
  <dcterms:modified xsi:type="dcterms:W3CDTF">2015-03-23T18:24:32Z</dcterms:modified>
</cp:coreProperties>
</file>