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90" r:id="rId4"/>
    <p:sldMasterId id="2147483702" r:id="rId5"/>
    <p:sldMasterId id="2147483714" r:id="rId6"/>
    <p:sldMasterId id="2147483726" r:id="rId7"/>
  </p:sldMasterIdLst>
  <p:notesMasterIdLst>
    <p:notesMasterId r:id="rId39"/>
  </p:notesMasterIdLst>
  <p:sldIdLst>
    <p:sldId id="292" r:id="rId8"/>
    <p:sldId id="305" r:id="rId9"/>
    <p:sldId id="304" r:id="rId10"/>
    <p:sldId id="276" r:id="rId11"/>
    <p:sldId id="263" r:id="rId12"/>
    <p:sldId id="273" r:id="rId13"/>
    <p:sldId id="310" r:id="rId14"/>
    <p:sldId id="311" r:id="rId15"/>
    <p:sldId id="312" r:id="rId16"/>
    <p:sldId id="258" r:id="rId17"/>
    <p:sldId id="274" r:id="rId18"/>
    <p:sldId id="295" r:id="rId19"/>
    <p:sldId id="296" r:id="rId20"/>
    <p:sldId id="281" r:id="rId21"/>
    <p:sldId id="282" r:id="rId22"/>
    <p:sldId id="284" r:id="rId23"/>
    <p:sldId id="306" r:id="rId24"/>
    <p:sldId id="308" r:id="rId25"/>
    <p:sldId id="309" r:id="rId26"/>
    <p:sldId id="313" r:id="rId27"/>
    <p:sldId id="277" r:id="rId28"/>
    <p:sldId id="297" r:id="rId29"/>
    <p:sldId id="298" r:id="rId30"/>
    <p:sldId id="299" r:id="rId31"/>
    <p:sldId id="301" r:id="rId32"/>
    <p:sldId id="302" r:id="rId33"/>
    <p:sldId id="303" r:id="rId34"/>
    <p:sldId id="265" r:id="rId35"/>
    <p:sldId id="289" r:id="rId36"/>
    <p:sldId id="290" r:id="rId37"/>
    <p:sldId id="291"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p:scale>
          <a:sx n="70" d="100"/>
          <a:sy n="70" d="100"/>
        </p:scale>
        <p:origin x="-13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1FCF3CF-1453-4E94-A455-6660ECE1EA07}" type="datetimeFigureOut">
              <a:rPr lang="en-GB" smtClean="0"/>
              <a:t>06/12/2013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D21E61-CD36-4AD4-B5AF-08AA3125BDF7}" type="slidenum">
              <a:rPr lang="en-GB" smtClean="0"/>
              <a:t>‹#›</a:t>
            </a:fld>
            <a:endParaRPr lang="en-GB"/>
          </a:p>
        </p:txBody>
      </p:sp>
    </p:spTree>
    <p:extLst>
      <p:ext uri="{BB962C8B-B14F-4D97-AF65-F5344CB8AC3E}">
        <p14:creationId xmlns:p14="http://schemas.microsoft.com/office/powerpoint/2010/main" val="19692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A2CDB-4209-42CE-9A17-DE66ACB7A47E}" type="slidenum">
              <a:rPr lang="en-GB" smtClean="0"/>
              <a:t>6</a:t>
            </a:fld>
            <a:endParaRPr lang="en-GB"/>
          </a:p>
        </p:txBody>
      </p:sp>
    </p:spTree>
    <p:extLst>
      <p:ext uri="{BB962C8B-B14F-4D97-AF65-F5344CB8AC3E}">
        <p14:creationId xmlns:p14="http://schemas.microsoft.com/office/powerpoint/2010/main" val="58886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A2CDB-4209-42CE-9A17-DE66ACB7A47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58886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A2CDB-4209-42CE-9A17-DE66ACB7A47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8886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Expert panel</a:t>
            </a:r>
          </a:p>
          <a:p>
            <a:r>
              <a:rPr lang="en-GB" dirty="0" smtClean="0"/>
              <a:t>CQUINN</a:t>
            </a:r>
            <a:endParaRPr lang="en-GB" dirty="0"/>
          </a:p>
        </p:txBody>
      </p:sp>
      <p:sp>
        <p:nvSpPr>
          <p:cNvPr id="4" name="Slide Number Placeholder 3"/>
          <p:cNvSpPr>
            <a:spLocks noGrp="1"/>
          </p:cNvSpPr>
          <p:nvPr>
            <p:ph type="sldNum" sz="quarter" idx="10"/>
          </p:nvPr>
        </p:nvSpPr>
        <p:spPr/>
        <p:txBody>
          <a:bodyPr/>
          <a:lstStyle/>
          <a:p>
            <a:fld id="{E57A2CDB-4209-42CE-9A17-DE66ACB7A47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193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A2CDB-4209-42CE-9A17-DE66ACB7A47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10254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Gerry will go into </a:t>
            </a:r>
            <a:r>
              <a:rPr lang="en-GB" dirty="0" err="1" smtClean="0"/>
              <a:t>stds</a:t>
            </a:r>
            <a:r>
              <a:rPr lang="en-GB" dirty="0" smtClean="0"/>
              <a:t> detail in his talk about</a:t>
            </a:r>
            <a:r>
              <a:rPr lang="en-GB" baseline="0" dirty="0" smtClean="0"/>
              <a:t> costs</a:t>
            </a:r>
            <a:endParaRPr lang="en-GB" dirty="0"/>
          </a:p>
        </p:txBody>
      </p:sp>
      <p:sp>
        <p:nvSpPr>
          <p:cNvPr id="4" name="Slide Number Placeholder 3"/>
          <p:cNvSpPr>
            <a:spLocks noGrp="1"/>
          </p:cNvSpPr>
          <p:nvPr>
            <p:ph type="sldNum" sz="quarter" idx="10"/>
          </p:nvPr>
        </p:nvSpPr>
        <p:spPr/>
        <p:txBody>
          <a:bodyPr/>
          <a:lstStyle/>
          <a:p>
            <a:fld id="{044F6E2A-6010-456A-B7C9-A96AC508C11A}" type="slidenum">
              <a:rPr lang="en-GB" smtClean="0"/>
              <a:t>21</a:t>
            </a:fld>
            <a:endParaRPr lang="en-GB"/>
          </a:p>
        </p:txBody>
      </p:sp>
    </p:spTree>
    <p:extLst>
      <p:ext uri="{BB962C8B-B14F-4D97-AF65-F5344CB8AC3E}">
        <p14:creationId xmlns:p14="http://schemas.microsoft.com/office/powerpoint/2010/main" val="125079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202075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370259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3933636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449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3128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0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86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290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682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13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031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260215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639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39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447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6988"/>
            <a:ext cx="9144000" cy="100806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5938034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130425"/>
            <a:ext cx="7772400" cy="1470025"/>
          </a:xfrm>
          <a:noFill/>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smtClean="0"/>
              <a:t>Click to edit Master title style</a:t>
            </a:r>
          </a:p>
        </p:txBody>
      </p:sp>
      <p:sp>
        <p:nvSpPr>
          <p:cNvPr id="143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82AFAE4-EA27-41A9-AFCE-CD1DD61D570D}"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24550547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541058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299518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924179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164982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723949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07AF1-24A8-472F-9BBB-950F3E7EFBFF}" type="datetimeFigureOut">
              <a:rPr lang="en-GB" smtClean="0"/>
              <a:t>06/12/2013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3563355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494251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449389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259949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7606599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6988"/>
            <a:ext cx="2286000" cy="6153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6988"/>
            <a:ext cx="6705600" cy="6153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854627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215763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080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937894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6988"/>
            <a:ext cx="9144000" cy="1008063"/>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315353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0080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3590565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3993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607AF1-24A8-472F-9BBB-950F3E7EFBFF}" type="datetimeFigureOut">
              <a:rPr lang="en-GB" smtClean="0"/>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3718374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1476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413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592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5641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8486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467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3136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7170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7858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717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607AF1-24A8-472F-9BBB-950F3E7EFBFF}" type="datetimeFigureOut">
              <a:rPr lang="en-GB" smtClean="0"/>
              <a:t>06/12/2013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3627019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288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3854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4138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2707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9226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0996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4217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7248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389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32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607AF1-24A8-472F-9BBB-950F3E7EFBFF}" type="datetimeFigureOut">
              <a:rPr lang="en-GB" smtClean="0"/>
              <a:t>06/12/2013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1809432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9617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1">
                <a:solidFill>
                  <a:schemeClr val="bg1">
                    <a:lumMod val="50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69EA14-00F9-4B34-8474-CD6F61225C4D}" type="datetimeFigureOut">
              <a:rPr lang="en-GB">
                <a:solidFill>
                  <a:prstClr val="black"/>
                </a:solidFill>
              </a:rPr>
              <a:pPr>
                <a:defRPr/>
              </a:pPr>
              <a:t>06/12/2013</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E9C035-3B6B-4440-954E-BED7BDE8C0CA}"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479624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24" y="260648"/>
            <a:ext cx="8229600" cy="1143000"/>
          </a:xfrm>
          <a:prstGeom prst="rect">
            <a:avLst/>
          </a:prstGeom>
        </p:spPr>
        <p:txBody>
          <a:bodyPr/>
          <a:lstStyle>
            <a:lvl1pPr>
              <a:defRPr sz="3600" b="1">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158824" y="1841375"/>
            <a:ext cx="8229600" cy="4525963"/>
          </a:xfrm>
          <a:prstGeom prst="rect">
            <a:avLst/>
          </a:prstGeom>
        </p:spPr>
        <p:txBody>
          <a:bodyPr/>
          <a:lstStyle>
            <a:lvl1pPr>
              <a:defRPr sz="3200">
                <a:solidFill>
                  <a:schemeClr val="bg1">
                    <a:lumMod val="50000"/>
                  </a:schemeClr>
                </a:solidFill>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2000">
                <a:solidFill>
                  <a:schemeClr val="bg1">
                    <a:lumMod val="50000"/>
                  </a:schemeClr>
                </a:solidFill>
                <a:latin typeface="+mn-lt"/>
                <a:cs typeface="Arial" pitchFamily="34" charset="0"/>
              </a:defRPr>
            </a:lvl4pPr>
            <a:lvl5pPr>
              <a:defRPr sz="2000">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5CFC3-4ED6-42F5-B923-AEACF37A5110}" type="datetimeFigureOut">
              <a:rPr lang="en-GB">
                <a:solidFill>
                  <a:prstClr val="black"/>
                </a:solidFill>
              </a:rPr>
              <a:pPr>
                <a:defRPr/>
              </a:pPr>
              <a:t>06/12/2013</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6C2769E-5599-47F5-B262-0213AFDE3D3E}"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9835218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AD5B174-C678-4F2A-AC90-C5A15B284C4C}" type="datetimeFigureOut">
              <a:rPr lang="en-GB">
                <a:solidFill>
                  <a:prstClr val="black"/>
                </a:solidFill>
              </a:rPr>
              <a:pPr>
                <a:defRPr/>
              </a:pPr>
              <a:t>06/12/2013</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02841C-4A6B-4C91-8C3A-AFA7378EED2C}"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24946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4F2EFB-0E58-444D-BCE5-50E258360695}" type="datetimeFigureOut">
              <a:rPr lang="en-GB">
                <a:solidFill>
                  <a:prstClr val="black"/>
                </a:solidFill>
              </a:rPr>
              <a:pPr>
                <a:defRPr/>
              </a:pPr>
              <a:t>06/12/2013</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7E225A-D952-4AE2-82E1-EFEBE9645C8B}"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880767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98B3B9-CBBE-4FF0-A8D0-2B61C9B2470F}" type="datetimeFigureOut">
              <a:rPr lang="en-GB">
                <a:solidFill>
                  <a:prstClr val="black"/>
                </a:solidFill>
              </a:rPr>
              <a:pPr>
                <a:defRPr/>
              </a:pPr>
              <a:t>06/12/2013</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A17851-B74C-467C-9E78-11886B2AF69A}"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967969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9A8660-466E-4F20-B25E-29396910FDF5}" type="datetimeFigureOut">
              <a:rPr lang="en-GB">
                <a:solidFill>
                  <a:prstClr val="black"/>
                </a:solidFill>
              </a:rPr>
              <a:pPr>
                <a:defRPr/>
              </a:pPr>
              <a:t>06/12/2013</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F9FAA3-6A0D-4EDC-B42D-D6008CC02C9B}"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251043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33A3D4-9ACF-4B22-9F4B-2EF1642A28D5}" type="datetimeFigureOut">
              <a:rPr lang="en-GB">
                <a:solidFill>
                  <a:prstClr val="black"/>
                </a:solidFill>
              </a:rPr>
              <a:pPr>
                <a:defRPr/>
              </a:pPr>
              <a:t>06/12/2013</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F94CF0-29AC-4A4A-ABC0-BB4002870A0D}"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63004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4F18BD-EB80-4C1D-81D8-0FC2D0BBEB08}" type="datetimeFigureOut">
              <a:rPr lang="en-GB">
                <a:solidFill>
                  <a:prstClr val="black"/>
                </a:solidFill>
              </a:rPr>
              <a:pPr>
                <a:defRPr/>
              </a:pPr>
              <a:t>06/12/2013</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1F9FD34-B86D-4F79-8508-571C62A1F957}"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777707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1540BA-8F6A-4758-9EB4-30F225D66FD0}" type="datetimeFigureOut">
              <a:rPr lang="en-GB">
                <a:solidFill>
                  <a:prstClr val="black"/>
                </a:solidFill>
              </a:rPr>
              <a:pPr>
                <a:defRPr/>
              </a:pPr>
              <a:t>06/12/2013</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48B8F2-A3C4-4153-AE22-6B17BABC3193}"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26115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7AF1-24A8-472F-9BBB-950F3E7EFBFF}" type="datetimeFigureOut">
              <a:rPr lang="en-GB" smtClean="0"/>
              <a:t>06/12/2013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2555955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0387F8-6877-4915-A6BE-EFF3576F9BC7}" type="datetimeFigureOut">
              <a:rPr lang="en-GB">
                <a:solidFill>
                  <a:prstClr val="black"/>
                </a:solidFill>
              </a:rPr>
              <a:pPr>
                <a:defRPr/>
              </a:pPr>
              <a:t>06/12/2013</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79540A-1482-44E3-9E43-FD6B1DC07995}"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25932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2E88D7-74A1-4CD3-B5C1-45972D2ED2F2}" type="datetimeFigureOut">
              <a:rPr lang="en-GB">
                <a:solidFill>
                  <a:prstClr val="black"/>
                </a:solidFill>
              </a:rPr>
              <a:pPr>
                <a:defRPr/>
              </a:pPr>
              <a:t>06/12/2013</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69C16B-3272-41F8-8594-9DBDF02BAE3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9095039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4082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6138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2071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195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3913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8120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9010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65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13652273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103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83857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700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07AF1-24A8-472F-9BBB-950F3E7EFBFF}" type="datetimeFigureOut">
              <a:rPr lang="en-GB" smtClean="0"/>
              <a:t>06/12/2013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6E749-BF9C-4478-AE0F-2D664F244E0F}" type="slidenum">
              <a:rPr lang="en-GB" smtClean="0"/>
              <a:t>‹#›</a:t>
            </a:fld>
            <a:endParaRPr lang="en-GB"/>
          </a:p>
        </p:txBody>
      </p:sp>
    </p:spTree>
    <p:extLst>
      <p:ext uri="{BB962C8B-B14F-4D97-AF65-F5344CB8AC3E}">
        <p14:creationId xmlns:p14="http://schemas.microsoft.com/office/powerpoint/2010/main" val="137071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4.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7AF1-24A8-472F-9BBB-950F3E7EFBFF}" type="datetimeFigureOut">
              <a:rPr lang="en-GB" smtClean="0"/>
              <a:t>06/12/2013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6E749-BF9C-4478-AE0F-2D664F244E0F}" type="slidenum">
              <a:rPr lang="en-GB" smtClean="0"/>
              <a:t>‹#›</a:t>
            </a:fld>
            <a:endParaRPr lang="en-GB"/>
          </a:p>
        </p:txBody>
      </p:sp>
    </p:spTree>
    <p:extLst>
      <p:ext uri="{BB962C8B-B14F-4D97-AF65-F5344CB8AC3E}">
        <p14:creationId xmlns:p14="http://schemas.microsoft.com/office/powerpoint/2010/main" val="374589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6977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cxnSp>
        <p:nvCxnSpPr>
          <p:cNvPr id="8" name="Straight Connector 7"/>
          <p:cNvCxnSpPr/>
          <p:nvPr/>
        </p:nvCxnSpPr>
        <p:spPr>
          <a:xfrm>
            <a:off x="0" y="1412776"/>
            <a:ext cx="9144000" cy="0"/>
          </a:xfrm>
          <a:prstGeom prst="line">
            <a:avLst/>
          </a:prstGeom>
          <a:ln w="12700">
            <a:solidFill>
              <a:srgbClr val="C00000"/>
            </a:solidFill>
          </a:ln>
          <a:effectLst>
            <a:outerShdw blurRad="50800" dist="38100" dir="5400000" algn="t" rotWithShape="0">
              <a:srgbClr val="C00000">
                <a:alpha val="40000"/>
              </a:srgbClr>
            </a:outerShdw>
          </a:effectLst>
        </p:spPr>
        <p:style>
          <a:lnRef idx="1">
            <a:schemeClr val="accent1"/>
          </a:lnRef>
          <a:fillRef idx="0">
            <a:schemeClr val="accent1"/>
          </a:fillRef>
          <a:effectRef idx="0">
            <a:schemeClr val="accent1"/>
          </a:effectRef>
          <a:fontRef idx="minor">
            <a:schemeClr val="tx1"/>
          </a:fontRef>
        </p:style>
      </p:cxnSp>
      <p:pic>
        <p:nvPicPr>
          <p:cNvPr id="9" name="Picture 4" descr="New gen CM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236296" y="188640"/>
            <a:ext cx="1800919" cy="109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9910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9144000" cy="1008063"/>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pic>
        <p:nvPicPr>
          <p:cNvPr id="1030" name="Picture 12" descr="CM logo"/>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812088" y="6048375"/>
            <a:ext cx="13319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descr="approved"/>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6000750"/>
            <a:ext cx="9001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1350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Verdana" pitchFamily="34" charset="0"/>
        </a:defRPr>
      </a:lvl2pPr>
      <a:lvl3pPr algn="ctr" rtl="0" eaLnBrk="0" fontAlgn="base" hangingPunct="0">
        <a:spcBef>
          <a:spcPct val="0"/>
        </a:spcBef>
        <a:spcAft>
          <a:spcPct val="0"/>
        </a:spcAft>
        <a:defRPr sz="3600">
          <a:solidFill>
            <a:schemeClr val="bg1"/>
          </a:solidFill>
          <a:latin typeface="Verdana" pitchFamily="34" charset="0"/>
        </a:defRPr>
      </a:lvl3pPr>
      <a:lvl4pPr algn="ctr" rtl="0" eaLnBrk="0" fontAlgn="base" hangingPunct="0">
        <a:spcBef>
          <a:spcPct val="0"/>
        </a:spcBef>
        <a:spcAft>
          <a:spcPct val="0"/>
        </a:spcAft>
        <a:defRPr sz="3600">
          <a:solidFill>
            <a:schemeClr val="bg1"/>
          </a:solidFill>
          <a:latin typeface="Verdana" pitchFamily="34" charset="0"/>
        </a:defRPr>
      </a:lvl4pPr>
      <a:lvl5pPr algn="ctr" rtl="0" eaLnBrk="0" fontAlgn="base" hangingPunct="0">
        <a:spcBef>
          <a:spcPct val="0"/>
        </a:spcBef>
        <a:spcAft>
          <a:spcPct val="0"/>
        </a:spcAft>
        <a:defRPr sz="3600">
          <a:solidFill>
            <a:schemeClr val="bg1"/>
          </a:solidFill>
          <a:latin typeface="Verdana" pitchFamily="34" charset="0"/>
        </a:defRPr>
      </a:lvl5pPr>
      <a:lvl6pPr marL="457200" algn="ctr" rtl="0" fontAlgn="base">
        <a:spcBef>
          <a:spcPct val="0"/>
        </a:spcBef>
        <a:spcAft>
          <a:spcPct val="0"/>
        </a:spcAft>
        <a:defRPr sz="3600">
          <a:solidFill>
            <a:schemeClr val="bg1"/>
          </a:solidFill>
          <a:latin typeface="Verdana" pitchFamily="34" charset="0"/>
        </a:defRPr>
      </a:lvl6pPr>
      <a:lvl7pPr marL="914400" algn="ctr" rtl="0" fontAlgn="base">
        <a:spcBef>
          <a:spcPct val="0"/>
        </a:spcBef>
        <a:spcAft>
          <a:spcPct val="0"/>
        </a:spcAft>
        <a:defRPr sz="3600">
          <a:solidFill>
            <a:schemeClr val="bg1"/>
          </a:solidFill>
          <a:latin typeface="Verdana" pitchFamily="34" charset="0"/>
        </a:defRPr>
      </a:lvl7pPr>
      <a:lvl8pPr marL="1371600" algn="ctr" rtl="0" fontAlgn="base">
        <a:spcBef>
          <a:spcPct val="0"/>
        </a:spcBef>
        <a:spcAft>
          <a:spcPct val="0"/>
        </a:spcAft>
        <a:defRPr sz="3600">
          <a:solidFill>
            <a:schemeClr val="bg1"/>
          </a:solidFill>
          <a:latin typeface="Verdana" pitchFamily="34" charset="0"/>
        </a:defRPr>
      </a:lvl8pPr>
      <a:lvl9pPr marL="1828800" algn="ctr" rtl="0" fontAlgn="base">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6977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0CF1-6368-4B01-B95E-97091BB5B1B6}"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B4E9-3ED5-44D4-AD2F-A3135EEEF5BB}" type="slidenum">
              <a:rPr lang="en-GB" smtClean="0">
                <a:solidFill>
                  <a:prstClr val="black">
                    <a:tint val="75000"/>
                  </a:prstClr>
                </a:solidFill>
              </a:rPr>
              <a:pPr/>
              <a:t>‹#›</a:t>
            </a:fld>
            <a:endParaRPr lang="en-GB">
              <a:solidFill>
                <a:prstClr val="black">
                  <a:tint val="75000"/>
                </a:prstClr>
              </a:solidFill>
            </a:endParaRPr>
          </a:p>
        </p:txBody>
      </p:sp>
      <p:cxnSp>
        <p:nvCxnSpPr>
          <p:cNvPr id="8" name="Straight Connector 7"/>
          <p:cNvCxnSpPr/>
          <p:nvPr/>
        </p:nvCxnSpPr>
        <p:spPr>
          <a:xfrm>
            <a:off x="0" y="1412776"/>
            <a:ext cx="9144000" cy="0"/>
          </a:xfrm>
          <a:prstGeom prst="line">
            <a:avLst/>
          </a:prstGeom>
          <a:ln w="12700">
            <a:solidFill>
              <a:srgbClr val="C00000"/>
            </a:solidFill>
          </a:ln>
          <a:effectLst>
            <a:outerShdw blurRad="50800" dist="38100" dir="5400000" algn="t" rotWithShape="0">
              <a:srgbClr val="C00000">
                <a:alpha val="40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1326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3483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8288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8" descr="Background"/>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836613"/>
            <a:ext cx="9144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07950" y="1524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9" descr="stampangle"/>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27888" y="260350"/>
            <a:ext cx="15922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28297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l" rtl="0" fontAlgn="base">
        <a:spcBef>
          <a:spcPct val="0"/>
        </a:spcBef>
        <a:spcAft>
          <a:spcPct val="0"/>
        </a:spcAft>
        <a:defRPr sz="4000" b="1" kern="1200">
          <a:solidFill>
            <a:srgbClr val="92D050"/>
          </a:solidFill>
          <a:latin typeface="+mn-lt"/>
          <a:ea typeface="+mj-ea"/>
          <a:cs typeface="Arial" pitchFamily="34" charset="0"/>
        </a:defRPr>
      </a:lvl1pPr>
      <a:lvl2pPr algn="l" rtl="0" fontAlgn="base">
        <a:spcBef>
          <a:spcPct val="0"/>
        </a:spcBef>
        <a:spcAft>
          <a:spcPct val="0"/>
        </a:spcAft>
        <a:defRPr sz="4000" b="1">
          <a:solidFill>
            <a:srgbClr val="92D050"/>
          </a:solidFill>
          <a:latin typeface="Calibri" pitchFamily="34" charset="0"/>
          <a:cs typeface="Arial" charset="0"/>
        </a:defRPr>
      </a:lvl2pPr>
      <a:lvl3pPr algn="l" rtl="0" fontAlgn="base">
        <a:spcBef>
          <a:spcPct val="0"/>
        </a:spcBef>
        <a:spcAft>
          <a:spcPct val="0"/>
        </a:spcAft>
        <a:defRPr sz="4000" b="1">
          <a:solidFill>
            <a:srgbClr val="92D050"/>
          </a:solidFill>
          <a:latin typeface="Calibri" pitchFamily="34" charset="0"/>
          <a:cs typeface="Arial" charset="0"/>
        </a:defRPr>
      </a:lvl3pPr>
      <a:lvl4pPr algn="l" rtl="0" fontAlgn="base">
        <a:spcBef>
          <a:spcPct val="0"/>
        </a:spcBef>
        <a:spcAft>
          <a:spcPct val="0"/>
        </a:spcAft>
        <a:defRPr sz="4000" b="1">
          <a:solidFill>
            <a:srgbClr val="92D050"/>
          </a:solidFill>
          <a:latin typeface="Calibri" pitchFamily="34" charset="0"/>
          <a:cs typeface="Arial" charset="0"/>
        </a:defRPr>
      </a:lvl4pPr>
      <a:lvl5pPr algn="l" rtl="0" fontAlgn="base">
        <a:spcBef>
          <a:spcPct val="0"/>
        </a:spcBef>
        <a:spcAft>
          <a:spcPct val="0"/>
        </a:spcAft>
        <a:defRPr sz="4000" b="1">
          <a:solidFill>
            <a:srgbClr val="92D050"/>
          </a:solidFill>
          <a:latin typeface="Calibri" pitchFamily="34" charset="0"/>
          <a:cs typeface="Arial" charset="0"/>
        </a:defRPr>
      </a:lvl5pPr>
      <a:lvl6pPr marL="457200" algn="l" rtl="0" fontAlgn="base">
        <a:spcBef>
          <a:spcPct val="0"/>
        </a:spcBef>
        <a:spcAft>
          <a:spcPct val="0"/>
        </a:spcAft>
        <a:defRPr sz="4000" b="1">
          <a:solidFill>
            <a:srgbClr val="92D050"/>
          </a:solidFill>
          <a:latin typeface="Calibri" pitchFamily="34" charset="0"/>
          <a:cs typeface="Arial" charset="0"/>
        </a:defRPr>
      </a:lvl6pPr>
      <a:lvl7pPr marL="914400" algn="l" rtl="0" fontAlgn="base">
        <a:spcBef>
          <a:spcPct val="0"/>
        </a:spcBef>
        <a:spcAft>
          <a:spcPct val="0"/>
        </a:spcAft>
        <a:defRPr sz="4000" b="1">
          <a:solidFill>
            <a:srgbClr val="92D050"/>
          </a:solidFill>
          <a:latin typeface="Calibri" pitchFamily="34" charset="0"/>
          <a:cs typeface="Arial" charset="0"/>
        </a:defRPr>
      </a:lvl7pPr>
      <a:lvl8pPr marL="1371600" algn="l" rtl="0" fontAlgn="base">
        <a:spcBef>
          <a:spcPct val="0"/>
        </a:spcBef>
        <a:spcAft>
          <a:spcPct val="0"/>
        </a:spcAft>
        <a:defRPr sz="4000" b="1">
          <a:solidFill>
            <a:srgbClr val="92D050"/>
          </a:solidFill>
          <a:latin typeface="Calibri" pitchFamily="34" charset="0"/>
          <a:cs typeface="Arial" charset="0"/>
        </a:defRPr>
      </a:lvl8pPr>
      <a:lvl9pPr marL="1828800" algn="l" rtl="0" fontAlgn="base">
        <a:spcBef>
          <a:spcPct val="0"/>
        </a:spcBef>
        <a:spcAft>
          <a:spcPct val="0"/>
        </a:spcAft>
        <a:defRPr sz="4000" b="1">
          <a:solidFill>
            <a:srgbClr val="92D050"/>
          </a:solidFill>
          <a:latin typeface="Calibri" pitchFamily="34" charset="0"/>
          <a:cs typeface="Arial" charset="0"/>
        </a:defRPr>
      </a:lvl9pPr>
    </p:titleStyle>
    <p:bodyStyle>
      <a:lvl1pPr marL="342900" indent="-342900" algn="l" rtl="0" fontAlgn="base">
        <a:spcBef>
          <a:spcPct val="20000"/>
        </a:spcBef>
        <a:spcAft>
          <a:spcPct val="0"/>
        </a:spcAft>
        <a:buFont typeface="Arial" charset="0"/>
        <a:buChar char="•"/>
        <a:defRPr sz="3200" kern="1200">
          <a:solidFill>
            <a:srgbClr val="008789"/>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92D050"/>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E46C0A"/>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008789"/>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92D05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7AF1-24A8-472F-9BBB-950F3E7EFBFF}" type="datetimeFigureOut">
              <a:rPr lang="en-GB" smtClean="0">
                <a:solidFill>
                  <a:prstClr val="black">
                    <a:tint val="75000"/>
                  </a:prstClr>
                </a:solidFill>
              </a:rPr>
              <a:pPr/>
              <a:t>06/12/2013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6E749-BF9C-4478-AE0F-2D664F244E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90294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www.sacert.org/catering/whatisthecateringmark/casestudies"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3.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45.png"/><Relationship Id="rId20" Type="http://schemas.openxmlformats.org/officeDocument/2006/relationships/image" Target="../media/image49.jpe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0.jpe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hyperlink" Target="http://www.nationaltrust.org.uk/main/" TargetMode="External"/><Relationship Id="rId9" Type="http://schemas.openxmlformats.org/officeDocument/2006/relationships/image" Target="../media/image38.jpeg"/><Relationship Id="rId14" Type="http://schemas.openxmlformats.org/officeDocument/2006/relationships/image" Target="../media/image43.png"/><Relationship Id="rId22" Type="http://schemas.openxmlformats.org/officeDocument/2006/relationships/image" Target="../media/image51.jpeg"/><Relationship Id="rId27"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catering@foodforlife.org.uk" TargetMode="Externa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3645024"/>
            <a:ext cx="8424936" cy="1470025"/>
          </a:xfrm>
        </p:spPr>
        <p:txBody>
          <a:bodyPr/>
          <a:lstStyle/>
          <a:p>
            <a:r>
              <a:rPr lang="en-GB" dirty="0" smtClean="0"/>
              <a:t>Improving access to fresh, healthy food.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0013" y="1398224"/>
            <a:ext cx="21145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901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normAutofit/>
          </a:bodyPr>
          <a:lstStyle/>
          <a:p>
            <a:pPr eaLnBrk="1" hangingPunct="1"/>
            <a:r>
              <a:rPr lang="en-GB" sz="3600" dirty="0" smtClean="0"/>
              <a:t>	</a:t>
            </a:r>
          </a:p>
        </p:txBody>
      </p:sp>
      <p:pic>
        <p:nvPicPr>
          <p:cNvPr id="4099" name="Picture 5" descr="New school kid"/>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656297" y="1556792"/>
            <a:ext cx="318082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8" descr="JAMIEOLIVER07a"/>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4572000" y="1628800"/>
            <a:ext cx="3168650" cy="4371975"/>
          </a:xfrm>
          <a:noFill/>
          <a:extLs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318" y="188639"/>
            <a:ext cx="969959"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288" y="190277"/>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5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bwMode="auto">
          <a:xfrm>
            <a:off x="1043608" y="764704"/>
            <a:ext cx="6984776" cy="452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29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975" y="1736725"/>
            <a:ext cx="9675813" cy="694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75" y="-9525"/>
            <a:ext cx="9326563" cy="174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675" y="1951038"/>
            <a:ext cx="5148263" cy="42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24063" y="2540000"/>
            <a:ext cx="7119937"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274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8313" y="1700808"/>
            <a:ext cx="84961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fontAlgn="base">
              <a:spcBef>
                <a:spcPct val="20000"/>
              </a:spcBef>
              <a:spcAft>
                <a:spcPct val="0"/>
              </a:spcAft>
            </a:pPr>
            <a:r>
              <a:rPr lang="en-GB" sz="2400" b="1" i="1" dirty="0" smtClean="0">
                <a:solidFill>
                  <a:prstClr val="white">
                    <a:lumMod val="65000"/>
                  </a:prstClr>
                </a:solidFill>
                <a:cs typeface="Arial" charset="0"/>
              </a:rPr>
              <a:t>“</a:t>
            </a:r>
            <a:r>
              <a:rPr lang="en-GB" sz="2400" b="1" dirty="0">
                <a:solidFill>
                  <a:schemeClr val="accent2">
                    <a:lumMod val="50000"/>
                  </a:schemeClr>
                </a:solidFill>
                <a:latin typeface="+mn-lt"/>
              </a:rPr>
              <a:t>The Plan’s three guiding principles</a:t>
            </a:r>
            <a:r>
              <a:rPr lang="en-GB" sz="2400" b="1" i="1" dirty="0">
                <a:solidFill>
                  <a:prstClr val="white">
                    <a:lumMod val="65000"/>
                  </a:prstClr>
                </a:solidFill>
                <a:cs typeface="Arial" charset="0"/>
              </a:rPr>
              <a:t>:</a:t>
            </a:r>
            <a:r>
              <a:rPr lang="en-GB" sz="2400" b="1" dirty="0">
                <a:solidFill>
                  <a:prstClr val="white">
                    <a:lumMod val="65000"/>
                  </a:prstClr>
                </a:solidFill>
                <a:cs typeface="Arial" charset="0"/>
              </a:rPr>
              <a:t> '</a:t>
            </a:r>
            <a:r>
              <a:rPr lang="en-GB" sz="2400" b="1" i="1" dirty="0">
                <a:solidFill>
                  <a:prstClr val="white">
                    <a:lumMod val="65000"/>
                  </a:prstClr>
                </a:solidFill>
                <a:cs typeface="Arial" charset="0"/>
              </a:rPr>
              <a:t>the Head teacher leads the change’; ‘see it through the eyes of the child’; and ‘a whole school approach to food’, </a:t>
            </a:r>
            <a:r>
              <a:rPr lang="en-GB" sz="2400" b="1" dirty="0">
                <a:solidFill>
                  <a:schemeClr val="accent2">
                    <a:lumMod val="50000"/>
                  </a:schemeClr>
                </a:solidFill>
                <a:latin typeface="+mn-lt"/>
              </a:rPr>
              <a:t>are embodied in the values and approach of the Food for Life Partnership</a:t>
            </a:r>
            <a:r>
              <a:rPr lang="en-GB" sz="2400" b="1" i="1" dirty="0" smtClean="0">
                <a:solidFill>
                  <a:prstClr val="white">
                    <a:lumMod val="65000"/>
                  </a:prstClr>
                </a:solidFill>
                <a:cs typeface="Arial" charset="0"/>
              </a:rPr>
              <a:t>”                 </a:t>
            </a:r>
            <a:r>
              <a:rPr lang="en-GB" sz="1600" b="1" i="1" dirty="0" smtClean="0">
                <a:solidFill>
                  <a:prstClr val="white">
                    <a:lumMod val="65000"/>
                  </a:prstClr>
                </a:solidFill>
                <a:cs typeface="Arial" charset="0"/>
              </a:rPr>
              <a:t>MYLES BREMNER, DIRECTOR OF THE SFP</a:t>
            </a:r>
          </a:p>
          <a:p>
            <a:pPr marL="0" indent="0" fontAlgn="base">
              <a:spcBef>
                <a:spcPct val="20000"/>
              </a:spcBef>
              <a:spcAft>
                <a:spcPct val="0"/>
              </a:spcAft>
            </a:pPr>
            <a:endParaRPr lang="en-GB" sz="1200" b="1" dirty="0" smtClean="0">
              <a:solidFill>
                <a:prstClr val="black"/>
              </a:solidFill>
              <a:cs typeface="Arial" charset="0"/>
            </a:endParaRPr>
          </a:p>
          <a:p>
            <a:pPr marL="0" indent="0" fontAlgn="base">
              <a:spcBef>
                <a:spcPct val="20000"/>
              </a:spcBef>
              <a:spcAft>
                <a:spcPct val="0"/>
              </a:spcAft>
            </a:pPr>
            <a:r>
              <a:rPr lang="en-GB" sz="2400" b="1" i="1" dirty="0">
                <a:solidFill>
                  <a:prstClr val="white">
                    <a:lumMod val="65000"/>
                  </a:prstClr>
                </a:solidFill>
                <a:cs typeface="Arial" charset="0"/>
              </a:rPr>
              <a:t>“these organisations have a proven track record of increasing take-up. </a:t>
            </a:r>
            <a:r>
              <a:rPr lang="en-GB" sz="2400" b="1" dirty="0">
                <a:solidFill>
                  <a:schemeClr val="accent2">
                    <a:lumMod val="50000"/>
                  </a:schemeClr>
                </a:solidFill>
                <a:latin typeface="+mn-lt"/>
              </a:rPr>
              <a:t>Schools enrolled in the Food for Life Partnership </a:t>
            </a:r>
            <a:r>
              <a:rPr lang="en-GB" sz="2400" b="1" i="1" dirty="0">
                <a:solidFill>
                  <a:prstClr val="white">
                    <a:lumMod val="65000"/>
                  </a:prstClr>
                </a:solidFill>
                <a:cs typeface="Arial" charset="0"/>
              </a:rPr>
              <a:t>during 2008, for example, experienced an average increase in take-up of 3.7% in the first year, growing to 5% in the second year, at a time when take-up was declining nationally.”</a:t>
            </a:r>
            <a:endParaRPr lang="en-GB" sz="2400" b="1" i="1" dirty="0" smtClean="0">
              <a:solidFill>
                <a:prstClr val="white">
                  <a:lumMod val="65000"/>
                </a:prstClr>
              </a:solidFill>
              <a:cs typeface="Arial" charset="0"/>
            </a:endParaRPr>
          </a:p>
          <a:p>
            <a:pPr marL="0" indent="0" fontAlgn="base">
              <a:spcBef>
                <a:spcPct val="20000"/>
              </a:spcBef>
              <a:spcAft>
                <a:spcPct val="0"/>
              </a:spcAft>
            </a:pPr>
            <a:endParaRPr lang="en-GB" sz="1050" b="1" dirty="0">
              <a:solidFill>
                <a:srgbClr val="92D050"/>
              </a:solidFill>
              <a:cs typeface="Arial" charset="0"/>
            </a:endParaRPr>
          </a:p>
          <a:p>
            <a:pPr marL="0" indent="0" fontAlgn="base">
              <a:spcBef>
                <a:spcPct val="20000"/>
              </a:spcBef>
              <a:spcAft>
                <a:spcPct val="0"/>
              </a:spcAft>
            </a:pPr>
            <a:r>
              <a:rPr lang="en-GB" sz="2400" b="1" i="1" dirty="0" smtClean="0">
                <a:solidFill>
                  <a:prstClr val="white">
                    <a:lumMod val="65000"/>
                  </a:prstClr>
                </a:solidFill>
                <a:cs typeface="Arial" charset="0"/>
              </a:rPr>
              <a:t>“</a:t>
            </a:r>
            <a:r>
              <a:rPr lang="en-GB" sz="2400" b="1" dirty="0">
                <a:solidFill>
                  <a:schemeClr val="accent2">
                    <a:lumMod val="50000"/>
                  </a:schemeClr>
                </a:solidFill>
                <a:latin typeface="+mn-lt"/>
              </a:rPr>
              <a:t>Make it a contractual requirement for your caterer to achieve a certain standard of quality</a:t>
            </a:r>
            <a:r>
              <a:rPr lang="en-GB" sz="2400" b="1" i="1" dirty="0">
                <a:solidFill>
                  <a:prstClr val="white">
                    <a:lumMod val="65000"/>
                  </a:prstClr>
                </a:solidFill>
                <a:cs typeface="Arial" charset="0"/>
              </a:rPr>
              <a:t>, as judged by an external organisation – e.g. Food for Life </a:t>
            </a:r>
            <a:r>
              <a:rPr lang="en-GB" sz="2400" b="1" i="1" dirty="0" smtClean="0">
                <a:solidFill>
                  <a:prstClr val="white">
                    <a:lumMod val="65000"/>
                  </a:prstClr>
                </a:solidFill>
                <a:cs typeface="Arial" charset="0"/>
              </a:rPr>
              <a:t>Partnership” </a:t>
            </a:r>
            <a:endParaRPr lang="en-GB" sz="2400" i="1" dirty="0">
              <a:solidFill>
                <a:prstClr val="white">
                  <a:lumMod val="65000"/>
                </a:prstClr>
              </a:solidFill>
              <a:cs typeface="Arial"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287" y="116632"/>
            <a:ext cx="5328592" cy="99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147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bond\Desktop\Snips\DH.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087" y="2492896"/>
            <a:ext cx="6820852" cy="13432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bond\Desktop\Snips\Principl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950" y="4149080"/>
            <a:ext cx="7844370" cy="6480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bond\Desktop\Snips\Faulty towers.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94168" y="980728"/>
            <a:ext cx="2753109" cy="191479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640" y="1276964"/>
            <a:ext cx="3533890" cy="111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0309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bond\Desktop\Snips\P&amp;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9437"/>
            <a:ext cx="4628768" cy="131773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bond\Desktop\Snips\GL.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628800"/>
            <a:ext cx="7011379" cy="43440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040" y="335990"/>
            <a:ext cx="2527749" cy="104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3495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7577" y="1700808"/>
            <a:ext cx="8784976" cy="3487108"/>
          </a:xfrm>
          <a:prstGeom prst="rect">
            <a:avLst/>
          </a:prstGeom>
        </p:spPr>
        <p:txBody>
          <a:bodyPr wrap="square">
            <a:spAutoFit/>
          </a:bodyPr>
          <a:lstStyle/>
          <a:p>
            <a:pPr>
              <a:lnSpc>
                <a:spcPct val="110000"/>
              </a:lnSpc>
            </a:pPr>
            <a:r>
              <a:rPr lang="en-GB" sz="2400" dirty="0">
                <a:solidFill>
                  <a:srgbClr val="000000"/>
                </a:solidFill>
              </a:rPr>
              <a:t>“We believe it is important for companies to take practical </a:t>
            </a:r>
            <a:r>
              <a:rPr lang="en-GB" sz="2400" dirty="0" smtClean="0">
                <a:solidFill>
                  <a:srgbClr val="000000"/>
                </a:solidFill>
              </a:rPr>
              <a:t>action.</a:t>
            </a:r>
          </a:p>
          <a:p>
            <a:pPr>
              <a:lnSpc>
                <a:spcPct val="110000"/>
              </a:lnSpc>
            </a:pPr>
            <a:endParaRPr lang="en-GB" sz="2400" dirty="0">
              <a:solidFill>
                <a:srgbClr val="000000"/>
              </a:solidFill>
            </a:endParaRPr>
          </a:p>
          <a:p>
            <a:pPr>
              <a:lnSpc>
                <a:spcPct val="110000"/>
              </a:lnSpc>
            </a:pPr>
            <a:r>
              <a:rPr lang="en-GB" sz="2400" dirty="0" smtClean="0">
                <a:solidFill>
                  <a:srgbClr val="000000"/>
                </a:solidFill>
              </a:rPr>
              <a:t>We </a:t>
            </a:r>
            <a:r>
              <a:rPr lang="en-GB" sz="2400" dirty="0">
                <a:solidFill>
                  <a:srgbClr val="000000"/>
                </a:solidFill>
              </a:rPr>
              <a:t>identified how food is produced, and supporting sustainable, organic agriculture as having a significant impact on our environmental footprint”</a:t>
            </a:r>
            <a:br>
              <a:rPr lang="en-GB" sz="2400" dirty="0">
                <a:solidFill>
                  <a:srgbClr val="000000"/>
                </a:solidFill>
              </a:rPr>
            </a:br>
            <a:r>
              <a:rPr lang="en-GB" sz="2400" dirty="0">
                <a:solidFill>
                  <a:srgbClr val="000000"/>
                </a:solidFill>
              </a:rPr>
              <a:t/>
            </a:r>
            <a:br>
              <a:rPr lang="en-GB" sz="2400" dirty="0">
                <a:solidFill>
                  <a:srgbClr val="000000"/>
                </a:solidFill>
              </a:rPr>
            </a:br>
            <a:r>
              <a:rPr lang="en-GB" dirty="0">
                <a:solidFill>
                  <a:srgbClr val="000000"/>
                </a:solidFill>
              </a:rPr>
              <a:t>Peter Hughes, Director of CSR at Pearson </a:t>
            </a:r>
            <a:endParaRPr lang="en-US" dirty="0">
              <a:solidFill>
                <a:srgbClr val="000000"/>
              </a:solidFill>
            </a:endParaRPr>
          </a:p>
          <a:p>
            <a:pPr algn="ctr">
              <a:lnSpc>
                <a:spcPct val="80000"/>
              </a:lnSpc>
            </a:pPr>
            <a:endParaRPr lang="en-US" sz="2000" i="1" dirty="0">
              <a:solidFill>
                <a:srgbClr val="00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282" y="332656"/>
            <a:ext cx="39243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3282" y="5517232"/>
            <a:ext cx="7911126" cy="369332"/>
          </a:xfrm>
          <a:prstGeom prst="rect">
            <a:avLst/>
          </a:prstGeom>
        </p:spPr>
        <p:txBody>
          <a:bodyPr wrap="square">
            <a:spAutoFit/>
          </a:bodyPr>
          <a:lstStyle/>
          <a:p>
            <a:r>
              <a:rPr lang="en-GB" dirty="0">
                <a:hlinkClick r:id="rId3"/>
              </a:rPr>
              <a:t>http://www.sacert.org/catering/whatisthecateringmark/casestudies</a:t>
            </a:r>
            <a:endParaRPr lang="en-GB" dirty="0"/>
          </a:p>
        </p:txBody>
      </p:sp>
    </p:spTree>
    <p:extLst>
      <p:ext uri="{BB962C8B-B14F-4D97-AF65-F5344CB8AC3E}">
        <p14:creationId xmlns:p14="http://schemas.microsoft.com/office/powerpoint/2010/main" val="387488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Picture 4" descr="eurest+logo"/>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68262" y="2556631"/>
            <a:ext cx="1853738" cy="13355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7" descr="The National Trust. For ever, for everyon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63431" y="4370109"/>
            <a:ext cx="3538790" cy="5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8" y="109157"/>
            <a:ext cx="20891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descr="Chartwells_EatLearnLiv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36375" y="3733673"/>
            <a:ext cx="1990725" cy="119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is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677507" y="643334"/>
            <a:ext cx="1214895" cy="107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AutoShape 16"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prstClr val="black"/>
              </a:solidFill>
            </a:endParaRPr>
          </a:p>
        </p:txBody>
      </p:sp>
      <p:sp>
        <p:nvSpPr>
          <p:cNvPr id="15377" name="AutoShape 1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prstClr val="black"/>
              </a:solidFill>
            </a:endParaRPr>
          </a:p>
        </p:txBody>
      </p:sp>
      <p:pic>
        <p:nvPicPr>
          <p:cNvPr id="15378" name="Picture 18" descr="sodexo_4c"/>
          <p:cNvPicPr>
            <a:picLocks noGrp="1" noChangeAspect="1" noChangeArrowheads="1"/>
          </p:cNvPicPr>
          <p:nvPr>
            <p:ph sz="quarter" idx="4"/>
          </p:nvPr>
        </p:nvPicPr>
        <p:blipFill>
          <a:blip r:embed="rId9" cstate="email">
            <a:extLst>
              <a:ext uri="{28A0092B-C50C-407E-A947-70E740481C1C}">
                <a14:useLocalDpi xmlns:a14="http://schemas.microsoft.com/office/drawing/2010/main"/>
              </a:ext>
            </a:extLst>
          </a:blip>
          <a:srcRect/>
          <a:stretch>
            <a:fillRect/>
          </a:stretch>
        </p:blipFill>
        <p:spPr>
          <a:xfrm>
            <a:off x="2284953" y="1797120"/>
            <a:ext cx="2286119" cy="969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80" name="Picture 21" descr="ANd9GcRo2LciT8qvfEHquddwrZhLSL1nj_-As7Ey-I-fL-E0joCgBbVl"/>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65139" y="2536470"/>
            <a:ext cx="2670685" cy="119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4" descr="ANd9GcQNGqNGQNfzxfutA38oCzzVUWV34Da9IbvpzTrs0gxWmF9_146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97387" y="214312"/>
            <a:ext cx="19907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6" descr="edwardsandward"/>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07975" y="5392762"/>
            <a:ext cx="1396193" cy="95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1451" y="1877656"/>
            <a:ext cx="1871121" cy="56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59832" y="3266828"/>
            <a:ext cx="2320355" cy="105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660232" y="2046577"/>
            <a:ext cx="2330212" cy="64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746514" y="1220071"/>
            <a:ext cx="1914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42572" y="2647446"/>
            <a:ext cx="931080" cy="9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ircle Health"/>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71451" y="214312"/>
            <a:ext cx="1227690" cy="12645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7 Day Catering Limited "/>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069050" y="1085133"/>
            <a:ext cx="1095322" cy="12504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theconstructionindex.co.uk/public/assets/news_articles/2013/01/1358327350_bam-fm.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446725" y="4859738"/>
            <a:ext cx="1541387" cy="15413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ca.aetweb.org/sites/eca.aetweb.org/files/imgs/eden-food-service-catering.jp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638933" y="3581400"/>
            <a:ext cx="1478071" cy="5928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duedil.com/sites/default/files/data/trade_marks/S2115644_for_2511955_25115.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042572" y="5210314"/>
            <a:ext cx="1699660" cy="113532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4227490" y="2536469"/>
            <a:ext cx="2281968" cy="103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descr="http://www.allianceinpartnership.co.uk/wp-content/themes/AiP/images/logo-trans.png"/>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55575" y="-441325"/>
            <a:ext cx="11906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allianceinpartnership.co.uk/wp-content/themes/AiP/images/logo-trans.png"/>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07975" y="-288925"/>
            <a:ext cx="11906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484945" y="3904276"/>
            <a:ext cx="1040994" cy="104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491880" y="1005325"/>
            <a:ext cx="1393468" cy="71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742232" y="4859738"/>
            <a:ext cx="2595871" cy="129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312014" y="-221908"/>
            <a:ext cx="1724361" cy="127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658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568952" cy="1200329"/>
          </a:xfrm>
          <a:prstGeom prst="rect">
            <a:avLst/>
          </a:prstGeom>
          <a:noFill/>
        </p:spPr>
        <p:txBody>
          <a:bodyPr wrap="square" rtlCol="0">
            <a:spAutoFit/>
          </a:bodyPr>
          <a:lstStyle/>
          <a:p>
            <a:r>
              <a:rPr lang="en-GB" sz="3600" dirty="0">
                <a:solidFill>
                  <a:prstClr val="black"/>
                </a:solidFill>
              </a:rPr>
              <a:t>Make the Catering </a:t>
            </a:r>
            <a:r>
              <a:rPr lang="en-GB" sz="3600" dirty="0" smtClean="0">
                <a:solidFill>
                  <a:prstClr val="black"/>
                </a:solidFill>
              </a:rPr>
              <a:t>Mark a contractual prerequisite.</a:t>
            </a:r>
            <a:endParaRPr lang="en-GB" sz="3600" dirty="0">
              <a:solidFill>
                <a:prstClr val="black"/>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5552" y="1460977"/>
            <a:ext cx="5032511" cy="527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9632" y="3356991"/>
            <a:ext cx="2520280" cy="743047"/>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1259632" y="4277631"/>
            <a:ext cx="2520280" cy="371523"/>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1229936" y="5388808"/>
            <a:ext cx="2520280" cy="288032"/>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5220072" y="2672379"/>
            <a:ext cx="3816424"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prstClr val="black"/>
                </a:solidFill>
              </a:rPr>
              <a:t>A</a:t>
            </a:r>
            <a:r>
              <a:rPr lang="en-GB" sz="2000" dirty="0" smtClean="0">
                <a:solidFill>
                  <a:prstClr val="black"/>
                </a:solidFill>
              </a:rPr>
              <a:t> compliance statement taken from an example school catering contract tender. </a:t>
            </a:r>
          </a:p>
          <a:p>
            <a:pPr marL="285750" indent="-285750">
              <a:buFont typeface="Arial" panose="020B0604020202020204" pitchFamily="34" charset="0"/>
              <a:buChar char="•"/>
            </a:pPr>
            <a:r>
              <a:rPr lang="en-GB" sz="2000" dirty="0" smtClean="0">
                <a:solidFill>
                  <a:prstClr val="black"/>
                </a:solidFill>
              </a:rPr>
              <a:t>The Catering Mark covers more than a third of the requirements</a:t>
            </a:r>
          </a:p>
          <a:p>
            <a:pPr marL="285750" indent="-285750">
              <a:buFont typeface="Arial" panose="020B0604020202020204" pitchFamily="34" charset="0"/>
              <a:buChar char="•"/>
            </a:pPr>
            <a:r>
              <a:rPr lang="en-GB" sz="2000" dirty="0" smtClean="0">
                <a:solidFill>
                  <a:prstClr val="black"/>
                </a:solidFill>
              </a:rPr>
              <a:t>Backed by independent annual inspection</a:t>
            </a:r>
            <a:endParaRPr lang="en-GB" sz="2000" dirty="0">
              <a:solidFill>
                <a:prstClr val="black"/>
              </a:solidFill>
            </a:endParaRPr>
          </a:p>
        </p:txBody>
      </p:sp>
    </p:spTree>
    <p:extLst>
      <p:ext uri="{BB962C8B-B14F-4D97-AF65-F5344CB8AC3E}">
        <p14:creationId xmlns:p14="http://schemas.microsoft.com/office/powerpoint/2010/main" val="389209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“Bidders will achieve a Bronze Food for Life Catering Mark within the first year of the contract being awarded. An application to the Soil Association for this must be made within the contract’s first three months. Bidders should have a plan and budget for achieving Silver within two years, and Gold within three years. Gold to be maintained for the remainder of the contract.”</a:t>
            </a:r>
          </a:p>
        </p:txBody>
      </p:sp>
      <p:sp>
        <p:nvSpPr>
          <p:cNvPr id="4" name="TextBox 3"/>
          <p:cNvSpPr txBox="1"/>
          <p:nvPr/>
        </p:nvSpPr>
        <p:spPr>
          <a:xfrm>
            <a:off x="2411760" y="511805"/>
            <a:ext cx="6480720" cy="646331"/>
          </a:xfrm>
          <a:prstGeom prst="rect">
            <a:avLst/>
          </a:prstGeom>
          <a:noFill/>
        </p:spPr>
        <p:txBody>
          <a:bodyPr wrap="square" rtlCol="0">
            <a:spAutoFit/>
          </a:bodyPr>
          <a:lstStyle/>
          <a:p>
            <a:r>
              <a:rPr lang="en-GB" sz="3600" dirty="0">
                <a:solidFill>
                  <a:prstClr val="black"/>
                </a:solidFill>
              </a:rPr>
              <a:t>Example contract wording</a:t>
            </a:r>
          </a:p>
        </p:txBody>
      </p:sp>
    </p:spTree>
    <p:extLst>
      <p:ext uri="{BB962C8B-B14F-4D97-AF65-F5344CB8AC3E}">
        <p14:creationId xmlns:p14="http://schemas.microsoft.com/office/powerpoint/2010/main" val="195324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8568952"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accent2">
                    <a:lumMod val="50000"/>
                  </a:schemeClr>
                </a:solidFill>
              </a:rPr>
              <a:t>A voluntary set of independent standards</a:t>
            </a:r>
          </a:p>
          <a:p>
            <a:pPr marL="285750" indent="-285750">
              <a:buFont typeface="Arial" panose="020B0604020202020204" pitchFamily="34" charset="0"/>
              <a:buChar char="•"/>
            </a:pPr>
            <a:endParaRPr lang="en-GB" sz="2400" b="1" dirty="0" smtClean="0">
              <a:solidFill>
                <a:schemeClr val="accent2">
                  <a:lumMod val="50000"/>
                </a:schemeClr>
              </a:solidFill>
            </a:endParaRPr>
          </a:p>
          <a:p>
            <a:pPr marL="285750" indent="-285750">
              <a:buFont typeface="Arial" panose="020B0604020202020204" pitchFamily="34" charset="0"/>
              <a:buChar char="•"/>
            </a:pPr>
            <a:r>
              <a:rPr lang="en-GB" sz="2400" b="1" dirty="0" smtClean="0">
                <a:solidFill>
                  <a:schemeClr val="accent2">
                    <a:lumMod val="50000"/>
                  </a:schemeClr>
                </a:solidFill>
              </a:rPr>
              <a:t>Inspected annually</a:t>
            </a:r>
          </a:p>
          <a:p>
            <a:pPr marL="285750" indent="-285750">
              <a:buFont typeface="Arial" panose="020B0604020202020204" pitchFamily="34" charset="0"/>
              <a:buChar char="•"/>
            </a:pPr>
            <a:endParaRPr lang="en-GB" sz="2400" b="1" dirty="0">
              <a:solidFill>
                <a:schemeClr val="accent2">
                  <a:lumMod val="50000"/>
                </a:schemeClr>
              </a:solidFill>
            </a:endParaRPr>
          </a:p>
          <a:p>
            <a:pPr marL="285750" indent="-285750">
              <a:buFont typeface="Arial" panose="020B0604020202020204" pitchFamily="34" charset="0"/>
              <a:buChar char="•"/>
            </a:pPr>
            <a:r>
              <a:rPr lang="en-GB" sz="2400" b="1" dirty="0">
                <a:solidFill>
                  <a:schemeClr val="accent2">
                    <a:lumMod val="50000"/>
                  </a:schemeClr>
                </a:solidFill>
              </a:rPr>
              <a:t>A clear </a:t>
            </a:r>
            <a:r>
              <a:rPr lang="en-GB" sz="2400" b="1" dirty="0" smtClean="0">
                <a:solidFill>
                  <a:schemeClr val="accent2">
                    <a:lumMod val="50000"/>
                  </a:schemeClr>
                </a:solidFill>
              </a:rPr>
              <a:t>framework for sustainability, local procurement and health</a:t>
            </a:r>
          </a:p>
          <a:p>
            <a:pPr marL="285750" indent="-285750">
              <a:buFont typeface="Arial" panose="020B0604020202020204" pitchFamily="34" charset="0"/>
              <a:buChar char="•"/>
            </a:pPr>
            <a:endParaRPr lang="en-GB" sz="2400" b="1" dirty="0">
              <a:solidFill>
                <a:schemeClr val="accent2">
                  <a:lumMod val="50000"/>
                </a:schemeClr>
              </a:solidFill>
            </a:endParaRPr>
          </a:p>
          <a:p>
            <a:pPr marL="285750" indent="-285750">
              <a:buFont typeface="Arial" panose="020B0604020202020204" pitchFamily="34" charset="0"/>
              <a:buChar char="•"/>
            </a:pPr>
            <a:r>
              <a:rPr lang="en-GB" sz="2400" b="1" dirty="0" smtClean="0">
                <a:solidFill>
                  <a:schemeClr val="accent2">
                    <a:lumMod val="50000"/>
                  </a:schemeClr>
                </a:solidFill>
              </a:rPr>
              <a:t>Technical and Supply chain support</a:t>
            </a:r>
          </a:p>
          <a:p>
            <a:pPr marL="285750" indent="-285750">
              <a:buFont typeface="Arial" panose="020B0604020202020204" pitchFamily="34" charset="0"/>
              <a:buChar char="•"/>
            </a:pPr>
            <a:endParaRPr lang="en-GB" sz="2400" b="1" dirty="0">
              <a:solidFill>
                <a:schemeClr val="accent2">
                  <a:lumMod val="50000"/>
                </a:schemeClr>
              </a:solidFill>
            </a:endParaRPr>
          </a:p>
          <a:p>
            <a:pPr marL="285750" indent="-285750">
              <a:buFont typeface="Arial" panose="020B0604020202020204" pitchFamily="34" charset="0"/>
              <a:buChar char="•"/>
            </a:pPr>
            <a:r>
              <a:rPr lang="en-GB" sz="2400" b="1" dirty="0" smtClean="0">
                <a:solidFill>
                  <a:schemeClr val="accent2">
                    <a:lumMod val="50000"/>
                  </a:schemeClr>
                </a:solidFill>
              </a:rPr>
              <a:t>Marketing </a:t>
            </a:r>
            <a:r>
              <a:rPr lang="en-GB" sz="2400" b="1" dirty="0">
                <a:solidFill>
                  <a:schemeClr val="accent2">
                    <a:lumMod val="50000"/>
                  </a:schemeClr>
                </a:solidFill>
              </a:rPr>
              <a:t>and PR </a:t>
            </a:r>
            <a:r>
              <a:rPr lang="en-GB" sz="2400" b="1" dirty="0" smtClean="0">
                <a:solidFill>
                  <a:schemeClr val="accent2">
                    <a:lumMod val="50000"/>
                  </a:schemeClr>
                </a:solidFill>
              </a:rPr>
              <a:t>support</a:t>
            </a:r>
          </a:p>
          <a:p>
            <a:pPr marL="285750" indent="-285750">
              <a:buFont typeface="Arial" panose="020B0604020202020204" pitchFamily="34" charset="0"/>
              <a:buChar char="•"/>
            </a:pPr>
            <a:endParaRPr lang="en-GB" sz="2400" b="1" dirty="0">
              <a:solidFill>
                <a:schemeClr val="accent2">
                  <a:lumMod val="50000"/>
                </a:schemeClr>
              </a:solidFill>
            </a:endParaRPr>
          </a:p>
          <a:p>
            <a:pPr marL="285750" indent="-285750">
              <a:buFont typeface="Arial" panose="020B0604020202020204" pitchFamily="34" charset="0"/>
              <a:buChar char="•"/>
            </a:pPr>
            <a:r>
              <a:rPr lang="en-GB" sz="2400" b="1" dirty="0">
                <a:solidFill>
                  <a:schemeClr val="accent2">
                    <a:lumMod val="50000"/>
                  </a:schemeClr>
                </a:solidFill>
              </a:rPr>
              <a:t>Celebration and reward</a:t>
            </a:r>
          </a:p>
        </p:txBody>
      </p:sp>
      <p:sp>
        <p:nvSpPr>
          <p:cNvPr id="3" name="Title 2"/>
          <p:cNvSpPr>
            <a:spLocks noGrp="1"/>
          </p:cNvSpPr>
          <p:nvPr>
            <p:ph type="title"/>
          </p:nvPr>
        </p:nvSpPr>
        <p:spPr>
          <a:xfrm>
            <a:off x="683568" y="188640"/>
            <a:ext cx="7200800" cy="654371"/>
          </a:xfrm>
        </p:spPr>
        <p:txBody>
          <a:bodyPr>
            <a:normAutofit fontScale="90000"/>
          </a:bodyPr>
          <a:lstStyle/>
          <a:p>
            <a:r>
              <a:rPr lang="en-GB" dirty="0" smtClean="0"/>
              <a:t>The opportunity:</a:t>
            </a:r>
            <a:endParaRPr lang="en-GB"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75" y="5733256"/>
            <a:ext cx="80962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9109" y="141438"/>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3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64" y="-26406"/>
            <a:ext cx="3099460" cy="284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4015" y="2806469"/>
            <a:ext cx="3148533" cy="189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9946" y="3882"/>
            <a:ext cx="4213609" cy="381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39946" y="4169549"/>
            <a:ext cx="40195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64" y="4627501"/>
            <a:ext cx="3451516" cy="220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16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0469" y="404664"/>
            <a:ext cx="6552728" cy="769441"/>
          </a:xfrm>
          <a:prstGeom prst="rect">
            <a:avLst/>
          </a:prstGeom>
          <a:noFill/>
        </p:spPr>
        <p:txBody>
          <a:bodyPr wrap="square" rtlCol="0">
            <a:spAutoFit/>
          </a:bodyPr>
          <a:lstStyle/>
          <a:p>
            <a:r>
              <a:rPr lang="en-GB" sz="4400" dirty="0">
                <a:latin typeface="+mj-lt"/>
                <a:ea typeface="+mj-ea"/>
                <a:cs typeface="+mj-cs"/>
              </a:rPr>
              <a:t>The standards</a:t>
            </a:r>
          </a:p>
        </p:txBody>
      </p:sp>
      <p:sp>
        <p:nvSpPr>
          <p:cNvPr id="4" name="Content Placeholder 3"/>
          <p:cNvSpPr txBox="1">
            <a:spLocks noGrp="1"/>
          </p:cNvSpPr>
          <p:nvPr>
            <p:ph idx="1"/>
          </p:nvPr>
        </p:nvSpPr>
        <p:spPr>
          <a:xfrm>
            <a:off x="179512" y="1268760"/>
            <a:ext cx="8229600" cy="5780044"/>
          </a:xfrm>
          <a:prstGeom prst="rect">
            <a:avLst/>
          </a:prstGeom>
          <a:noFill/>
        </p:spPr>
        <p:txBody>
          <a:bodyPr wrap="square">
            <a:spAutoFit/>
          </a:bodyPr>
          <a:lstStyle/>
          <a:p>
            <a:pPr>
              <a:buFont typeface="Wingdings" panose="05000000000000000000" pitchFamily="2" charset="2"/>
              <a:buChar char="ü"/>
            </a:pPr>
            <a:r>
              <a:rPr lang="en-GB" sz="1800" dirty="0"/>
              <a:t>No undesirable additives or trans fats</a:t>
            </a:r>
          </a:p>
          <a:p>
            <a:pPr>
              <a:buFont typeface="Wingdings" panose="05000000000000000000" pitchFamily="2" charset="2"/>
              <a:buChar char="ü"/>
            </a:pPr>
            <a:r>
              <a:rPr lang="en-GB" sz="1800" dirty="0"/>
              <a:t>At least 75% of dishes are freshly prepared from unprocessed ingredients</a:t>
            </a:r>
          </a:p>
          <a:p>
            <a:pPr>
              <a:buFont typeface="Wingdings" panose="05000000000000000000" pitchFamily="2" charset="2"/>
              <a:buChar char="ü"/>
            </a:pPr>
            <a:r>
              <a:rPr lang="en-GB" sz="1800" dirty="0"/>
              <a:t>Meat is </a:t>
            </a:r>
            <a:r>
              <a:rPr lang="en-GB" sz="1800" dirty="0" smtClean="0"/>
              <a:t>traceable to </a:t>
            </a:r>
            <a:r>
              <a:rPr lang="en-GB" sz="1800" dirty="0"/>
              <a:t>farms which satisfy UK welfare standards</a:t>
            </a:r>
          </a:p>
          <a:p>
            <a:pPr>
              <a:buFont typeface="Wingdings" panose="05000000000000000000" pitchFamily="2" charset="2"/>
              <a:buChar char="ü"/>
            </a:pPr>
            <a:r>
              <a:rPr lang="en-GB" sz="1800" dirty="0"/>
              <a:t>Eggs are from cage-free hens</a:t>
            </a:r>
          </a:p>
          <a:p>
            <a:pPr>
              <a:buFont typeface="Wingdings" panose="05000000000000000000" pitchFamily="2" charset="2"/>
              <a:buChar char="ü"/>
            </a:pPr>
            <a:r>
              <a:rPr lang="en-GB" sz="1800" dirty="0"/>
              <a:t>Menus are seasonal and in-season produce is highlighted</a:t>
            </a:r>
          </a:p>
          <a:p>
            <a:pPr>
              <a:buFont typeface="Wingdings" panose="05000000000000000000" pitchFamily="2" charset="2"/>
              <a:buChar char="ü"/>
            </a:pPr>
            <a:r>
              <a:rPr lang="en-GB" sz="1800" dirty="0"/>
              <a:t>Catering staff are supported with skills training in fresh food preparation and the Catering Mark</a:t>
            </a:r>
          </a:p>
          <a:p>
            <a:pPr>
              <a:buFont typeface="Wingdings" panose="05000000000000000000" pitchFamily="2" charset="2"/>
              <a:buChar char="ü"/>
            </a:pPr>
            <a:r>
              <a:rPr lang="en-GB" sz="1800" dirty="0"/>
              <a:t>No GM ingredients are used</a:t>
            </a:r>
          </a:p>
          <a:p>
            <a:pPr>
              <a:buFont typeface="Wingdings" panose="05000000000000000000" pitchFamily="2" charset="2"/>
              <a:buChar char="ü"/>
            </a:pPr>
            <a:r>
              <a:rPr lang="en-GB" sz="1800" dirty="0"/>
              <a:t>Free drinking water is prominently available</a:t>
            </a:r>
          </a:p>
          <a:p>
            <a:pPr>
              <a:buFont typeface="Wingdings" panose="05000000000000000000" pitchFamily="2" charset="2"/>
              <a:buChar char="ü"/>
            </a:pPr>
            <a:r>
              <a:rPr lang="en-GB" sz="1800" dirty="0"/>
              <a:t>No fish is served from the (MCS) ‘fish to avoid’ list</a:t>
            </a:r>
          </a:p>
          <a:p>
            <a:pPr>
              <a:buFont typeface="Wingdings" panose="05000000000000000000" pitchFamily="2" charset="2"/>
              <a:buChar char="ü"/>
            </a:pPr>
            <a:r>
              <a:rPr lang="en-GB" sz="1800" dirty="0"/>
              <a:t>Information is on display about food provenance</a:t>
            </a:r>
          </a:p>
          <a:p>
            <a:pPr>
              <a:buFont typeface="Wingdings" panose="05000000000000000000" pitchFamily="2" charset="2"/>
              <a:buChar char="ü"/>
            </a:pPr>
            <a:r>
              <a:rPr lang="en-GB" sz="1800" dirty="0"/>
              <a:t>All suppliers have been verified to ensure they apply appropriate food safety standards</a:t>
            </a:r>
          </a:p>
          <a:p>
            <a:pPr>
              <a:buFont typeface="Wingdings" panose="05000000000000000000" pitchFamily="2" charset="2"/>
              <a:buChar char="ü"/>
            </a:pPr>
            <a:r>
              <a:rPr lang="en-GB" sz="1800" dirty="0"/>
              <a:t>Caterers in schools and academies, early years and residential care settings and hospitals can demonstrate their compliance with national standards or guidelines on food and nutrition</a:t>
            </a:r>
          </a:p>
          <a:p>
            <a:pPr>
              <a:buFont typeface="Wingdings" panose="05000000000000000000" pitchFamily="2" charset="2"/>
              <a:buChar char="ü"/>
            </a:pPr>
            <a:r>
              <a:rPr lang="en-GB" sz="1800" dirty="0"/>
              <a:t>Menus provide for all dietary and cultural needs</a:t>
            </a:r>
          </a:p>
          <a:p>
            <a:pPr>
              <a:defRPr/>
            </a:pPr>
            <a:endParaRPr lang="en-GB" sz="1700" dirty="0">
              <a:solidFill>
                <a:prstClr val="black"/>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3" y="201066"/>
            <a:ext cx="1592884" cy="136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8969442">
            <a:off x="5292081" y="3909102"/>
            <a:ext cx="11620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60232" y="3429000"/>
            <a:ext cx="12287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865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150" y="2109788"/>
            <a:ext cx="8208963" cy="2677656"/>
          </a:xfrm>
          <a:prstGeom prst="rect">
            <a:avLst/>
          </a:prstGeom>
          <a:noFill/>
        </p:spPr>
        <p:txBody>
          <a:bodyPr>
            <a:spAutoFit/>
          </a:bodyPr>
          <a:lstStyle/>
          <a:p>
            <a:pPr>
              <a:defRPr/>
            </a:pPr>
            <a:r>
              <a:rPr lang="en-GB" sz="2400" b="1" dirty="0" smtClean="0">
                <a:solidFill>
                  <a:srgbClr val="000000"/>
                </a:solidFill>
              </a:rPr>
              <a:t>    </a:t>
            </a:r>
            <a:endParaRPr lang="en-GB" sz="2400" dirty="0" smtClean="0">
              <a:solidFill>
                <a:srgbClr val="000000"/>
              </a:solidFill>
            </a:endParaRPr>
          </a:p>
          <a:p>
            <a:pPr>
              <a:defRPr/>
            </a:pPr>
            <a:endParaRPr lang="en-GB" sz="2400" dirty="0">
              <a:solidFill>
                <a:srgbClr val="000000"/>
              </a:solidFill>
            </a:endParaRPr>
          </a:p>
          <a:p>
            <a:pPr marL="571500" indent="-571500">
              <a:buFont typeface="+mj-lt"/>
              <a:buAutoNum type="arabicPeriod"/>
              <a:defRPr/>
            </a:pPr>
            <a:r>
              <a:rPr lang="en-GB" sz="2400" dirty="0" smtClean="0">
                <a:solidFill>
                  <a:srgbClr val="000000"/>
                </a:solidFill>
              </a:rPr>
              <a:t>Sourcing ethical </a:t>
            </a:r>
            <a:r>
              <a:rPr lang="en-GB" sz="2400" dirty="0">
                <a:solidFill>
                  <a:srgbClr val="000000"/>
                </a:solidFill>
              </a:rPr>
              <a:t>and environmentally friendly </a:t>
            </a:r>
            <a:r>
              <a:rPr lang="en-GB" sz="2400" dirty="0" smtClean="0">
                <a:solidFill>
                  <a:srgbClr val="000000"/>
                </a:solidFill>
              </a:rPr>
              <a:t>food</a:t>
            </a:r>
          </a:p>
          <a:p>
            <a:pPr marL="571500" indent="-571500">
              <a:buFont typeface="+mj-lt"/>
              <a:buAutoNum type="arabicPeriod"/>
              <a:defRPr/>
            </a:pPr>
            <a:endParaRPr lang="en-GB" sz="2400" dirty="0">
              <a:solidFill>
                <a:srgbClr val="000000"/>
              </a:solidFill>
            </a:endParaRPr>
          </a:p>
          <a:p>
            <a:pPr marL="571500" indent="-571500">
              <a:buFont typeface="+mj-lt"/>
              <a:buAutoNum type="arabicPeriod"/>
              <a:defRPr/>
            </a:pPr>
            <a:r>
              <a:rPr lang="en-GB" sz="2400" dirty="0">
                <a:solidFill>
                  <a:srgbClr val="000000"/>
                </a:solidFill>
              </a:rPr>
              <a:t>Championing local producers</a:t>
            </a:r>
          </a:p>
          <a:p>
            <a:pPr marL="457200" indent="-457200">
              <a:buFont typeface="+mj-lt"/>
              <a:buAutoNum type="arabicPeriod"/>
              <a:defRPr/>
            </a:pPr>
            <a:endParaRPr lang="en-GB" sz="2400" dirty="0">
              <a:solidFill>
                <a:srgbClr val="000000"/>
              </a:solidFill>
            </a:endParaRPr>
          </a:p>
          <a:p>
            <a:pPr marL="571500" indent="-571500">
              <a:buFont typeface="+mj-lt"/>
              <a:buAutoNum type="arabicPeriod"/>
              <a:defRPr/>
            </a:pPr>
            <a:r>
              <a:rPr lang="en-GB" sz="2400" dirty="0">
                <a:solidFill>
                  <a:srgbClr val="000000"/>
                </a:solidFill>
              </a:rPr>
              <a:t>Making healthy eating easy</a:t>
            </a:r>
          </a:p>
        </p:txBody>
      </p:sp>
      <p:sp>
        <p:nvSpPr>
          <p:cNvPr id="11" name="Rectangle 10"/>
          <p:cNvSpPr/>
          <p:nvPr/>
        </p:nvSpPr>
        <p:spPr>
          <a:xfrm>
            <a:off x="251520" y="313203"/>
            <a:ext cx="7632847" cy="1107996"/>
          </a:xfrm>
          <a:prstGeom prst="rect">
            <a:avLst/>
          </a:prstGeom>
        </p:spPr>
        <p:txBody>
          <a:bodyPr wrap="square">
            <a:spAutoFit/>
          </a:bodyPr>
          <a:lstStyle/>
          <a:p>
            <a:pPr>
              <a:lnSpc>
                <a:spcPct val="150000"/>
              </a:lnSpc>
              <a:spcBef>
                <a:spcPct val="20000"/>
              </a:spcBef>
              <a:buSzPct val="150000"/>
              <a:defRPr/>
            </a:pPr>
            <a:r>
              <a:rPr lang="en-US" sz="4400" dirty="0">
                <a:latin typeface="+mj-lt"/>
                <a:ea typeface="+mj-ea"/>
                <a:cs typeface="+mj-cs"/>
              </a:rPr>
              <a:t>Silver and Gold Catering Mark</a:t>
            </a:r>
          </a:p>
        </p:txBody>
      </p:sp>
      <p:pic>
        <p:nvPicPr>
          <p:cNvPr id="14" name="Picture 1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1764" y="5229200"/>
            <a:ext cx="2324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3989" y="5253012"/>
            <a:ext cx="16573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3989" y="260761"/>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636" y="1754702"/>
            <a:ext cx="8312696" cy="461665"/>
          </a:xfrm>
          <a:prstGeom prst="rect">
            <a:avLst/>
          </a:prstGeom>
        </p:spPr>
        <p:txBody>
          <a:bodyPr wrap="square">
            <a:spAutoFit/>
          </a:bodyPr>
          <a:lstStyle/>
          <a:p>
            <a:pPr>
              <a:defRPr/>
            </a:pPr>
            <a:r>
              <a:rPr lang="en-GB" sz="2400" b="1" dirty="0">
                <a:solidFill>
                  <a:srgbClr val="000000"/>
                </a:solidFill>
              </a:rPr>
              <a:t>Recognising continuous </a:t>
            </a:r>
            <a:r>
              <a:rPr lang="en-GB" sz="2400" b="1" dirty="0" smtClean="0">
                <a:solidFill>
                  <a:srgbClr val="000000"/>
                </a:solidFill>
              </a:rPr>
              <a:t>improvement and excellence</a:t>
            </a:r>
            <a:endParaRPr lang="en-GB" sz="2400" b="1" dirty="0">
              <a:solidFill>
                <a:srgbClr val="000000"/>
              </a:solidFill>
            </a:endParaRPr>
          </a:p>
        </p:txBody>
      </p:sp>
    </p:spTree>
    <p:extLst>
      <p:ext uri="{BB962C8B-B14F-4D97-AF65-F5344CB8AC3E}">
        <p14:creationId xmlns:p14="http://schemas.microsoft.com/office/powerpoint/2010/main" val="266365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150" y="2109788"/>
            <a:ext cx="8208963" cy="2677656"/>
          </a:xfrm>
          <a:prstGeom prst="rect">
            <a:avLst/>
          </a:prstGeom>
          <a:noFill/>
        </p:spPr>
        <p:txBody>
          <a:bodyPr>
            <a:spAutoFit/>
          </a:bodyPr>
          <a:lstStyle/>
          <a:p>
            <a:pPr marL="457200" indent="-457200">
              <a:buFont typeface="+mj-lt"/>
              <a:buAutoNum type="arabicPeriod"/>
              <a:defRPr/>
            </a:pPr>
            <a:r>
              <a:rPr lang="en-GB" sz="2400" b="1" dirty="0" smtClean="0">
                <a:solidFill>
                  <a:srgbClr val="000000"/>
                </a:solidFill>
              </a:rPr>
              <a:t>Sourcing ethical </a:t>
            </a:r>
            <a:r>
              <a:rPr lang="en-GB" sz="2400" b="1" dirty="0">
                <a:solidFill>
                  <a:srgbClr val="000000"/>
                </a:solidFill>
              </a:rPr>
              <a:t>and environmentally friendly food</a:t>
            </a:r>
          </a:p>
          <a:p>
            <a:pPr>
              <a:defRPr/>
            </a:pPr>
            <a:endParaRPr lang="en-GB" sz="2400" dirty="0">
              <a:solidFill>
                <a:srgbClr val="000000"/>
              </a:solidFill>
            </a:endParaRPr>
          </a:p>
          <a:p>
            <a:pPr>
              <a:defRPr/>
            </a:pPr>
            <a:endParaRPr lang="en-GB" sz="2400" dirty="0">
              <a:solidFill>
                <a:srgbClr val="000000"/>
              </a:solidFill>
            </a:endParaRPr>
          </a:p>
          <a:p>
            <a:pPr marL="571500" indent="-571500">
              <a:buFont typeface="Arial" pitchFamily="34" charset="0"/>
              <a:buChar char="•"/>
              <a:defRPr/>
            </a:pPr>
            <a:endParaRPr lang="en-GB" sz="2400" dirty="0">
              <a:solidFill>
                <a:srgbClr val="000000"/>
              </a:solidFill>
            </a:endParaRPr>
          </a:p>
          <a:p>
            <a:pPr marL="571500" indent="-571500">
              <a:buFont typeface="Arial" pitchFamily="34" charset="0"/>
              <a:buChar char="•"/>
              <a:defRPr/>
            </a:pPr>
            <a:endParaRPr lang="en-GB" sz="2400" dirty="0">
              <a:solidFill>
                <a:srgbClr val="000000"/>
              </a:solidFill>
            </a:endParaRPr>
          </a:p>
          <a:p>
            <a:pPr marL="571500" indent="-571500">
              <a:buFont typeface="Arial" pitchFamily="34" charset="0"/>
              <a:buChar char="•"/>
              <a:defRPr/>
            </a:pPr>
            <a:endParaRPr lang="en-GB" sz="2400" dirty="0">
              <a:solidFill>
                <a:srgbClr val="000000"/>
              </a:solidFill>
            </a:endParaRPr>
          </a:p>
          <a:p>
            <a:pPr>
              <a:defRPr/>
            </a:pPr>
            <a:endParaRPr lang="en-GB" sz="2400" dirty="0">
              <a:solidFill>
                <a:srgbClr val="000000"/>
              </a:solidFill>
            </a:endParaRPr>
          </a:p>
        </p:txBody>
      </p:sp>
      <p:pic>
        <p:nvPicPr>
          <p:cNvPr id="717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6374" y="3353856"/>
            <a:ext cx="990824" cy="116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9792" y="3331771"/>
            <a:ext cx="1609177" cy="115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9901" y="3213555"/>
            <a:ext cx="1361055" cy="135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04830" y="3212976"/>
            <a:ext cx="1315283" cy="130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8080" y="3353856"/>
            <a:ext cx="1172731" cy="117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23413" y="312507"/>
            <a:ext cx="7180576" cy="1107996"/>
          </a:xfrm>
          <a:prstGeom prst="rect">
            <a:avLst/>
          </a:prstGeom>
        </p:spPr>
        <p:txBody>
          <a:bodyPr wrap="square">
            <a:spAutoFit/>
          </a:bodyPr>
          <a:lstStyle/>
          <a:p>
            <a:pPr>
              <a:lnSpc>
                <a:spcPct val="150000"/>
              </a:lnSpc>
              <a:spcBef>
                <a:spcPct val="20000"/>
              </a:spcBef>
              <a:buSzPct val="150000"/>
              <a:defRPr/>
            </a:pPr>
            <a:r>
              <a:rPr lang="en-US" sz="4400" dirty="0">
                <a:latin typeface="+mj-lt"/>
                <a:ea typeface="+mj-ea"/>
                <a:cs typeface="+mj-cs"/>
              </a:rPr>
              <a:t>Silver and Gold Catering Mark</a:t>
            </a:r>
          </a:p>
        </p:txBody>
      </p:sp>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3989" y="260761"/>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62267" y="3197497"/>
            <a:ext cx="1459867" cy="141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76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150" y="2109788"/>
            <a:ext cx="8208963" cy="2800767"/>
          </a:xfrm>
          <a:prstGeom prst="rect">
            <a:avLst/>
          </a:prstGeom>
          <a:noFill/>
        </p:spPr>
        <p:txBody>
          <a:bodyPr>
            <a:spAutoFit/>
          </a:bodyPr>
          <a:lstStyle/>
          <a:p>
            <a:pPr>
              <a:defRPr/>
            </a:pPr>
            <a:r>
              <a:rPr lang="en-GB" sz="2400" b="1" dirty="0" smtClean="0">
                <a:solidFill>
                  <a:srgbClr val="000000"/>
                </a:solidFill>
              </a:rPr>
              <a:t>    </a:t>
            </a:r>
            <a:endParaRPr lang="en-GB" sz="2400" dirty="0" smtClean="0">
              <a:solidFill>
                <a:srgbClr val="000000"/>
              </a:solidFill>
            </a:endParaRPr>
          </a:p>
          <a:p>
            <a:pPr>
              <a:defRPr/>
            </a:pPr>
            <a:endParaRPr lang="en-GB" sz="2400" dirty="0">
              <a:solidFill>
                <a:srgbClr val="000000"/>
              </a:solidFill>
            </a:endParaRPr>
          </a:p>
          <a:p>
            <a:pPr marL="571500" indent="-571500">
              <a:buFont typeface="+mj-lt"/>
              <a:buAutoNum type="arabicPeriod"/>
              <a:defRPr/>
            </a:pPr>
            <a:r>
              <a:rPr lang="en-GB" sz="2400" dirty="0" smtClean="0">
                <a:solidFill>
                  <a:srgbClr val="000000"/>
                </a:solidFill>
              </a:rPr>
              <a:t>Sourcing ethical </a:t>
            </a:r>
            <a:r>
              <a:rPr lang="en-GB" sz="2400" dirty="0">
                <a:solidFill>
                  <a:srgbClr val="000000"/>
                </a:solidFill>
              </a:rPr>
              <a:t>and environmentally friendly </a:t>
            </a:r>
            <a:r>
              <a:rPr lang="en-GB" sz="2400" dirty="0" smtClean="0">
                <a:solidFill>
                  <a:srgbClr val="000000"/>
                </a:solidFill>
              </a:rPr>
              <a:t>food</a:t>
            </a:r>
          </a:p>
          <a:p>
            <a:pPr marL="571500" indent="-571500">
              <a:buFont typeface="+mj-lt"/>
              <a:buAutoNum type="arabicPeriod"/>
              <a:defRPr/>
            </a:pPr>
            <a:endParaRPr lang="en-GB" sz="2400" dirty="0">
              <a:solidFill>
                <a:srgbClr val="000000"/>
              </a:solidFill>
            </a:endParaRPr>
          </a:p>
          <a:p>
            <a:pPr marL="571500" indent="-571500">
              <a:buFont typeface="+mj-lt"/>
              <a:buAutoNum type="arabicPeriod"/>
              <a:defRPr/>
            </a:pPr>
            <a:r>
              <a:rPr lang="en-GB" sz="3200" b="1" dirty="0">
                <a:solidFill>
                  <a:srgbClr val="000000"/>
                </a:solidFill>
              </a:rPr>
              <a:t>Championing local producers</a:t>
            </a:r>
          </a:p>
          <a:p>
            <a:pPr marL="457200" indent="-457200">
              <a:buFont typeface="+mj-lt"/>
              <a:buAutoNum type="arabicPeriod"/>
              <a:defRPr/>
            </a:pPr>
            <a:endParaRPr lang="en-GB" sz="2400" dirty="0">
              <a:solidFill>
                <a:srgbClr val="000000"/>
              </a:solidFill>
            </a:endParaRPr>
          </a:p>
          <a:p>
            <a:pPr marL="571500" indent="-571500">
              <a:buFont typeface="+mj-lt"/>
              <a:buAutoNum type="arabicPeriod"/>
              <a:defRPr/>
            </a:pPr>
            <a:r>
              <a:rPr lang="en-GB" sz="2400" dirty="0">
                <a:solidFill>
                  <a:srgbClr val="000000"/>
                </a:solidFill>
              </a:rPr>
              <a:t>Making healthy eating easy</a:t>
            </a:r>
          </a:p>
        </p:txBody>
      </p:sp>
      <p:sp>
        <p:nvSpPr>
          <p:cNvPr id="11" name="Rectangle 10"/>
          <p:cNvSpPr/>
          <p:nvPr/>
        </p:nvSpPr>
        <p:spPr>
          <a:xfrm>
            <a:off x="140437" y="313203"/>
            <a:ext cx="7180576" cy="1107996"/>
          </a:xfrm>
          <a:prstGeom prst="rect">
            <a:avLst/>
          </a:prstGeom>
        </p:spPr>
        <p:txBody>
          <a:bodyPr wrap="square">
            <a:spAutoFit/>
          </a:bodyPr>
          <a:lstStyle/>
          <a:p>
            <a:pPr>
              <a:lnSpc>
                <a:spcPct val="150000"/>
              </a:lnSpc>
              <a:spcBef>
                <a:spcPct val="20000"/>
              </a:spcBef>
              <a:buSzPct val="150000"/>
              <a:defRPr/>
            </a:pPr>
            <a:r>
              <a:rPr lang="en-US" sz="4400" dirty="0">
                <a:latin typeface="+mj-lt"/>
                <a:ea typeface="+mj-ea"/>
                <a:cs typeface="+mj-cs"/>
              </a:rPr>
              <a:t>Silver and Gold Catering Mark</a:t>
            </a:r>
          </a:p>
        </p:txBody>
      </p:sp>
      <p:pic>
        <p:nvPicPr>
          <p:cNvPr id="14" name="Picture 1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1764" y="5229200"/>
            <a:ext cx="2324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3989" y="5253012"/>
            <a:ext cx="16573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3989" y="260761"/>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636" y="1754702"/>
            <a:ext cx="8312696" cy="461665"/>
          </a:xfrm>
          <a:prstGeom prst="rect">
            <a:avLst/>
          </a:prstGeom>
        </p:spPr>
        <p:txBody>
          <a:bodyPr wrap="square">
            <a:spAutoFit/>
          </a:bodyPr>
          <a:lstStyle/>
          <a:p>
            <a:pPr>
              <a:defRPr/>
            </a:pPr>
            <a:r>
              <a:rPr lang="en-GB" sz="2400" b="1" dirty="0">
                <a:solidFill>
                  <a:srgbClr val="000000"/>
                </a:solidFill>
              </a:rPr>
              <a:t>Recognising continuous </a:t>
            </a:r>
            <a:r>
              <a:rPr lang="en-GB" sz="2400" b="1" dirty="0" smtClean="0">
                <a:solidFill>
                  <a:srgbClr val="000000"/>
                </a:solidFill>
              </a:rPr>
              <a:t>improvement and excellence</a:t>
            </a:r>
            <a:endParaRPr lang="en-GB" sz="2400" b="1" dirty="0">
              <a:solidFill>
                <a:srgbClr val="000000"/>
              </a:solidFill>
            </a:endParaRPr>
          </a:p>
        </p:txBody>
      </p:sp>
    </p:spTree>
    <p:extLst>
      <p:ext uri="{BB962C8B-B14F-4D97-AF65-F5344CB8AC3E}">
        <p14:creationId xmlns:p14="http://schemas.microsoft.com/office/powerpoint/2010/main" val="310336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9844"/>
            <a:ext cx="6336704" cy="650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70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150" y="2109788"/>
            <a:ext cx="8208963" cy="2800767"/>
          </a:xfrm>
          <a:prstGeom prst="rect">
            <a:avLst/>
          </a:prstGeom>
          <a:noFill/>
        </p:spPr>
        <p:txBody>
          <a:bodyPr>
            <a:spAutoFit/>
          </a:bodyPr>
          <a:lstStyle/>
          <a:p>
            <a:pPr>
              <a:defRPr/>
            </a:pPr>
            <a:r>
              <a:rPr lang="en-GB" sz="2400" b="1" dirty="0" smtClean="0">
                <a:solidFill>
                  <a:srgbClr val="000000"/>
                </a:solidFill>
              </a:rPr>
              <a:t>    </a:t>
            </a:r>
            <a:endParaRPr lang="en-GB" sz="2400" dirty="0" smtClean="0">
              <a:solidFill>
                <a:srgbClr val="000000"/>
              </a:solidFill>
            </a:endParaRPr>
          </a:p>
          <a:p>
            <a:pPr>
              <a:defRPr/>
            </a:pPr>
            <a:endParaRPr lang="en-GB" sz="2400" dirty="0">
              <a:solidFill>
                <a:srgbClr val="000000"/>
              </a:solidFill>
            </a:endParaRPr>
          </a:p>
          <a:p>
            <a:pPr marL="571500" indent="-571500">
              <a:buFont typeface="+mj-lt"/>
              <a:buAutoNum type="arabicPeriod"/>
              <a:defRPr/>
            </a:pPr>
            <a:r>
              <a:rPr lang="en-GB" sz="2400" dirty="0" smtClean="0">
                <a:solidFill>
                  <a:srgbClr val="000000"/>
                </a:solidFill>
              </a:rPr>
              <a:t>Sourcing ethical </a:t>
            </a:r>
            <a:r>
              <a:rPr lang="en-GB" sz="2400" dirty="0">
                <a:solidFill>
                  <a:srgbClr val="000000"/>
                </a:solidFill>
              </a:rPr>
              <a:t>and environmentally friendly </a:t>
            </a:r>
            <a:r>
              <a:rPr lang="en-GB" sz="2400" dirty="0" smtClean="0">
                <a:solidFill>
                  <a:srgbClr val="000000"/>
                </a:solidFill>
              </a:rPr>
              <a:t>food</a:t>
            </a:r>
          </a:p>
          <a:p>
            <a:pPr marL="571500" indent="-571500">
              <a:buFont typeface="+mj-lt"/>
              <a:buAutoNum type="arabicPeriod"/>
              <a:defRPr/>
            </a:pPr>
            <a:endParaRPr lang="en-GB" sz="2400" dirty="0">
              <a:solidFill>
                <a:srgbClr val="000000"/>
              </a:solidFill>
            </a:endParaRPr>
          </a:p>
          <a:p>
            <a:pPr marL="571500" indent="-571500">
              <a:buFont typeface="+mj-lt"/>
              <a:buAutoNum type="arabicPeriod"/>
              <a:defRPr/>
            </a:pPr>
            <a:r>
              <a:rPr lang="en-GB" sz="2400" dirty="0">
                <a:solidFill>
                  <a:srgbClr val="000000"/>
                </a:solidFill>
              </a:rPr>
              <a:t>Championing local producers</a:t>
            </a:r>
          </a:p>
          <a:p>
            <a:pPr marL="457200" indent="-457200">
              <a:buFont typeface="+mj-lt"/>
              <a:buAutoNum type="arabicPeriod"/>
              <a:defRPr/>
            </a:pPr>
            <a:endParaRPr lang="en-GB" sz="2400" dirty="0">
              <a:solidFill>
                <a:srgbClr val="000000"/>
              </a:solidFill>
            </a:endParaRPr>
          </a:p>
          <a:p>
            <a:pPr marL="571500" indent="-571500">
              <a:buFont typeface="+mj-lt"/>
              <a:buAutoNum type="arabicPeriod"/>
              <a:defRPr/>
            </a:pPr>
            <a:r>
              <a:rPr lang="en-GB" sz="3200" b="1" dirty="0">
                <a:solidFill>
                  <a:srgbClr val="000000"/>
                </a:solidFill>
              </a:rPr>
              <a:t>Making healthy eating easy</a:t>
            </a:r>
          </a:p>
        </p:txBody>
      </p:sp>
      <p:sp>
        <p:nvSpPr>
          <p:cNvPr id="11" name="Rectangle 10"/>
          <p:cNvSpPr/>
          <p:nvPr/>
        </p:nvSpPr>
        <p:spPr>
          <a:xfrm>
            <a:off x="1" y="260761"/>
            <a:ext cx="7180576" cy="1107996"/>
          </a:xfrm>
          <a:prstGeom prst="rect">
            <a:avLst/>
          </a:prstGeom>
        </p:spPr>
        <p:txBody>
          <a:bodyPr wrap="square">
            <a:spAutoFit/>
          </a:bodyPr>
          <a:lstStyle/>
          <a:p>
            <a:pPr>
              <a:lnSpc>
                <a:spcPct val="150000"/>
              </a:lnSpc>
              <a:spcBef>
                <a:spcPct val="20000"/>
              </a:spcBef>
              <a:buSzPct val="150000"/>
              <a:defRPr/>
            </a:pPr>
            <a:r>
              <a:rPr lang="en-US" sz="4400" dirty="0">
                <a:latin typeface="+mj-lt"/>
                <a:ea typeface="+mj-ea"/>
                <a:cs typeface="+mj-cs"/>
              </a:rPr>
              <a:t>Silver and Gold Catering Mark</a:t>
            </a:r>
          </a:p>
        </p:txBody>
      </p:sp>
      <p:pic>
        <p:nvPicPr>
          <p:cNvPr id="14" name="Picture 1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31764" y="5229200"/>
            <a:ext cx="2324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3989" y="5253012"/>
            <a:ext cx="16573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3989" y="260761"/>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636" y="1754702"/>
            <a:ext cx="8312696" cy="461665"/>
          </a:xfrm>
          <a:prstGeom prst="rect">
            <a:avLst/>
          </a:prstGeom>
        </p:spPr>
        <p:txBody>
          <a:bodyPr wrap="square">
            <a:spAutoFit/>
          </a:bodyPr>
          <a:lstStyle/>
          <a:p>
            <a:pPr>
              <a:defRPr/>
            </a:pPr>
            <a:r>
              <a:rPr lang="en-GB" sz="2400" b="1" dirty="0">
                <a:solidFill>
                  <a:srgbClr val="000000"/>
                </a:solidFill>
              </a:rPr>
              <a:t>Recognising continuous </a:t>
            </a:r>
            <a:r>
              <a:rPr lang="en-GB" sz="2400" b="1" dirty="0" smtClean="0">
                <a:solidFill>
                  <a:srgbClr val="000000"/>
                </a:solidFill>
              </a:rPr>
              <a:t>improvement and excellence</a:t>
            </a:r>
            <a:endParaRPr lang="en-GB" sz="2400" b="1" dirty="0">
              <a:solidFill>
                <a:srgbClr val="000000"/>
              </a:solidFill>
            </a:endParaRPr>
          </a:p>
        </p:txBody>
      </p:sp>
    </p:spTree>
    <p:extLst>
      <p:ext uri="{BB962C8B-B14F-4D97-AF65-F5344CB8AC3E}">
        <p14:creationId xmlns:p14="http://schemas.microsoft.com/office/powerpoint/2010/main" val="229428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9776"/>
            <a:ext cx="7308304" cy="1143000"/>
          </a:xfrm>
        </p:spPr>
        <p:txBody>
          <a:bodyPr>
            <a:noAutofit/>
          </a:bodyPr>
          <a:lstStyle/>
          <a:p>
            <a:pPr>
              <a:lnSpc>
                <a:spcPct val="150000"/>
              </a:lnSpc>
              <a:spcBef>
                <a:spcPct val="20000"/>
              </a:spcBef>
              <a:buSzPct val="150000"/>
              <a:defRPr/>
            </a:pPr>
            <a:r>
              <a:rPr lang="en-GB" dirty="0"/>
              <a:t>Making healthy eating easy</a:t>
            </a:r>
          </a:p>
        </p:txBody>
      </p:sp>
      <p:sp>
        <p:nvSpPr>
          <p:cNvPr id="6" name="Content Placeholder 5"/>
          <p:cNvSpPr>
            <a:spLocks noGrp="1"/>
          </p:cNvSpPr>
          <p:nvPr>
            <p:ph idx="1"/>
          </p:nvPr>
        </p:nvSpPr>
        <p:spPr>
          <a:xfrm>
            <a:off x="395536" y="2204864"/>
            <a:ext cx="8229600" cy="4320480"/>
          </a:xfrm>
        </p:spPr>
        <p:txBody>
          <a:bodyPr>
            <a:normAutofit/>
          </a:bodyPr>
          <a:lstStyle/>
          <a:p>
            <a:pPr lvl="0" fontAlgn="base">
              <a:lnSpc>
                <a:spcPct val="80000"/>
              </a:lnSpc>
              <a:spcAft>
                <a:spcPct val="0"/>
              </a:spcAft>
              <a:buFontTx/>
              <a:buChar char="•"/>
            </a:pPr>
            <a:r>
              <a:rPr lang="en-GB" sz="2800" dirty="0"/>
              <a:t>Meat-free day or equivalent</a:t>
            </a:r>
          </a:p>
          <a:p>
            <a:pPr lvl="0" fontAlgn="base">
              <a:lnSpc>
                <a:spcPct val="80000"/>
              </a:lnSpc>
              <a:spcAft>
                <a:spcPct val="0"/>
              </a:spcAft>
              <a:buFontTx/>
              <a:buChar char="•"/>
            </a:pPr>
            <a:r>
              <a:rPr lang="en-GB" sz="2800" dirty="0"/>
              <a:t>Steps to serve meat in moderation</a:t>
            </a:r>
          </a:p>
          <a:p>
            <a:pPr lvl="0" fontAlgn="base">
              <a:lnSpc>
                <a:spcPct val="80000"/>
              </a:lnSpc>
              <a:spcAft>
                <a:spcPct val="0"/>
              </a:spcAft>
              <a:buFontTx/>
              <a:buChar char="•"/>
            </a:pPr>
            <a:r>
              <a:rPr lang="en-GB" sz="2800" dirty="0"/>
              <a:t>Steps to minimise salt</a:t>
            </a:r>
          </a:p>
          <a:p>
            <a:pPr lvl="0" fontAlgn="base">
              <a:lnSpc>
                <a:spcPct val="80000"/>
              </a:lnSpc>
              <a:spcAft>
                <a:spcPct val="0"/>
              </a:spcAft>
              <a:buFontTx/>
              <a:buChar char="•"/>
            </a:pPr>
            <a:r>
              <a:rPr lang="en-GB" sz="2800" dirty="0"/>
              <a:t>Actions to cut plate waste/support eating well</a:t>
            </a:r>
          </a:p>
          <a:p>
            <a:pPr lvl="0" fontAlgn="base">
              <a:lnSpc>
                <a:spcPct val="80000"/>
              </a:lnSpc>
              <a:spcAft>
                <a:spcPct val="0"/>
              </a:spcAft>
              <a:buFontTx/>
              <a:buChar char="•"/>
            </a:pPr>
            <a:r>
              <a:rPr lang="en-GB" sz="2800" dirty="0"/>
              <a:t>Actions to promote meal take-up</a:t>
            </a:r>
          </a:p>
          <a:p>
            <a:pPr lvl="0" fontAlgn="base">
              <a:lnSpc>
                <a:spcPct val="80000"/>
              </a:lnSpc>
              <a:spcAft>
                <a:spcPct val="0"/>
              </a:spcAft>
              <a:buFontTx/>
              <a:buChar char="•"/>
            </a:pPr>
            <a:r>
              <a:rPr lang="en-GB" sz="2800" dirty="0"/>
              <a:t>Monitoring against food &amp; nutrient-based standards</a:t>
            </a:r>
          </a:p>
          <a:p>
            <a:pPr lvl="0" fontAlgn="base">
              <a:lnSpc>
                <a:spcPct val="80000"/>
              </a:lnSpc>
              <a:spcAft>
                <a:spcPct val="0"/>
              </a:spcAft>
              <a:buFontTx/>
              <a:buChar char="•"/>
            </a:pPr>
            <a:r>
              <a:rPr lang="en-GB" sz="2800" dirty="0"/>
              <a:t>Healthy vending</a:t>
            </a:r>
          </a:p>
          <a:p>
            <a:pPr lvl="0" fontAlgn="base">
              <a:lnSpc>
                <a:spcPct val="80000"/>
              </a:lnSpc>
              <a:spcAft>
                <a:spcPct val="0"/>
              </a:spcAft>
              <a:buFontTx/>
              <a:buChar char="•"/>
            </a:pPr>
            <a:r>
              <a:rPr lang="en-GB" sz="2800" dirty="0"/>
              <a:t>&gt;50% bread is wholemeal or granary</a:t>
            </a:r>
          </a:p>
          <a:p>
            <a:pPr lvl="0" fontAlgn="base">
              <a:lnSpc>
                <a:spcPct val="80000"/>
              </a:lnSpc>
              <a:spcAft>
                <a:spcPct val="0"/>
              </a:spcAft>
              <a:buFontTx/>
              <a:buChar char="•"/>
            </a:pPr>
            <a:r>
              <a:rPr lang="en-GB" sz="2800" dirty="0"/>
              <a:t>Fruit cheaper than dessert (where sold)</a:t>
            </a:r>
          </a:p>
          <a:p>
            <a:pPr marL="0" indent="0">
              <a:buNone/>
            </a:pPr>
            <a:endParaRPr lang="en-GB" sz="2800"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8304" y="260648"/>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818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428922"/>
            <a:ext cx="5565973" cy="638175"/>
          </a:xfrm>
        </p:spPr>
        <p:txBody>
          <a:bodyPr>
            <a:normAutofit/>
          </a:bodyPr>
          <a:lstStyle/>
          <a:p>
            <a:r>
              <a:rPr lang="en-GB" sz="3200" dirty="0" smtClean="0"/>
              <a:t>Catering Mark Supplier Scheme</a:t>
            </a:r>
            <a:endParaRPr lang="en-GB" sz="3200" dirty="0"/>
          </a:p>
        </p:txBody>
      </p:sp>
      <p:sp>
        <p:nvSpPr>
          <p:cNvPr id="3" name="Content Placeholder 2"/>
          <p:cNvSpPr>
            <a:spLocks noGrp="1"/>
          </p:cNvSpPr>
          <p:nvPr>
            <p:ph idx="4294967295"/>
          </p:nvPr>
        </p:nvSpPr>
        <p:spPr>
          <a:xfrm>
            <a:off x="0" y="1503363"/>
            <a:ext cx="5940152" cy="5111750"/>
          </a:xfrm>
        </p:spPr>
        <p:txBody>
          <a:bodyPr>
            <a:noAutofit/>
          </a:bodyPr>
          <a:lstStyle/>
          <a:p>
            <a:pPr marL="0" indent="0">
              <a:spcBef>
                <a:spcPts val="0"/>
              </a:spcBef>
              <a:buNone/>
              <a:defRPr/>
            </a:pPr>
            <a:r>
              <a:rPr lang="en-GB" sz="2200" b="1" dirty="0" smtClean="0"/>
              <a:t>For suppliers who have the products that caterers need.</a:t>
            </a:r>
          </a:p>
          <a:p>
            <a:pPr>
              <a:spcBef>
                <a:spcPts val="0"/>
              </a:spcBef>
              <a:buFont typeface="Wingdings" pitchFamily="2" charset="2"/>
              <a:buChar char="ü"/>
              <a:defRPr/>
            </a:pPr>
            <a:endParaRPr lang="en-GB" sz="2200" b="1" dirty="0"/>
          </a:p>
          <a:p>
            <a:pPr>
              <a:spcBef>
                <a:spcPts val="0"/>
              </a:spcBef>
              <a:buFont typeface="Wingdings" pitchFamily="2" charset="2"/>
              <a:buChar char="ü"/>
              <a:defRPr/>
            </a:pPr>
            <a:r>
              <a:rPr lang="en-GB" sz="2200" dirty="0" smtClean="0"/>
              <a:t>Finding new routes to market</a:t>
            </a:r>
            <a:endParaRPr lang="en-GB" sz="2200" dirty="0"/>
          </a:p>
          <a:p>
            <a:pPr>
              <a:spcBef>
                <a:spcPts val="0"/>
              </a:spcBef>
              <a:buFont typeface="Wingdings" pitchFamily="2" charset="2"/>
              <a:buChar char="ü"/>
              <a:defRPr/>
            </a:pPr>
            <a:endParaRPr lang="en-GB" sz="2200" dirty="0"/>
          </a:p>
          <a:p>
            <a:pPr>
              <a:spcBef>
                <a:spcPts val="0"/>
              </a:spcBef>
              <a:buFont typeface="Wingdings" pitchFamily="2" charset="2"/>
              <a:buChar char="ü"/>
              <a:defRPr/>
            </a:pPr>
            <a:r>
              <a:rPr lang="en-GB" sz="2200" dirty="0" smtClean="0"/>
              <a:t>Supporting caterer’s needs</a:t>
            </a:r>
            <a:endParaRPr lang="en-GB" sz="2200" dirty="0"/>
          </a:p>
          <a:p>
            <a:pPr>
              <a:spcBef>
                <a:spcPts val="0"/>
              </a:spcBef>
              <a:buFont typeface="Wingdings" pitchFamily="2" charset="2"/>
              <a:buChar char="ü"/>
              <a:defRPr/>
            </a:pPr>
            <a:endParaRPr lang="en-GB" sz="2200" dirty="0"/>
          </a:p>
          <a:p>
            <a:pPr>
              <a:spcBef>
                <a:spcPts val="0"/>
              </a:spcBef>
              <a:buFont typeface="Wingdings" pitchFamily="2" charset="2"/>
              <a:buChar char="ü"/>
              <a:defRPr/>
            </a:pPr>
            <a:r>
              <a:rPr lang="en-GB" sz="2200" dirty="0"/>
              <a:t>Support available to find new products</a:t>
            </a:r>
          </a:p>
          <a:p>
            <a:pPr>
              <a:spcBef>
                <a:spcPts val="0"/>
              </a:spcBef>
              <a:buFont typeface="Wingdings" pitchFamily="2" charset="2"/>
              <a:buChar char="ü"/>
              <a:defRPr/>
            </a:pPr>
            <a:endParaRPr lang="en-GB" sz="2200" dirty="0" smtClean="0"/>
          </a:p>
          <a:p>
            <a:pPr>
              <a:spcBef>
                <a:spcPts val="0"/>
              </a:spcBef>
              <a:buFont typeface="Wingdings" pitchFamily="2" charset="2"/>
              <a:buChar char="ü"/>
              <a:defRPr/>
            </a:pPr>
            <a:r>
              <a:rPr lang="en-GB" sz="2200" dirty="0" smtClean="0"/>
              <a:t>Strong </a:t>
            </a:r>
            <a:r>
              <a:rPr lang="en-GB" sz="2200" dirty="0"/>
              <a:t>marketing tool - PR value – enhanced reputation across supply </a:t>
            </a:r>
            <a:r>
              <a:rPr lang="en-GB" sz="2200" dirty="0" smtClean="0"/>
              <a:t>chain</a:t>
            </a:r>
            <a:endParaRPr lang="en-GB" sz="2200" dirty="0"/>
          </a:p>
          <a:p>
            <a:pPr>
              <a:spcBef>
                <a:spcPts val="0"/>
              </a:spcBef>
              <a:buFont typeface="Wingdings" pitchFamily="2" charset="2"/>
              <a:buChar char="ü"/>
              <a:defRPr/>
            </a:pPr>
            <a:endParaRPr lang="en-GB" sz="2200" dirty="0"/>
          </a:p>
          <a:p>
            <a:pPr>
              <a:spcBef>
                <a:spcPts val="0"/>
              </a:spcBef>
              <a:buFont typeface="Wingdings" pitchFamily="2" charset="2"/>
              <a:buChar char="ü"/>
              <a:defRPr/>
            </a:pPr>
            <a:r>
              <a:rPr lang="en-GB" sz="2200" dirty="0"/>
              <a:t>Helps to meet </a:t>
            </a:r>
            <a:r>
              <a:rPr lang="en-GB" sz="2200" dirty="0" smtClean="0"/>
              <a:t>customer’s CSR objectives </a:t>
            </a:r>
          </a:p>
          <a:p>
            <a:pPr>
              <a:spcBef>
                <a:spcPts val="0"/>
              </a:spcBef>
              <a:buFont typeface="Wingdings" pitchFamily="2" charset="2"/>
              <a:buChar char="ü"/>
              <a:defRPr/>
            </a:pPr>
            <a:endParaRPr lang="en-GB" sz="2200" dirty="0" smtClean="0"/>
          </a:p>
          <a:p>
            <a:pPr marL="0" indent="0" algn="ctr">
              <a:buNone/>
            </a:pPr>
            <a:endParaRPr lang="en-GB" sz="2200" dirty="0" smtClean="0"/>
          </a:p>
          <a:p>
            <a:pPr marL="0" indent="0">
              <a:buNone/>
            </a:pP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r>
              <a:rPr lang="en-GB" sz="2200" dirty="0" smtClean="0"/>
              <a:t/>
            </a:r>
            <a:br>
              <a:rPr lang="en-GB" sz="2200" dirty="0" smtClean="0"/>
            </a:br>
            <a:endParaRPr lang="en-GB" sz="220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1412776"/>
            <a:ext cx="3067050"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6899" y="5088620"/>
            <a:ext cx="1326505" cy="16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0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a:t>
            </a:r>
            <a:endParaRPr lang="en-GB" dirty="0"/>
          </a:p>
        </p:txBody>
      </p:sp>
      <p:sp>
        <p:nvSpPr>
          <p:cNvPr id="3" name="Content Placeholder 2"/>
          <p:cNvSpPr>
            <a:spLocks noGrp="1"/>
          </p:cNvSpPr>
          <p:nvPr>
            <p:ph idx="1"/>
          </p:nvPr>
        </p:nvSpPr>
        <p:spPr/>
        <p:txBody>
          <a:bodyPr>
            <a:normAutofit/>
          </a:bodyPr>
          <a:lstStyle/>
          <a:p>
            <a:r>
              <a:rPr lang="en-GB" dirty="0" smtClean="0"/>
              <a:t>Step-wise Award – achievable and rewards best practice</a:t>
            </a:r>
          </a:p>
          <a:p>
            <a:pPr marL="0" indent="0">
              <a:buNone/>
            </a:pPr>
            <a:endParaRPr lang="en-GB" dirty="0" smtClean="0"/>
          </a:p>
          <a:p>
            <a:r>
              <a:rPr lang="en-GB" dirty="0" smtClean="0"/>
              <a:t>Brings together key issues of health, sustainability and local economy</a:t>
            </a:r>
          </a:p>
          <a:p>
            <a:endParaRPr lang="en-GB" dirty="0"/>
          </a:p>
          <a:p>
            <a:r>
              <a:rPr lang="en-GB" dirty="0" smtClean="0"/>
              <a:t>We want to support you and work with your caterers to raise standards.</a:t>
            </a:r>
            <a:endParaRPr lang="en-GB" dirty="0"/>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332656"/>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46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8620"/>
            <a:ext cx="5472608"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798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GB" dirty="0"/>
          </a:p>
        </p:txBody>
      </p:sp>
      <p:sp>
        <p:nvSpPr>
          <p:cNvPr id="3" name="Content Placeholder 2"/>
          <p:cNvSpPr>
            <a:spLocks noGrp="1"/>
          </p:cNvSpPr>
          <p:nvPr>
            <p:ph idx="1"/>
          </p:nvPr>
        </p:nvSpPr>
        <p:spPr/>
        <p:txBody>
          <a:bodyPr>
            <a:normAutofit/>
          </a:bodyPr>
          <a:lstStyle/>
          <a:p>
            <a:r>
              <a:rPr lang="en-GB" dirty="0" smtClean="0"/>
              <a:t>Please contact us if you would like more information or a one off free consultancy meeting.</a:t>
            </a:r>
          </a:p>
          <a:p>
            <a:pPr marL="0" indent="0">
              <a:buNone/>
            </a:pPr>
            <a:endParaRPr lang="en-GB" dirty="0" smtClean="0"/>
          </a:p>
          <a:p>
            <a:pPr marL="0" indent="0">
              <a:buNone/>
            </a:pPr>
            <a:r>
              <a:rPr lang="en-GB" dirty="0" smtClean="0"/>
              <a:t>Michael Bond</a:t>
            </a:r>
          </a:p>
          <a:p>
            <a:pPr marL="0" indent="0">
              <a:buNone/>
            </a:pPr>
            <a:r>
              <a:rPr lang="en-GB" dirty="0" smtClean="0">
                <a:hlinkClick r:id="rId2"/>
              </a:rPr>
              <a:t>catering@foodforlife.org.uk</a:t>
            </a:r>
            <a:endParaRPr lang="en-GB" dirty="0" smtClean="0"/>
          </a:p>
          <a:p>
            <a:pPr marL="0" indent="0">
              <a:buNone/>
            </a:pPr>
            <a:r>
              <a:rPr lang="en-GB" dirty="0" smtClean="0"/>
              <a:t>07795 523384</a:t>
            </a:r>
            <a:endParaRPr lang="en-GB" dirty="0"/>
          </a:p>
        </p:txBody>
      </p:sp>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332656"/>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27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908720"/>
            <a:ext cx="8342207"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3568" y="188640"/>
            <a:ext cx="7200800" cy="654371"/>
          </a:xfrm>
        </p:spPr>
        <p:txBody>
          <a:bodyPr>
            <a:normAutofit fontScale="90000"/>
          </a:bodyPr>
          <a:lstStyle/>
          <a:p>
            <a:r>
              <a:rPr lang="en-GB" dirty="0" smtClean="0"/>
              <a:t>Thank you!</a:t>
            </a:r>
            <a:endParaRPr lang="en-GB" dirty="0"/>
          </a:p>
        </p:txBody>
      </p:sp>
    </p:spTree>
    <p:extLst>
      <p:ext uri="{BB962C8B-B14F-4D97-AF65-F5344CB8AC3E}">
        <p14:creationId xmlns:p14="http://schemas.microsoft.com/office/powerpoint/2010/main" val="387068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0" y="274638"/>
            <a:ext cx="8229600" cy="1143000"/>
          </a:xfrm>
        </p:spPr>
        <p:txBody>
          <a:bodyPr/>
          <a:lstStyle/>
          <a:p>
            <a:r>
              <a:rPr lang="en-GB" altLang="en-US" dirty="0"/>
              <a:t>Impacts - summary</a:t>
            </a:r>
          </a:p>
        </p:txBody>
      </p:sp>
      <p:sp>
        <p:nvSpPr>
          <p:cNvPr id="245768" name="Rectangle 8"/>
          <p:cNvSpPr>
            <a:spLocks noGrp="1" noChangeArrowheads="1"/>
          </p:cNvSpPr>
          <p:nvPr>
            <p:ph type="body" idx="4294967295"/>
          </p:nvPr>
        </p:nvSpPr>
        <p:spPr>
          <a:xfrm>
            <a:off x="0" y="1268413"/>
            <a:ext cx="8218488" cy="4537075"/>
          </a:xfrm>
        </p:spPr>
        <p:txBody>
          <a:bodyPr>
            <a:normAutofit fontScale="92500"/>
          </a:bodyPr>
          <a:lstStyle/>
          <a:p>
            <a:pPr>
              <a:buFontTx/>
              <a:buNone/>
            </a:pPr>
            <a:r>
              <a:rPr lang="en-GB" altLang="en-US" dirty="0"/>
              <a:t>Independent evaluation:</a:t>
            </a:r>
          </a:p>
          <a:p>
            <a:pPr>
              <a:buFontTx/>
              <a:buNone/>
            </a:pPr>
            <a:endParaRPr lang="en-GB" altLang="en-US" dirty="0"/>
          </a:p>
          <a:p>
            <a:r>
              <a:rPr lang="en-GB" altLang="en-US" dirty="0"/>
              <a:t>Good for the local economy – NEF</a:t>
            </a:r>
          </a:p>
          <a:p>
            <a:endParaRPr lang="en-GB" altLang="en-US" dirty="0"/>
          </a:p>
          <a:p>
            <a:r>
              <a:rPr lang="en-GB" altLang="en-US" dirty="0"/>
              <a:t>Good for climate change – Manchester University</a:t>
            </a:r>
          </a:p>
          <a:p>
            <a:endParaRPr lang="en-GB" altLang="en-US" dirty="0"/>
          </a:p>
          <a:p>
            <a:r>
              <a:rPr lang="en-GB" altLang="en-US" dirty="0"/>
              <a:t>Good for healthy eating – Cardiff University and UWE</a:t>
            </a:r>
          </a:p>
        </p:txBody>
      </p:sp>
      <p:pic>
        <p:nvPicPr>
          <p:cNvPr id="245764" name="Picture 9" descr="logos"/>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0" y="5805488"/>
            <a:ext cx="6980238" cy="87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253085"/>
            <a:ext cx="1658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5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3769" y="1620593"/>
            <a:ext cx="7347312" cy="523220"/>
          </a:xfrm>
          <a:prstGeom prst="rect">
            <a:avLst/>
          </a:prstGeom>
        </p:spPr>
        <p:txBody>
          <a:bodyPr wrap="square">
            <a:spAutoFit/>
          </a:bodyPr>
          <a:lstStyle/>
          <a:p>
            <a:pPr lvl="0" algn="ctr"/>
            <a:r>
              <a:rPr lang="en-GB" sz="2800" b="1" dirty="0" smtClean="0">
                <a:solidFill>
                  <a:schemeClr val="accent2">
                    <a:lumMod val="50000"/>
                  </a:schemeClr>
                </a:solidFill>
              </a:rPr>
              <a:t>150 million Catering </a:t>
            </a:r>
            <a:r>
              <a:rPr lang="en-GB" sz="2800" b="1" dirty="0">
                <a:solidFill>
                  <a:schemeClr val="accent2">
                    <a:lumMod val="50000"/>
                  </a:schemeClr>
                </a:solidFill>
              </a:rPr>
              <a:t>Mark meals </a:t>
            </a:r>
            <a:r>
              <a:rPr lang="en-GB" sz="2800" b="1" dirty="0" smtClean="0">
                <a:solidFill>
                  <a:schemeClr val="accent2">
                    <a:lumMod val="50000"/>
                  </a:schemeClr>
                </a:solidFill>
              </a:rPr>
              <a:t>served a year</a:t>
            </a:r>
            <a:endParaRPr lang="en-GB" sz="2800" b="1" dirty="0">
              <a:solidFill>
                <a:schemeClr val="accent2">
                  <a:lumMod val="50000"/>
                </a:schemeClr>
              </a:solidFill>
            </a:endParaRPr>
          </a:p>
        </p:txBody>
      </p:sp>
      <p:sp>
        <p:nvSpPr>
          <p:cNvPr id="4" name="Rectangle 3"/>
          <p:cNvSpPr/>
          <p:nvPr/>
        </p:nvSpPr>
        <p:spPr>
          <a:xfrm>
            <a:off x="2121652" y="2143813"/>
            <a:ext cx="5472608" cy="523220"/>
          </a:xfrm>
          <a:prstGeom prst="rect">
            <a:avLst/>
          </a:prstGeom>
        </p:spPr>
        <p:txBody>
          <a:bodyPr wrap="square">
            <a:spAutoFit/>
          </a:bodyPr>
          <a:lstStyle/>
          <a:p>
            <a:pPr lvl="0"/>
            <a:r>
              <a:rPr lang="en-GB" sz="2000" b="1" dirty="0" smtClean="0">
                <a:solidFill>
                  <a:schemeClr val="accent2">
                    <a:lumMod val="75000"/>
                  </a:schemeClr>
                </a:solidFill>
              </a:rPr>
              <a:t>Over 5,000 </a:t>
            </a:r>
            <a:r>
              <a:rPr lang="en-GB" sz="2800" b="1" dirty="0" smtClean="0">
                <a:solidFill>
                  <a:schemeClr val="accent2">
                    <a:lumMod val="75000"/>
                  </a:schemeClr>
                </a:solidFill>
              </a:rPr>
              <a:t>schools</a:t>
            </a:r>
            <a:endParaRPr lang="en-GB" sz="2800" dirty="0">
              <a:solidFill>
                <a:prstClr val="black"/>
              </a:solidFill>
            </a:endParaRPr>
          </a:p>
        </p:txBody>
      </p:sp>
      <p:sp>
        <p:nvSpPr>
          <p:cNvPr id="5" name="Rectangle 4"/>
          <p:cNvSpPr/>
          <p:nvPr/>
        </p:nvSpPr>
        <p:spPr>
          <a:xfrm>
            <a:off x="3131474" y="5146752"/>
            <a:ext cx="6243450" cy="523220"/>
          </a:xfrm>
          <a:prstGeom prst="rect">
            <a:avLst/>
          </a:prstGeom>
        </p:spPr>
        <p:txBody>
          <a:bodyPr wrap="square">
            <a:spAutoFit/>
          </a:bodyPr>
          <a:lstStyle/>
          <a:p>
            <a:r>
              <a:rPr lang="en-GB" sz="2000" b="1" dirty="0" smtClean="0">
                <a:solidFill>
                  <a:schemeClr val="accent2">
                    <a:lumMod val="50000"/>
                  </a:schemeClr>
                </a:solidFill>
              </a:rPr>
              <a:t>6 </a:t>
            </a:r>
            <a:r>
              <a:rPr lang="en-GB" sz="2800" b="1" dirty="0" smtClean="0">
                <a:solidFill>
                  <a:schemeClr val="accent2">
                    <a:lumMod val="50000"/>
                  </a:schemeClr>
                </a:solidFill>
              </a:rPr>
              <a:t>hospitals </a:t>
            </a:r>
            <a:r>
              <a:rPr lang="en-GB" sz="2000" b="1" dirty="0" smtClean="0">
                <a:solidFill>
                  <a:schemeClr val="accent2">
                    <a:lumMod val="50000"/>
                  </a:schemeClr>
                </a:solidFill>
              </a:rPr>
              <a:t>- with 17 in our best practice network</a:t>
            </a:r>
            <a:endParaRPr lang="en-GB" sz="2000" b="1" dirty="0">
              <a:solidFill>
                <a:schemeClr val="accent2">
                  <a:lumMod val="50000"/>
                </a:schemeClr>
              </a:solidFill>
            </a:endParaRPr>
          </a:p>
        </p:txBody>
      </p:sp>
      <p:sp>
        <p:nvSpPr>
          <p:cNvPr id="6" name="Rectangle 5"/>
          <p:cNvSpPr/>
          <p:nvPr/>
        </p:nvSpPr>
        <p:spPr>
          <a:xfrm>
            <a:off x="3785810" y="3737751"/>
            <a:ext cx="4792110" cy="523220"/>
          </a:xfrm>
          <a:prstGeom prst="rect">
            <a:avLst/>
          </a:prstGeom>
        </p:spPr>
        <p:txBody>
          <a:bodyPr wrap="square">
            <a:spAutoFit/>
          </a:bodyPr>
          <a:lstStyle/>
          <a:p>
            <a:r>
              <a:rPr lang="en-GB" dirty="0" smtClean="0">
                <a:solidFill>
                  <a:prstClr val="black"/>
                </a:solidFill>
              </a:rPr>
              <a:t>Working with </a:t>
            </a:r>
            <a:r>
              <a:rPr lang="en-GB" sz="2000" b="1" dirty="0" smtClean="0">
                <a:solidFill>
                  <a:schemeClr val="accent2">
                    <a:lumMod val="50000"/>
                  </a:schemeClr>
                </a:solidFill>
              </a:rPr>
              <a:t>30+ </a:t>
            </a:r>
            <a:r>
              <a:rPr lang="en-GB" sz="2800" b="1" dirty="0" smtClean="0">
                <a:solidFill>
                  <a:schemeClr val="accent2">
                    <a:lumMod val="50000"/>
                  </a:schemeClr>
                </a:solidFill>
              </a:rPr>
              <a:t>universities</a:t>
            </a:r>
            <a:endParaRPr lang="en-GB" sz="2800" b="1" dirty="0">
              <a:solidFill>
                <a:schemeClr val="accent2">
                  <a:lumMod val="50000"/>
                </a:schemeClr>
              </a:solidFill>
            </a:endParaRPr>
          </a:p>
        </p:txBody>
      </p:sp>
      <p:sp>
        <p:nvSpPr>
          <p:cNvPr id="10" name="Rectangle 9"/>
          <p:cNvSpPr/>
          <p:nvPr/>
        </p:nvSpPr>
        <p:spPr>
          <a:xfrm>
            <a:off x="2213326" y="4292781"/>
            <a:ext cx="6877588" cy="400110"/>
          </a:xfrm>
          <a:prstGeom prst="rect">
            <a:avLst/>
          </a:prstGeom>
        </p:spPr>
        <p:txBody>
          <a:bodyPr wrap="none">
            <a:spAutoFit/>
          </a:bodyPr>
          <a:lstStyle/>
          <a:p>
            <a:r>
              <a:rPr lang="en-GB" sz="2000" b="1" dirty="0" smtClean="0">
                <a:solidFill>
                  <a:schemeClr val="accent2">
                    <a:lumMod val="75000"/>
                  </a:schemeClr>
                </a:solidFill>
              </a:rPr>
              <a:t>National Trust and RSPB working </a:t>
            </a:r>
            <a:r>
              <a:rPr lang="en-GB" dirty="0" smtClean="0">
                <a:solidFill>
                  <a:prstClr val="black"/>
                </a:solidFill>
              </a:rPr>
              <a:t>to achieve bronze across business</a:t>
            </a:r>
            <a:endParaRPr lang="en-GB" dirty="0"/>
          </a:p>
        </p:txBody>
      </p:sp>
      <p:sp>
        <p:nvSpPr>
          <p:cNvPr id="11" name="Rectangle 10"/>
          <p:cNvSpPr/>
          <p:nvPr/>
        </p:nvSpPr>
        <p:spPr>
          <a:xfrm>
            <a:off x="5652120" y="6144367"/>
            <a:ext cx="2582245" cy="369332"/>
          </a:xfrm>
          <a:prstGeom prst="rect">
            <a:avLst/>
          </a:prstGeom>
        </p:spPr>
        <p:txBody>
          <a:bodyPr wrap="none">
            <a:spAutoFit/>
          </a:bodyPr>
          <a:lstStyle/>
          <a:p>
            <a:pPr algn="r">
              <a:lnSpc>
                <a:spcPct val="90000"/>
              </a:lnSpc>
              <a:spcBef>
                <a:spcPct val="20000"/>
              </a:spcBef>
            </a:pPr>
            <a:r>
              <a:rPr lang="en-US" sz="2000" b="1" dirty="0">
                <a:solidFill>
                  <a:schemeClr val="accent2">
                    <a:lumMod val="75000"/>
                  </a:schemeClr>
                </a:solidFill>
                <a:cs typeface="Arial" charset="0"/>
              </a:rPr>
              <a:t>7</a:t>
            </a:r>
            <a:r>
              <a:rPr lang="en-US" sz="2000" b="1" dirty="0" smtClean="0">
                <a:solidFill>
                  <a:schemeClr val="accent2">
                    <a:lumMod val="75000"/>
                  </a:schemeClr>
                </a:solidFill>
                <a:cs typeface="Arial" charset="0"/>
              </a:rPr>
              <a:t>0</a:t>
            </a:r>
            <a:r>
              <a:rPr lang="en-US" sz="2000" b="1" dirty="0">
                <a:solidFill>
                  <a:schemeClr val="accent2">
                    <a:lumMod val="75000"/>
                  </a:schemeClr>
                </a:solidFill>
                <a:cs typeface="Arial" charset="0"/>
              </a:rPr>
              <a:t>% </a:t>
            </a:r>
            <a:r>
              <a:rPr lang="en-US" dirty="0">
                <a:cs typeface="Arial" charset="0"/>
              </a:rPr>
              <a:t>of London Boroughs</a:t>
            </a:r>
            <a:endParaRPr lang="en-GB" dirty="0">
              <a:cs typeface="Arial" charset="0"/>
            </a:endParaRPr>
          </a:p>
        </p:txBody>
      </p:sp>
      <p:sp>
        <p:nvSpPr>
          <p:cNvPr id="13" name="Rectangle 12"/>
          <p:cNvSpPr/>
          <p:nvPr/>
        </p:nvSpPr>
        <p:spPr>
          <a:xfrm>
            <a:off x="4644008" y="2667033"/>
            <a:ext cx="3218382" cy="480131"/>
          </a:xfrm>
          <a:prstGeom prst="rect">
            <a:avLst/>
          </a:prstGeom>
        </p:spPr>
        <p:txBody>
          <a:bodyPr wrap="none">
            <a:spAutoFit/>
          </a:bodyPr>
          <a:lstStyle/>
          <a:p>
            <a:pPr algn="r">
              <a:lnSpc>
                <a:spcPct val="90000"/>
              </a:lnSpc>
              <a:spcBef>
                <a:spcPct val="20000"/>
              </a:spcBef>
            </a:pPr>
            <a:r>
              <a:rPr lang="en-US" sz="2000" b="1" dirty="0" smtClean="0">
                <a:solidFill>
                  <a:schemeClr val="accent2">
                    <a:lumMod val="50000"/>
                  </a:schemeClr>
                </a:solidFill>
                <a:cs typeface="Arial" charset="0"/>
              </a:rPr>
              <a:t>300 early years </a:t>
            </a:r>
            <a:r>
              <a:rPr lang="en-US" sz="2800" b="1" dirty="0">
                <a:solidFill>
                  <a:schemeClr val="accent2">
                    <a:lumMod val="50000"/>
                  </a:schemeClr>
                </a:solidFill>
              </a:rPr>
              <a:t>nurseries</a:t>
            </a:r>
            <a:endParaRPr lang="en-GB" sz="2800" b="1" dirty="0">
              <a:solidFill>
                <a:schemeClr val="accent2">
                  <a:lumMod val="50000"/>
                </a:schemeClr>
              </a:solidFill>
            </a:endParaRPr>
          </a:p>
        </p:txBody>
      </p:sp>
      <p:sp>
        <p:nvSpPr>
          <p:cNvPr id="7" name="Rectangle 6"/>
          <p:cNvSpPr/>
          <p:nvPr/>
        </p:nvSpPr>
        <p:spPr>
          <a:xfrm>
            <a:off x="971600" y="3068960"/>
            <a:ext cx="7772713" cy="800219"/>
          </a:xfrm>
          <a:prstGeom prst="rect">
            <a:avLst/>
          </a:prstGeom>
        </p:spPr>
        <p:txBody>
          <a:bodyPr wrap="square">
            <a:spAutoFit/>
          </a:bodyPr>
          <a:lstStyle/>
          <a:p>
            <a:r>
              <a:rPr lang="en-GB" sz="2800" b="1" dirty="0">
                <a:solidFill>
                  <a:schemeClr val="accent2">
                    <a:lumMod val="50000"/>
                  </a:schemeClr>
                </a:solidFill>
              </a:rPr>
              <a:t>W</a:t>
            </a:r>
            <a:r>
              <a:rPr lang="en-GB" sz="2800" b="1" dirty="0" smtClean="0">
                <a:solidFill>
                  <a:schemeClr val="accent2">
                    <a:lumMod val="50000"/>
                  </a:schemeClr>
                </a:solidFill>
              </a:rPr>
              <a:t>orkplaces</a:t>
            </a:r>
            <a:r>
              <a:rPr lang="en-GB" sz="2000" b="1" dirty="0" smtClean="0">
                <a:solidFill>
                  <a:schemeClr val="accent2">
                    <a:lumMod val="50000"/>
                  </a:schemeClr>
                </a:solidFill>
              </a:rPr>
              <a:t> </a:t>
            </a:r>
            <a:r>
              <a:rPr lang="en-GB" dirty="0" smtClean="0">
                <a:solidFill>
                  <a:prstClr val="black"/>
                </a:solidFill>
              </a:rPr>
              <a:t>including Pearson Publishing, Sainsbury’s, Jaguar Land Rover, </a:t>
            </a:r>
            <a:r>
              <a:rPr lang="en-GB" dirty="0" err="1" smtClean="0">
                <a:solidFill>
                  <a:prstClr val="black"/>
                </a:solidFill>
              </a:rPr>
              <a:t>PepsiCoWalkers</a:t>
            </a:r>
            <a:r>
              <a:rPr lang="en-GB" dirty="0" smtClean="0">
                <a:solidFill>
                  <a:prstClr val="black"/>
                </a:solidFill>
              </a:rPr>
              <a:t>.</a:t>
            </a:r>
            <a:endParaRPr lang="en-GB" b="1" dirty="0">
              <a:solidFill>
                <a:schemeClr val="accent2">
                  <a:lumMod val="75000"/>
                </a:schemeClr>
              </a:solidFill>
            </a:endParaRPr>
          </a:p>
        </p:txBody>
      </p:sp>
      <p:sp>
        <p:nvSpPr>
          <p:cNvPr id="8" name="Rectangle 7"/>
          <p:cNvSpPr/>
          <p:nvPr/>
        </p:nvSpPr>
        <p:spPr>
          <a:xfrm>
            <a:off x="1403648" y="437449"/>
            <a:ext cx="5352234" cy="769441"/>
          </a:xfrm>
          <a:prstGeom prst="rect">
            <a:avLst/>
          </a:prstGeom>
        </p:spPr>
        <p:txBody>
          <a:bodyPr wrap="none">
            <a:spAutoFit/>
          </a:bodyPr>
          <a:lstStyle/>
          <a:p>
            <a:r>
              <a:rPr lang="en-GB" sz="4400" dirty="0">
                <a:latin typeface="+mj-lt"/>
                <a:ea typeface="+mj-ea"/>
                <a:cs typeface="+mj-cs"/>
              </a:rPr>
              <a:t>A Growing Movement </a:t>
            </a:r>
          </a:p>
        </p:txBody>
      </p:sp>
      <p:pic>
        <p:nvPicPr>
          <p:cNvPr id="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3989" y="188640"/>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23" y="4692892"/>
            <a:ext cx="2890594" cy="182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7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03287" y="1196638"/>
            <a:ext cx="7061001" cy="5544729"/>
          </a:xfrm>
          <a:noFill/>
        </p:spPr>
        <p:txBody>
          <a:bodyPr>
            <a:noAutofit/>
          </a:bodyPr>
          <a:lstStyle/>
          <a:p>
            <a:r>
              <a:rPr lang="en-GB" sz="2400" b="1" dirty="0">
                <a:solidFill>
                  <a:schemeClr val="accent2">
                    <a:lumMod val="75000"/>
                  </a:schemeClr>
                </a:solidFill>
              </a:rPr>
              <a:t>Independent assessment and endorsement</a:t>
            </a:r>
          </a:p>
          <a:p>
            <a:endParaRPr lang="en-GB" sz="1200" b="1" dirty="0" smtClean="0">
              <a:solidFill>
                <a:schemeClr val="accent2">
                  <a:lumMod val="50000"/>
                </a:schemeClr>
              </a:solidFill>
            </a:endParaRPr>
          </a:p>
          <a:p>
            <a:r>
              <a:rPr lang="en-GB" sz="2400" b="1" dirty="0" smtClean="0">
                <a:solidFill>
                  <a:schemeClr val="accent2">
                    <a:lumMod val="50000"/>
                  </a:schemeClr>
                </a:solidFill>
              </a:rPr>
              <a:t>Quality </a:t>
            </a:r>
            <a:r>
              <a:rPr lang="en-GB" sz="2400" b="1" dirty="0">
                <a:solidFill>
                  <a:schemeClr val="accent2">
                    <a:lumMod val="50000"/>
                  </a:schemeClr>
                </a:solidFill>
              </a:rPr>
              <a:t>assurance, ingredient traceability</a:t>
            </a:r>
          </a:p>
          <a:p>
            <a:endParaRPr lang="en-GB" sz="1200" dirty="0"/>
          </a:p>
          <a:p>
            <a:pPr marL="0"/>
            <a:r>
              <a:rPr lang="en-GB" sz="2400" b="1" dirty="0">
                <a:solidFill>
                  <a:schemeClr val="accent2">
                    <a:lumMod val="75000"/>
                  </a:schemeClr>
                </a:solidFill>
              </a:rPr>
              <a:t>Increasing meal uptake</a:t>
            </a:r>
          </a:p>
          <a:p>
            <a:endParaRPr lang="en-GB" sz="1200" dirty="0"/>
          </a:p>
          <a:p>
            <a:r>
              <a:rPr lang="en-GB" sz="2400" b="1" dirty="0">
                <a:solidFill>
                  <a:schemeClr val="accent2">
                    <a:lumMod val="50000"/>
                  </a:schemeClr>
                </a:solidFill>
              </a:rPr>
              <a:t>A powerful marketing </a:t>
            </a:r>
            <a:r>
              <a:rPr lang="en-GB" sz="2400" b="1" dirty="0" smtClean="0">
                <a:solidFill>
                  <a:schemeClr val="accent2">
                    <a:lumMod val="50000"/>
                  </a:schemeClr>
                </a:solidFill>
              </a:rPr>
              <a:t>tool </a:t>
            </a:r>
            <a:r>
              <a:rPr lang="en-GB" sz="2400" b="1" dirty="0">
                <a:solidFill>
                  <a:schemeClr val="accent2">
                    <a:lumMod val="50000"/>
                  </a:schemeClr>
                </a:solidFill>
              </a:rPr>
              <a:t>- reassures customers </a:t>
            </a:r>
          </a:p>
          <a:p>
            <a:endParaRPr lang="en-GB" sz="1200" dirty="0" smtClean="0"/>
          </a:p>
          <a:p>
            <a:pPr marL="0"/>
            <a:r>
              <a:rPr lang="en-GB" sz="2400" b="1" dirty="0">
                <a:solidFill>
                  <a:schemeClr val="accent2">
                    <a:lumMod val="75000"/>
                  </a:schemeClr>
                </a:solidFill>
              </a:rPr>
              <a:t>Opportunity to demonstrate your credentials</a:t>
            </a:r>
          </a:p>
          <a:p>
            <a:pPr marL="0"/>
            <a:endParaRPr lang="en-GB" sz="1200" dirty="0">
              <a:solidFill>
                <a:schemeClr val="accent2">
                  <a:lumMod val="75000"/>
                </a:schemeClr>
              </a:solidFill>
            </a:endParaRPr>
          </a:p>
          <a:p>
            <a:r>
              <a:rPr lang="en-GB" sz="2400" b="1" dirty="0">
                <a:solidFill>
                  <a:schemeClr val="accent2">
                    <a:lumMod val="50000"/>
                  </a:schemeClr>
                </a:solidFill>
              </a:rPr>
              <a:t>Genuine Corporate Social Responsibility</a:t>
            </a:r>
          </a:p>
          <a:p>
            <a:pPr marL="0" indent="0">
              <a:buNone/>
            </a:pPr>
            <a:endParaRPr lang="en-GB" sz="1200" b="1" dirty="0">
              <a:solidFill>
                <a:schemeClr val="accent2">
                  <a:lumMod val="75000"/>
                </a:schemeClr>
              </a:solidFill>
            </a:endParaRPr>
          </a:p>
          <a:p>
            <a:r>
              <a:rPr lang="en-GB" sz="2400" b="1" dirty="0">
                <a:solidFill>
                  <a:schemeClr val="accent2">
                    <a:lumMod val="50000"/>
                  </a:schemeClr>
                </a:solidFill>
              </a:rPr>
              <a:t>Marketing/communications support from Soil </a:t>
            </a:r>
            <a:r>
              <a:rPr lang="en-GB" sz="2400" b="1" dirty="0" smtClean="0">
                <a:solidFill>
                  <a:schemeClr val="accent2">
                    <a:lumMod val="50000"/>
                  </a:schemeClr>
                </a:solidFill>
              </a:rPr>
              <a:t>Association</a:t>
            </a:r>
          </a:p>
          <a:p>
            <a:r>
              <a:rPr lang="en-GB" sz="2400" b="1" dirty="0">
                <a:solidFill>
                  <a:schemeClr val="accent2">
                    <a:lumMod val="75000"/>
                  </a:schemeClr>
                </a:solidFill>
              </a:rPr>
              <a:t>Supply Chain support and staff training</a:t>
            </a:r>
          </a:p>
          <a:p>
            <a:endParaRPr lang="en-GB" sz="2400" b="1" dirty="0">
              <a:solidFill>
                <a:schemeClr val="accent2">
                  <a:lumMod val="50000"/>
                </a:schemeClr>
              </a:solidFill>
            </a:endParaRPr>
          </a:p>
          <a:p>
            <a:pPr marL="0" indent="0">
              <a:buNone/>
            </a:pPr>
            <a:endParaRPr lang="en-GB" sz="2000" dirty="0" smtClean="0"/>
          </a:p>
          <a:p>
            <a:pPr eaLnBrk="1" hangingPunct="1">
              <a:lnSpc>
                <a:spcPct val="90000"/>
              </a:lnSpc>
            </a:pPr>
            <a:endParaRPr lang="en-GB" sz="1900" dirty="0" smtClean="0"/>
          </a:p>
          <a:p>
            <a:pPr eaLnBrk="1" hangingPunct="1">
              <a:lnSpc>
                <a:spcPct val="90000"/>
              </a:lnSpc>
            </a:pPr>
            <a:endParaRPr lang="en-GB" sz="1900" dirty="0" smtClean="0">
              <a:latin typeface="Frutiger 57Cn" pitchFamily="34" charset="0"/>
            </a:endParaRPr>
          </a:p>
        </p:txBody>
      </p:sp>
      <p:sp>
        <p:nvSpPr>
          <p:cNvPr id="4" name="Rectangle 3"/>
          <p:cNvSpPr/>
          <p:nvPr/>
        </p:nvSpPr>
        <p:spPr>
          <a:xfrm>
            <a:off x="0" y="260648"/>
            <a:ext cx="7164288" cy="769441"/>
          </a:xfrm>
          <a:prstGeom prst="rect">
            <a:avLst/>
          </a:prstGeom>
        </p:spPr>
        <p:txBody>
          <a:bodyPr wrap="square">
            <a:spAutoFit/>
          </a:bodyPr>
          <a:lstStyle/>
          <a:p>
            <a:pPr algn="ctr"/>
            <a:r>
              <a:rPr lang="en-GB" sz="4400" dirty="0">
                <a:latin typeface="+mj-lt"/>
                <a:ea typeface="+mj-ea"/>
                <a:cs typeface="+mj-cs"/>
              </a:rPr>
              <a:t>Catering Mark benefits</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3989" y="188640"/>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15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209" y="116632"/>
            <a:ext cx="8846321" cy="5949280"/>
          </a:xfrm>
          <a:prstGeom prst="rect">
            <a:avLst/>
          </a:prstGeom>
        </p:spPr>
      </p:pic>
    </p:spTree>
    <p:extLst>
      <p:ext uri="{BB962C8B-B14F-4D97-AF65-F5344CB8AC3E}">
        <p14:creationId xmlns:p14="http://schemas.microsoft.com/office/powerpoint/2010/main" val="99298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1786" y="269776"/>
            <a:ext cx="5232203" cy="1143000"/>
          </a:xfrm>
        </p:spPr>
        <p:txBody>
          <a:bodyPr>
            <a:noAutofit/>
          </a:bodyPr>
          <a:lstStyle/>
          <a:p>
            <a:r>
              <a:rPr lang="en-GB" sz="4000" dirty="0"/>
              <a:t>Public reassurance. </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3989" y="188640"/>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807" y="3068960"/>
            <a:ext cx="5744377" cy="11050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84168" y="2276872"/>
            <a:ext cx="2731988" cy="608611"/>
          </a:xfrm>
          <a:prstGeom prst="rect">
            <a:avLst/>
          </a:prstGeom>
        </p:spPr>
      </p:pic>
      <p:sp>
        <p:nvSpPr>
          <p:cNvPr id="6" name="Rectangle 5"/>
          <p:cNvSpPr/>
          <p:nvPr/>
        </p:nvSpPr>
        <p:spPr>
          <a:xfrm>
            <a:off x="463228" y="4461951"/>
            <a:ext cx="8496944" cy="984885"/>
          </a:xfrm>
          <a:prstGeom prst="rect">
            <a:avLst/>
          </a:prstGeom>
        </p:spPr>
        <p:txBody>
          <a:bodyPr wrap="square">
            <a:spAutoFit/>
          </a:bodyPr>
          <a:lstStyle/>
          <a:p>
            <a:r>
              <a:rPr lang="en-GB" sz="2000" b="1" i="1" dirty="0" smtClean="0">
                <a:solidFill>
                  <a:prstClr val="black"/>
                </a:solidFill>
              </a:rPr>
              <a:t>“Our </a:t>
            </a:r>
            <a:r>
              <a:rPr lang="en-GB" sz="2000" b="1" i="1" dirty="0">
                <a:solidFill>
                  <a:prstClr val="black"/>
                </a:solidFill>
              </a:rPr>
              <a:t>Education Catering Service is proud to hold the Soil Association's Gold Catering </a:t>
            </a:r>
            <a:r>
              <a:rPr lang="en-GB" sz="2000" b="1" i="1" dirty="0" smtClean="0">
                <a:solidFill>
                  <a:prstClr val="black"/>
                </a:solidFill>
              </a:rPr>
              <a:t>Mark”</a:t>
            </a:r>
            <a:r>
              <a:rPr lang="en-GB" dirty="0">
                <a:solidFill>
                  <a:prstClr val="black"/>
                </a:solidFill>
              </a:rPr>
              <a:t/>
            </a:r>
            <a:br>
              <a:rPr lang="en-GB" dirty="0">
                <a:solidFill>
                  <a:prstClr val="black"/>
                </a:solidFill>
              </a:rPr>
            </a:br>
            <a:endParaRPr lang="en-GB" dirty="0">
              <a:solidFill>
                <a:prstClr val="black"/>
              </a:solidFill>
            </a:endParaRPr>
          </a:p>
        </p:txBody>
      </p:sp>
    </p:spTree>
    <p:extLst>
      <p:ext uri="{BB962C8B-B14F-4D97-AF65-F5344CB8AC3E}">
        <p14:creationId xmlns:p14="http://schemas.microsoft.com/office/powerpoint/2010/main" val="189131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121139"/>
            <a:ext cx="5324277" cy="1143000"/>
          </a:xfrm>
        </p:spPr>
        <p:txBody>
          <a:bodyPr>
            <a:normAutofit/>
          </a:bodyPr>
          <a:lstStyle/>
          <a:p>
            <a:r>
              <a:rPr lang="en-GB" sz="4000" dirty="0"/>
              <a:t>Staff empowerment</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3989" y="188640"/>
            <a:ext cx="1656184" cy="100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2407" y="2780928"/>
            <a:ext cx="7848872" cy="2954655"/>
          </a:xfrm>
          <a:prstGeom prst="rect">
            <a:avLst/>
          </a:prstGeom>
        </p:spPr>
        <p:txBody>
          <a:bodyPr wrap="square">
            <a:spAutoFit/>
          </a:bodyPr>
          <a:lstStyle/>
          <a:p>
            <a:r>
              <a:rPr lang="en-GB" sz="2000" b="1" dirty="0">
                <a:solidFill>
                  <a:prstClr val="black"/>
                </a:solidFill>
              </a:rPr>
              <a:t>Pascal </a:t>
            </a:r>
            <a:r>
              <a:rPr lang="en-GB" sz="2000" b="1" dirty="0" err="1">
                <a:solidFill>
                  <a:prstClr val="black"/>
                </a:solidFill>
              </a:rPr>
              <a:t>Meril</a:t>
            </a:r>
            <a:r>
              <a:rPr lang="en-GB" sz="2000" b="1" dirty="0">
                <a:solidFill>
                  <a:prstClr val="black"/>
                </a:solidFill>
              </a:rPr>
              <a:t>, Catering Manager, St Joseph’s Hospital</a:t>
            </a:r>
            <a:r>
              <a:rPr lang="en-GB" sz="2400" b="1" dirty="0">
                <a:solidFill>
                  <a:prstClr val="black"/>
                </a:solidFill>
              </a:rPr>
              <a:t>: </a:t>
            </a:r>
          </a:p>
          <a:p>
            <a:endParaRPr lang="en-GB" dirty="0">
              <a:solidFill>
                <a:prstClr val="black"/>
              </a:solidFill>
            </a:endParaRPr>
          </a:p>
          <a:p>
            <a:r>
              <a:rPr lang="en-GB" sz="2400" i="1" dirty="0">
                <a:solidFill>
                  <a:prstClr val="black"/>
                </a:solidFill>
              </a:rPr>
              <a:t>“The staff are happier. </a:t>
            </a:r>
          </a:p>
          <a:p>
            <a:endParaRPr lang="en-GB" sz="2400" b="1" i="1" dirty="0">
              <a:solidFill>
                <a:prstClr val="black"/>
              </a:solidFill>
            </a:endParaRPr>
          </a:p>
          <a:p>
            <a:r>
              <a:rPr lang="en-GB" sz="2400" i="1" dirty="0">
                <a:solidFill>
                  <a:prstClr val="black"/>
                </a:solidFill>
              </a:rPr>
              <a:t>Who wants to be opening boxes and boiling food in the bag all day? </a:t>
            </a:r>
            <a:endParaRPr lang="en-GB" sz="2400" i="1" dirty="0" smtClean="0">
              <a:solidFill>
                <a:prstClr val="black"/>
              </a:solidFill>
            </a:endParaRPr>
          </a:p>
          <a:p>
            <a:endParaRPr lang="en-GB" sz="2400" i="1" dirty="0" smtClean="0">
              <a:solidFill>
                <a:prstClr val="black"/>
              </a:solidFill>
            </a:endParaRPr>
          </a:p>
          <a:p>
            <a:r>
              <a:rPr lang="en-GB" sz="2400" i="1" dirty="0" smtClean="0">
                <a:solidFill>
                  <a:prstClr val="black"/>
                </a:solidFill>
              </a:rPr>
              <a:t>Using </a:t>
            </a:r>
            <a:r>
              <a:rPr lang="en-GB" sz="2400" i="1" dirty="0">
                <a:solidFill>
                  <a:prstClr val="black"/>
                </a:solidFill>
              </a:rPr>
              <a:t>our skills to cook properly is much more interesting.”</a:t>
            </a:r>
          </a:p>
        </p:txBody>
      </p:sp>
    </p:spTree>
    <p:extLst>
      <p:ext uri="{BB962C8B-B14F-4D97-AF65-F5344CB8AC3E}">
        <p14:creationId xmlns:p14="http://schemas.microsoft.com/office/powerpoint/2010/main" val="351908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796</Words>
  <Application>Microsoft Office PowerPoint</Application>
  <PresentationFormat>On-screen Show (4:3)</PresentationFormat>
  <Paragraphs>167</Paragraphs>
  <Slides>31</Slides>
  <Notes>6</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1_Office Theme</vt:lpstr>
      <vt:lpstr>Default Design</vt:lpstr>
      <vt:lpstr>2_Office Theme</vt:lpstr>
      <vt:lpstr>3_Office Theme</vt:lpstr>
      <vt:lpstr>4_Office Theme</vt:lpstr>
      <vt:lpstr>5_Office Theme</vt:lpstr>
      <vt:lpstr>Improving access to fresh, healthy food.</vt:lpstr>
      <vt:lpstr>The opportunity:</vt:lpstr>
      <vt:lpstr>PowerPoint Presentation</vt:lpstr>
      <vt:lpstr>Impacts - summary</vt:lpstr>
      <vt:lpstr>PowerPoint Presentation</vt:lpstr>
      <vt:lpstr>PowerPoint Presentation</vt:lpstr>
      <vt:lpstr>PowerPoint Presentation</vt:lpstr>
      <vt:lpstr>Public reassurance. </vt:lpstr>
      <vt:lpstr>Staff empowerment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healthy eating easy</vt:lpstr>
      <vt:lpstr>Catering Mark Supplier Scheme</vt:lpstr>
      <vt:lpstr>In summary</vt:lpstr>
      <vt:lpstr>Where next?</vt:lpstr>
      <vt:lpstr>Thank you!</vt:lpstr>
    </vt:vector>
  </TitlesOfParts>
  <Company>Soil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Caswell</dc:creator>
  <cp:lastModifiedBy>Ben Reynolds</cp:lastModifiedBy>
  <cp:revision>38</cp:revision>
  <cp:lastPrinted>2013-11-27T09:51:26Z</cp:lastPrinted>
  <dcterms:created xsi:type="dcterms:W3CDTF">2013-11-21T13:02:24Z</dcterms:created>
  <dcterms:modified xsi:type="dcterms:W3CDTF">2013-12-06T10:39:02Z</dcterms:modified>
</cp:coreProperties>
</file>