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1" r:id="rId2"/>
    <p:sldMasterId id="2147483650" r:id="rId3"/>
  </p:sldMasterIdLst>
  <p:notesMasterIdLst>
    <p:notesMasterId r:id="rId10"/>
  </p:notesMasterIdLst>
  <p:sldIdLst>
    <p:sldId id="256" r:id="rId4"/>
    <p:sldId id="258" r:id="rId5"/>
    <p:sldId id="257" r:id="rId6"/>
    <p:sldId id="259" r:id="rId7"/>
    <p:sldId id="260" r:id="rId8"/>
    <p:sldId id="261" r:id="rId9"/>
  </p:sldIdLst>
  <p:sldSz cx="9144000" cy="6858000" type="screen4x3"/>
  <p:notesSz cx="6799263" cy="9929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145"/>
    <a:srgbClr val="8CC740"/>
    <a:srgbClr val="F1F1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85" autoAdjust="0"/>
    <p:restoredTop sz="65658" autoAdjust="0"/>
  </p:normalViewPr>
  <p:slideViewPr>
    <p:cSldViewPr>
      <p:cViewPr>
        <p:scale>
          <a:sx n="60" d="100"/>
          <a:sy n="60" d="100"/>
        </p:scale>
        <p:origin x="-1380" y="-31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presProps" Target="presProps.xml"/><Relationship Id="rId5" Type="http://schemas.openxmlformats.org/officeDocument/2006/relationships/slide" Target="slides/slide2.xml"/><Relationship Id="rId10"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19B5334-316B-4D92-8365-E16AC7F17B55}" type="doc">
      <dgm:prSet loTypeId="urn:microsoft.com/office/officeart/2005/8/layout/cycle5" loCatId="cycle" qsTypeId="urn:microsoft.com/office/officeart/2005/8/quickstyle/simple1" qsCatId="simple" csTypeId="urn:microsoft.com/office/officeart/2005/8/colors/colorful2" csCatId="colorful" phldr="1"/>
      <dgm:spPr/>
      <dgm:t>
        <a:bodyPr/>
        <a:lstStyle/>
        <a:p>
          <a:endParaRPr lang="en-GB"/>
        </a:p>
      </dgm:t>
    </dgm:pt>
    <dgm:pt modelId="{F36EEA9D-5396-4401-9095-3A7A3BB1601A}">
      <dgm:prSet phldrT="[Text]"/>
      <dgm:spPr/>
      <dgm:t>
        <a:bodyPr/>
        <a:lstStyle/>
        <a:p>
          <a:r>
            <a:rPr lang="en-GB" dirty="0" smtClean="0"/>
            <a:t>Analysis</a:t>
          </a:r>
          <a:endParaRPr lang="en-GB" dirty="0"/>
        </a:p>
      </dgm:t>
    </dgm:pt>
    <dgm:pt modelId="{57F097A6-A129-47BE-A565-A837A6A7A864}" type="parTrans" cxnId="{35A2E79E-1B5C-4A07-853E-7210FDDF0D53}">
      <dgm:prSet/>
      <dgm:spPr/>
      <dgm:t>
        <a:bodyPr/>
        <a:lstStyle/>
        <a:p>
          <a:endParaRPr lang="en-GB"/>
        </a:p>
      </dgm:t>
    </dgm:pt>
    <dgm:pt modelId="{C4A418DB-853B-4442-B6D3-B25FC9CD55C7}" type="sibTrans" cxnId="{35A2E79E-1B5C-4A07-853E-7210FDDF0D53}">
      <dgm:prSet/>
      <dgm:spPr/>
      <dgm:t>
        <a:bodyPr/>
        <a:lstStyle/>
        <a:p>
          <a:endParaRPr lang="en-GB"/>
        </a:p>
      </dgm:t>
    </dgm:pt>
    <dgm:pt modelId="{69BC5B95-30A6-44B4-99C7-F560130503C6}">
      <dgm:prSet phldrT="[Text]"/>
      <dgm:spPr/>
      <dgm:t>
        <a:bodyPr/>
        <a:lstStyle/>
        <a:p>
          <a:r>
            <a:rPr lang="en-GB" dirty="0" smtClean="0"/>
            <a:t>Monitoring &amp; Review</a:t>
          </a:r>
          <a:endParaRPr lang="en-GB" dirty="0"/>
        </a:p>
      </dgm:t>
    </dgm:pt>
    <dgm:pt modelId="{C90C58EF-F576-417F-9392-9309B8BC70A1}" type="parTrans" cxnId="{04DD1E5C-D667-404F-804C-19B3FAE52761}">
      <dgm:prSet/>
      <dgm:spPr/>
      <dgm:t>
        <a:bodyPr/>
        <a:lstStyle/>
        <a:p>
          <a:endParaRPr lang="en-GB"/>
        </a:p>
      </dgm:t>
    </dgm:pt>
    <dgm:pt modelId="{BCE5803C-0888-4662-A1C1-4C824C421D3A}" type="sibTrans" cxnId="{04DD1E5C-D667-404F-804C-19B3FAE52761}">
      <dgm:prSet/>
      <dgm:spPr/>
      <dgm:t>
        <a:bodyPr/>
        <a:lstStyle/>
        <a:p>
          <a:endParaRPr lang="en-GB"/>
        </a:p>
      </dgm:t>
    </dgm:pt>
    <dgm:pt modelId="{89F5AE44-6AEF-42F4-A498-A0198C1C288A}">
      <dgm:prSet phldrT="[Text]"/>
      <dgm:spPr/>
      <dgm:t>
        <a:bodyPr/>
        <a:lstStyle/>
        <a:p>
          <a:r>
            <a:rPr lang="en-GB" dirty="0" smtClean="0"/>
            <a:t>Planning</a:t>
          </a:r>
          <a:endParaRPr lang="en-GB" dirty="0"/>
        </a:p>
      </dgm:t>
    </dgm:pt>
    <dgm:pt modelId="{5676A04F-857E-470E-8624-C6D6879FE5A2}" type="parTrans" cxnId="{866FF9C0-B29A-4E6A-9B59-0AF96E056492}">
      <dgm:prSet/>
      <dgm:spPr/>
      <dgm:t>
        <a:bodyPr/>
        <a:lstStyle/>
        <a:p>
          <a:endParaRPr lang="en-GB"/>
        </a:p>
      </dgm:t>
    </dgm:pt>
    <dgm:pt modelId="{7637877A-0E16-484B-BB90-56ADA0484FE7}" type="sibTrans" cxnId="{866FF9C0-B29A-4E6A-9B59-0AF96E056492}">
      <dgm:prSet/>
      <dgm:spPr/>
      <dgm:t>
        <a:bodyPr/>
        <a:lstStyle/>
        <a:p>
          <a:endParaRPr lang="en-GB"/>
        </a:p>
      </dgm:t>
    </dgm:pt>
    <dgm:pt modelId="{45AD88B1-8917-4667-BDD9-380EF4CBCF0C}">
      <dgm:prSet phldrT="[Text]"/>
      <dgm:spPr/>
      <dgm:t>
        <a:bodyPr/>
        <a:lstStyle/>
        <a:p>
          <a:r>
            <a:rPr lang="en-GB" dirty="0" smtClean="0"/>
            <a:t>Sourcing</a:t>
          </a:r>
          <a:endParaRPr lang="en-GB" dirty="0"/>
        </a:p>
      </dgm:t>
    </dgm:pt>
    <dgm:pt modelId="{F5D49586-AA8A-447A-9687-C77D99953C8C}" type="parTrans" cxnId="{D1C73DFA-EC93-467D-84CC-914B3FA4FDB5}">
      <dgm:prSet/>
      <dgm:spPr/>
      <dgm:t>
        <a:bodyPr/>
        <a:lstStyle/>
        <a:p>
          <a:endParaRPr lang="en-GB"/>
        </a:p>
      </dgm:t>
    </dgm:pt>
    <dgm:pt modelId="{2DFC3AAD-6571-4F01-B0A5-3DE6AC675064}" type="sibTrans" cxnId="{D1C73DFA-EC93-467D-84CC-914B3FA4FDB5}">
      <dgm:prSet/>
      <dgm:spPr/>
      <dgm:t>
        <a:bodyPr/>
        <a:lstStyle/>
        <a:p>
          <a:endParaRPr lang="en-GB"/>
        </a:p>
      </dgm:t>
    </dgm:pt>
    <dgm:pt modelId="{3B515679-1124-4E24-A212-703A1B016666}" type="pres">
      <dgm:prSet presAssocID="{C19B5334-316B-4D92-8365-E16AC7F17B55}" presName="cycle" presStyleCnt="0">
        <dgm:presLayoutVars>
          <dgm:dir/>
          <dgm:resizeHandles val="exact"/>
        </dgm:presLayoutVars>
      </dgm:prSet>
      <dgm:spPr/>
      <dgm:t>
        <a:bodyPr/>
        <a:lstStyle/>
        <a:p>
          <a:endParaRPr lang="en-GB"/>
        </a:p>
      </dgm:t>
    </dgm:pt>
    <dgm:pt modelId="{670951AA-E79D-4448-A9D2-C07BADB7463F}" type="pres">
      <dgm:prSet presAssocID="{F36EEA9D-5396-4401-9095-3A7A3BB1601A}" presName="node" presStyleLbl="node1" presStyleIdx="0" presStyleCnt="4">
        <dgm:presLayoutVars>
          <dgm:bulletEnabled val="1"/>
        </dgm:presLayoutVars>
      </dgm:prSet>
      <dgm:spPr/>
      <dgm:t>
        <a:bodyPr/>
        <a:lstStyle/>
        <a:p>
          <a:endParaRPr lang="en-GB"/>
        </a:p>
      </dgm:t>
    </dgm:pt>
    <dgm:pt modelId="{B85DA2DB-D747-4C80-9055-92346630C722}" type="pres">
      <dgm:prSet presAssocID="{F36EEA9D-5396-4401-9095-3A7A3BB1601A}" presName="spNode" presStyleCnt="0"/>
      <dgm:spPr/>
    </dgm:pt>
    <dgm:pt modelId="{A916BE1C-D146-4A7C-98F7-A22DBA0A0F59}" type="pres">
      <dgm:prSet presAssocID="{C4A418DB-853B-4442-B6D3-B25FC9CD55C7}" presName="sibTrans" presStyleLbl="sibTrans1D1" presStyleIdx="0" presStyleCnt="4"/>
      <dgm:spPr/>
      <dgm:t>
        <a:bodyPr/>
        <a:lstStyle/>
        <a:p>
          <a:endParaRPr lang="en-GB"/>
        </a:p>
      </dgm:t>
    </dgm:pt>
    <dgm:pt modelId="{1B151D49-D175-4F40-8E23-F187BF958A82}" type="pres">
      <dgm:prSet presAssocID="{89F5AE44-6AEF-42F4-A498-A0198C1C288A}" presName="node" presStyleLbl="node1" presStyleIdx="1" presStyleCnt="4">
        <dgm:presLayoutVars>
          <dgm:bulletEnabled val="1"/>
        </dgm:presLayoutVars>
      </dgm:prSet>
      <dgm:spPr/>
      <dgm:t>
        <a:bodyPr/>
        <a:lstStyle/>
        <a:p>
          <a:endParaRPr lang="en-GB"/>
        </a:p>
      </dgm:t>
    </dgm:pt>
    <dgm:pt modelId="{7ABABFEC-E830-42D9-A9A9-581B09F28744}" type="pres">
      <dgm:prSet presAssocID="{89F5AE44-6AEF-42F4-A498-A0198C1C288A}" presName="spNode" presStyleCnt="0"/>
      <dgm:spPr/>
    </dgm:pt>
    <dgm:pt modelId="{0DEE3389-DD24-4E81-8B01-9E57CD913653}" type="pres">
      <dgm:prSet presAssocID="{7637877A-0E16-484B-BB90-56ADA0484FE7}" presName="sibTrans" presStyleLbl="sibTrans1D1" presStyleIdx="1" presStyleCnt="4"/>
      <dgm:spPr/>
      <dgm:t>
        <a:bodyPr/>
        <a:lstStyle/>
        <a:p>
          <a:endParaRPr lang="en-GB"/>
        </a:p>
      </dgm:t>
    </dgm:pt>
    <dgm:pt modelId="{23907F20-76C7-4B13-8A47-2A97091B1768}" type="pres">
      <dgm:prSet presAssocID="{45AD88B1-8917-4667-BDD9-380EF4CBCF0C}" presName="node" presStyleLbl="node1" presStyleIdx="2" presStyleCnt="4">
        <dgm:presLayoutVars>
          <dgm:bulletEnabled val="1"/>
        </dgm:presLayoutVars>
      </dgm:prSet>
      <dgm:spPr/>
      <dgm:t>
        <a:bodyPr/>
        <a:lstStyle/>
        <a:p>
          <a:endParaRPr lang="en-GB"/>
        </a:p>
      </dgm:t>
    </dgm:pt>
    <dgm:pt modelId="{BA60EFF9-FA26-4C83-B0CF-FC1429450752}" type="pres">
      <dgm:prSet presAssocID="{45AD88B1-8917-4667-BDD9-380EF4CBCF0C}" presName="spNode" presStyleCnt="0"/>
      <dgm:spPr/>
    </dgm:pt>
    <dgm:pt modelId="{E98335DB-38FB-42E9-BB03-EA078D1ECBD1}" type="pres">
      <dgm:prSet presAssocID="{2DFC3AAD-6571-4F01-B0A5-3DE6AC675064}" presName="sibTrans" presStyleLbl="sibTrans1D1" presStyleIdx="2" presStyleCnt="4"/>
      <dgm:spPr/>
      <dgm:t>
        <a:bodyPr/>
        <a:lstStyle/>
        <a:p>
          <a:endParaRPr lang="en-GB"/>
        </a:p>
      </dgm:t>
    </dgm:pt>
    <dgm:pt modelId="{7A321F1C-6D08-494D-A4AE-B292C7EB6AA3}" type="pres">
      <dgm:prSet presAssocID="{69BC5B95-30A6-44B4-99C7-F560130503C6}" presName="node" presStyleLbl="node1" presStyleIdx="3" presStyleCnt="4">
        <dgm:presLayoutVars>
          <dgm:bulletEnabled val="1"/>
        </dgm:presLayoutVars>
      </dgm:prSet>
      <dgm:spPr/>
      <dgm:t>
        <a:bodyPr/>
        <a:lstStyle/>
        <a:p>
          <a:endParaRPr lang="en-GB"/>
        </a:p>
      </dgm:t>
    </dgm:pt>
    <dgm:pt modelId="{983F8B0E-BC77-4337-BB42-3889E0369A5F}" type="pres">
      <dgm:prSet presAssocID="{69BC5B95-30A6-44B4-99C7-F560130503C6}" presName="spNode" presStyleCnt="0"/>
      <dgm:spPr/>
    </dgm:pt>
    <dgm:pt modelId="{365EA9A8-DC5A-4CDC-BBC9-D8B09E18CF42}" type="pres">
      <dgm:prSet presAssocID="{BCE5803C-0888-4662-A1C1-4C824C421D3A}" presName="sibTrans" presStyleLbl="sibTrans1D1" presStyleIdx="3" presStyleCnt="4"/>
      <dgm:spPr/>
      <dgm:t>
        <a:bodyPr/>
        <a:lstStyle/>
        <a:p>
          <a:endParaRPr lang="en-GB"/>
        </a:p>
      </dgm:t>
    </dgm:pt>
  </dgm:ptLst>
  <dgm:cxnLst>
    <dgm:cxn modelId="{126CA198-0086-41C8-854D-FA68FD004FC5}" type="presOf" srcId="{69BC5B95-30A6-44B4-99C7-F560130503C6}" destId="{7A321F1C-6D08-494D-A4AE-B292C7EB6AA3}" srcOrd="0" destOrd="0" presId="urn:microsoft.com/office/officeart/2005/8/layout/cycle5"/>
    <dgm:cxn modelId="{35840EC7-A110-438A-9FFF-52D53B64BB6F}" type="presOf" srcId="{89F5AE44-6AEF-42F4-A498-A0198C1C288A}" destId="{1B151D49-D175-4F40-8E23-F187BF958A82}" srcOrd="0" destOrd="0" presId="urn:microsoft.com/office/officeart/2005/8/layout/cycle5"/>
    <dgm:cxn modelId="{24DDE658-B10B-4B4E-A587-75EF74E26A86}" type="presOf" srcId="{BCE5803C-0888-4662-A1C1-4C824C421D3A}" destId="{365EA9A8-DC5A-4CDC-BBC9-D8B09E18CF42}" srcOrd="0" destOrd="0" presId="urn:microsoft.com/office/officeart/2005/8/layout/cycle5"/>
    <dgm:cxn modelId="{91F0872A-F40A-4AF2-9F1D-DC030300DB9E}" type="presOf" srcId="{C19B5334-316B-4D92-8365-E16AC7F17B55}" destId="{3B515679-1124-4E24-A212-703A1B016666}" srcOrd="0" destOrd="0" presId="urn:microsoft.com/office/officeart/2005/8/layout/cycle5"/>
    <dgm:cxn modelId="{410546F4-49F0-416D-9F72-E1C80F4B5FAD}" type="presOf" srcId="{45AD88B1-8917-4667-BDD9-380EF4CBCF0C}" destId="{23907F20-76C7-4B13-8A47-2A97091B1768}" srcOrd="0" destOrd="0" presId="urn:microsoft.com/office/officeart/2005/8/layout/cycle5"/>
    <dgm:cxn modelId="{35A2E79E-1B5C-4A07-853E-7210FDDF0D53}" srcId="{C19B5334-316B-4D92-8365-E16AC7F17B55}" destId="{F36EEA9D-5396-4401-9095-3A7A3BB1601A}" srcOrd="0" destOrd="0" parTransId="{57F097A6-A129-47BE-A565-A837A6A7A864}" sibTransId="{C4A418DB-853B-4442-B6D3-B25FC9CD55C7}"/>
    <dgm:cxn modelId="{04DD1E5C-D667-404F-804C-19B3FAE52761}" srcId="{C19B5334-316B-4D92-8365-E16AC7F17B55}" destId="{69BC5B95-30A6-44B4-99C7-F560130503C6}" srcOrd="3" destOrd="0" parTransId="{C90C58EF-F576-417F-9392-9309B8BC70A1}" sibTransId="{BCE5803C-0888-4662-A1C1-4C824C421D3A}"/>
    <dgm:cxn modelId="{C24EB82F-85FA-4A69-9381-A15C12CC550F}" type="presOf" srcId="{7637877A-0E16-484B-BB90-56ADA0484FE7}" destId="{0DEE3389-DD24-4E81-8B01-9E57CD913653}" srcOrd="0" destOrd="0" presId="urn:microsoft.com/office/officeart/2005/8/layout/cycle5"/>
    <dgm:cxn modelId="{0A2D3B77-E7AD-488C-800F-8DC2019A6768}" type="presOf" srcId="{2DFC3AAD-6571-4F01-B0A5-3DE6AC675064}" destId="{E98335DB-38FB-42E9-BB03-EA078D1ECBD1}" srcOrd="0" destOrd="0" presId="urn:microsoft.com/office/officeart/2005/8/layout/cycle5"/>
    <dgm:cxn modelId="{493EC86B-2F1F-4B5F-95AE-D00688F4F233}" type="presOf" srcId="{F36EEA9D-5396-4401-9095-3A7A3BB1601A}" destId="{670951AA-E79D-4448-A9D2-C07BADB7463F}" srcOrd="0" destOrd="0" presId="urn:microsoft.com/office/officeart/2005/8/layout/cycle5"/>
    <dgm:cxn modelId="{D1C73DFA-EC93-467D-84CC-914B3FA4FDB5}" srcId="{C19B5334-316B-4D92-8365-E16AC7F17B55}" destId="{45AD88B1-8917-4667-BDD9-380EF4CBCF0C}" srcOrd="2" destOrd="0" parTransId="{F5D49586-AA8A-447A-9687-C77D99953C8C}" sibTransId="{2DFC3AAD-6571-4F01-B0A5-3DE6AC675064}"/>
    <dgm:cxn modelId="{866FF9C0-B29A-4E6A-9B59-0AF96E056492}" srcId="{C19B5334-316B-4D92-8365-E16AC7F17B55}" destId="{89F5AE44-6AEF-42F4-A498-A0198C1C288A}" srcOrd="1" destOrd="0" parTransId="{5676A04F-857E-470E-8624-C6D6879FE5A2}" sibTransId="{7637877A-0E16-484B-BB90-56ADA0484FE7}"/>
    <dgm:cxn modelId="{0204E25D-A950-4F16-98AA-6CC8845D4426}" type="presOf" srcId="{C4A418DB-853B-4442-B6D3-B25FC9CD55C7}" destId="{A916BE1C-D146-4A7C-98F7-A22DBA0A0F59}" srcOrd="0" destOrd="0" presId="urn:microsoft.com/office/officeart/2005/8/layout/cycle5"/>
    <dgm:cxn modelId="{BBDEAB3B-2FDC-4EA6-AA3D-22D03FEB0B0D}" type="presParOf" srcId="{3B515679-1124-4E24-A212-703A1B016666}" destId="{670951AA-E79D-4448-A9D2-C07BADB7463F}" srcOrd="0" destOrd="0" presId="urn:microsoft.com/office/officeart/2005/8/layout/cycle5"/>
    <dgm:cxn modelId="{39518D66-CCEE-4CA5-9657-CFD02AB6D638}" type="presParOf" srcId="{3B515679-1124-4E24-A212-703A1B016666}" destId="{B85DA2DB-D747-4C80-9055-92346630C722}" srcOrd="1" destOrd="0" presId="urn:microsoft.com/office/officeart/2005/8/layout/cycle5"/>
    <dgm:cxn modelId="{D74C59CF-0FB3-4BB5-BE65-4F15C40DED25}" type="presParOf" srcId="{3B515679-1124-4E24-A212-703A1B016666}" destId="{A916BE1C-D146-4A7C-98F7-A22DBA0A0F59}" srcOrd="2" destOrd="0" presId="urn:microsoft.com/office/officeart/2005/8/layout/cycle5"/>
    <dgm:cxn modelId="{EC274CFC-3625-449F-99D0-D69296C2F9D1}" type="presParOf" srcId="{3B515679-1124-4E24-A212-703A1B016666}" destId="{1B151D49-D175-4F40-8E23-F187BF958A82}" srcOrd="3" destOrd="0" presId="urn:microsoft.com/office/officeart/2005/8/layout/cycle5"/>
    <dgm:cxn modelId="{5FC83CE5-F531-462B-9F92-7096BA739BDF}" type="presParOf" srcId="{3B515679-1124-4E24-A212-703A1B016666}" destId="{7ABABFEC-E830-42D9-A9A9-581B09F28744}" srcOrd="4" destOrd="0" presId="urn:microsoft.com/office/officeart/2005/8/layout/cycle5"/>
    <dgm:cxn modelId="{AC27BCA9-CF05-442F-B56D-249CFE3B205B}" type="presParOf" srcId="{3B515679-1124-4E24-A212-703A1B016666}" destId="{0DEE3389-DD24-4E81-8B01-9E57CD913653}" srcOrd="5" destOrd="0" presId="urn:microsoft.com/office/officeart/2005/8/layout/cycle5"/>
    <dgm:cxn modelId="{5DA20EDC-E7E4-4B3D-8687-A105459BBBC1}" type="presParOf" srcId="{3B515679-1124-4E24-A212-703A1B016666}" destId="{23907F20-76C7-4B13-8A47-2A97091B1768}" srcOrd="6" destOrd="0" presId="urn:microsoft.com/office/officeart/2005/8/layout/cycle5"/>
    <dgm:cxn modelId="{4B532979-D427-4935-872F-373F43BFD74C}" type="presParOf" srcId="{3B515679-1124-4E24-A212-703A1B016666}" destId="{BA60EFF9-FA26-4C83-B0CF-FC1429450752}" srcOrd="7" destOrd="0" presId="urn:microsoft.com/office/officeart/2005/8/layout/cycle5"/>
    <dgm:cxn modelId="{C586DE26-EAFE-49F2-BF49-3E903242D811}" type="presParOf" srcId="{3B515679-1124-4E24-A212-703A1B016666}" destId="{E98335DB-38FB-42E9-BB03-EA078D1ECBD1}" srcOrd="8" destOrd="0" presId="urn:microsoft.com/office/officeart/2005/8/layout/cycle5"/>
    <dgm:cxn modelId="{3A24E3CC-B28C-4A72-AD73-D691303D7912}" type="presParOf" srcId="{3B515679-1124-4E24-A212-703A1B016666}" destId="{7A321F1C-6D08-494D-A4AE-B292C7EB6AA3}" srcOrd="9" destOrd="0" presId="urn:microsoft.com/office/officeart/2005/8/layout/cycle5"/>
    <dgm:cxn modelId="{2427FA6A-0496-4B5E-8841-1DFA59732A23}" type="presParOf" srcId="{3B515679-1124-4E24-A212-703A1B016666}" destId="{983F8B0E-BC77-4337-BB42-3889E0369A5F}" srcOrd="10" destOrd="0" presId="urn:microsoft.com/office/officeart/2005/8/layout/cycle5"/>
    <dgm:cxn modelId="{85395A9E-715D-420A-B187-53791492B694}" type="presParOf" srcId="{3B515679-1124-4E24-A212-703A1B016666}" destId="{365EA9A8-DC5A-4CDC-BBC9-D8B09E18CF42}" srcOrd="11" destOrd="0" presId="urn:microsoft.com/office/officeart/2005/8/layout/cycle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0951AA-E79D-4448-A9D2-C07BADB7463F}">
      <dsp:nvSpPr>
        <dsp:cNvPr id="0" name=""/>
        <dsp:cNvSpPr/>
      </dsp:nvSpPr>
      <dsp:spPr>
        <a:xfrm>
          <a:off x="2659470" y="1070"/>
          <a:ext cx="1833515" cy="1191784"/>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GB" sz="2600" kern="1200" dirty="0" smtClean="0"/>
            <a:t>Analysis</a:t>
          </a:r>
          <a:endParaRPr lang="en-GB" sz="2600" kern="1200" dirty="0"/>
        </a:p>
      </dsp:txBody>
      <dsp:txXfrm>
        <a:off x="2717648" y="59248"/>
        <a:ext cx="1717159" cy="1075428"/>
      </dsp:txXfrm>
    </dsp:sp>
    <dsp:sp modelId="{A916BE1C-D146-4A7C-98F7-A22DBA0A0F59}">
      <dsp:nvSpPr>
        <dsp:cNvPr id="0" name=""/>
        <dsp:cNvSpPr/>
      </dsp:nvSpPr>
      <dsp:spPr>
        <a:xfrm>
          <a:off x="1609018" y="596962"/>
          <a:ext cx="3934418" cy="3934418"/>
        </a:xfrm>
        <a:custGeom>
          <a:avLst/>
          <a:gdLst/>
          <a:ahLst/>
          <a:cxnLst/>
          <a:rect l="0" t="0" r="0" b="0"/>
          <a:pathLst>
            <a:path>
              <a:moveTo>
                <a:pt x="3136551" y="385264"/>
              </a:moveTo>
              <a:arcTo wR="1967209" hR="1967209" stAng="18388265" swAng="1632086"/>
            </a:path>
          </a:pathLst>
        </a:custGeom>
        <a:noFill/>
        <a:ln w="9525" cap="flat" cmpd="sng" algn="ctr">
          <a:solidFill>
            <a:schemeClr val="accent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1B151D49-D175-4F40-8E23-F187BF958A82}">
      <dsp:nvSpPr>
        <dsp:cNvPr id="0" name=""/>
        <dsp:cNvSpPr/>
      </dsp:nvSpPr>
      <dsp:spPr>
        <a:xfrm>
          <a:off x="4626679" y="1968279"/>
          <a:ext cx="1833515" cy="1191784"/>
        </a:xfrm>
        <a:prstGeom prst="roundRect">
          <a:avLst/>
        </a:prstGeom>
        <a:solidFill>
          <a:schemeClr val="accent2">
            <a:hueOff val="1560506"/>
            <a:satOff val="-1946"/>
            <a:lumOff val="45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GB" sz="2600" kern="1200" dirty="0" smtClean="0"/>
            <a:t>Planning</a:t>
          </a:r>
          <a:endParaRPr lang="en-GB" sz="2600" kern="1200" dirty="0"/>
        </a:p>
      </dsp:txBody>
      <dsp:txXfrm>
        <a:off x="4684857" y="2026457"/>
        <a:ext cx="1717159" cy="1075428"/>
      </dsp:txXfrm>
    </dsp:sp>
    <dsp:sp modelId="{0DEE3389-DD24-4E81-8B01-9E57CD913653}">
      <dsp:nvSpPr>
        <dsp:cNvPr id="0" name=""/>
        <dsp:cNvSpPr/>
      </dsp:nvSpPr>
      <dsp:spPr>
        <a:xfrm>
          <a:off x="1609018" y="596962"/>
          <a:ext cx="3934418" cy="3934418"/>
        </a:xfrm>
        <a:custGeom>
          <a:avLst/>
          <a:gdLst/>
          <a:ahLst/>
          <a:cxnLst/>
          <a:rect l="0" t="0" r="0" b="0"/>
          <a:pathLst>
            <a:path>
              <a:moveTo>
                <a:pt x="3730366" y="2839668"/>
              </a:moveTo>
              <a:arcTo wR="1967209" hR="1967209" stAng="1579649" swAng="1632086"/>
            </a:path>
          </a:pathLst>
        </a:custGeom>
        <a:noFill/>
        <a:ln w="9525" cap="flat" cmpd="sng" algn="ctr">
          <a:solidFill>
            <a:schemeClr val="accent2">
              <a:hueOff val="1560506"/>
              <a:satOff val="-1946"/>
              <a:lumOff val="458"/>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23907F20-76C7-4B13-8A47-2A97091B1768}">
      <dsp:nvSpPr>
        <dsp:cNvPr id="0" name=""/>
        <dsp:cNvSpPr/>
      </dsp:nvSpPr>
      <dsp:spPr>
        <a:xfrm>
          <a:off x="2659470" y="3935488"/>
          <a:ext cx="1833515" cy="1191784"/>
        </a:xfrm>
        <a:prstGeom prst="roundRect">
          <a:avLst/>
        </a:prstGeom>
        <a:solidFill>
          <a:schemeClr val="accent2">
            <a:hueOff val="3121013"/>
            <a:satOff val="-3893"/>
            <a:lumOff val="91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GB" sz="2600" kern="1200" dirty="0" smtClean="0"/>
            <a:t>Sourcing</a:t>
          </a:r>
          <a:endParaRPr lang="en-GB" sz="2600" kern="1200" dirty="0"/>
        </a:p>
      </dsp:txBody>
      <dsp:txXfrm>
        <a:off x="2717648" y="3993666"/>
        <a:ext cx="1717159" cy="1075428"/>
      </dsp:txXfrm>
    </dsp:sp>
    <dsp:sp modelId="{E98335DB-38FB-42E9-BB03-EA078D1ECBD1}">
      <dsp:nvSpPr>
        <dsp:cNvPr id="0" name=""/>
        <dsp:cNvSpPr/>
      </dsp:nvSpPr>
      <dsp:spPr>
        <a:xfrm>
          <a:off x="1609018" y="596962"/>
          <a:ext cx="3934418" cy="3934418"/>
        </a:xfrm>
        <a:custGeom>
          <a:avLst/>
          <a:gdLst/>
          <a:ahLst/>
          <a:cxnLst/>
          <a:rect l="0" t="0" r="0" b="0"/>
          <a:pathLst>
            <a:path>
              <a:moveTo>
                <a:pt x="797866" y="3549154"/>
              </a:moveTo>
              <a:arcTo wR="1967209" hR="1967209" stAng="7588265" swAng="1632086"/>
            </a:path>
          </a:pathLst>
        </a:custGeom>
        <a:noFill/>
        <a:ln w="9525" cap="flat" cmpd="sng" algn="ctr">
          <a:solidFill>
            <a:schemeClr val="accent2">
              <a:hueOff val="3121013"/>
              <a:satOff val="-3893"/>
              <a:lumOff val="915"/>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7A321F1C-6D08-494D-A4AE-B292C7EB6AA3}">
      <dsp:nvSpPr>
        <dsp:cNvPr id="0" name=""/>
        <dsp:cNvSpPr/>
      </dsp:nvSpPr>
      <dsp:spPr>
        <a:xfrm>
          <a:off x="692261" y="1968279"/>
          <a:ext cx="1833515" cy="1191784"/>
        </a:xfrm>
        <a:prstGeom prst="roundRect">
          <a:avLst/>
        </a:prstGeom>
        <a:solidFill>
          <a:schemeClr val="accent2">
            <a:hueOff val="4681519"/>
            <a:satOff val="-5839"/>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GB" sz="2600" kern="1200" dirty="0" smtClean="0"/>
            <a:t>Monitoring &amp; Review</a:t>
          </a:r>
          <a:endParaRPr lang="en-GB" sz="2600" kern="1200" dirty="0"/>
        </a:p>
      </dsp:txBody>
      <dsp:txXfrm>
        <a:off x="750439" y="2026457"/>
        <a:ext cx="1717159" cy="1075428"/>
      </dsp:txXfrm>
    </dsp:sp>
    <dsp:sp modelId="{365EA9A8-DC5A-4CDC-BBC9-D8B09E18CF42}">
      <dsp:nvSpPr>
        <dsp:cNvPr id="0" name=""/>
        <dsp:cNvSpPr/>
      </dsp:nvSpPr>
      <dsp:spPr>
        <a:xfrm>
          <a:off x="1609018" y="596962"/>
          <a:ext cx="3934418" cy="3934418"/>
        </a:xfrm>
        <a:custGeom>
          <a:avLst/>
          <a:gdLst/>
          <a:ahLst/>
          <a:cxnLst/>
          <a:rect l="0" t="0" r="0" b="0"/>
          <a:pathLst>
            <a:path>
              <a:moveTo>
                <a:pt x="204051" y="1094749"/>
              </a:moveTo>
              <a:arcTo wR="1967209" hR="1967209" stAng="12379649" swAng="1632086"/>
            </a:path>
          </a:pathLst>
        </a:custGeom>
        <a:noFill/>
        <a:ln w="9525" cap="flat" cmpd="sng" algn="ctr">
          <a:solidFill>
            <a:schemeClr val="accent2">
              <a:hueOff val="4681519"/>
              <a:satOff val="-5839"/>
              <a:lumOff val="1373"/>
              <a:alphaOff val="0"/>
            </a:schemeClr>
          </a:solidFill>
          <a:prstDash val="solid"/>
          <a:tailEnd type="arrow"/>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347" cy="496491"/>
          </a:xfrm>
          <a:prstGeom prst="rect">
            <a:avLst/>
          </a:prstGeom>
        </p:spPr>
        <p:txBody>
          <a:bodyPr vert="horz" lIns="91595" tIns="45798" rIns="91595" bIns="45798" rtlCol="0"/>
          <a:lstStyle>
            <a:lvl1pPr algn="l">
              <a:defRPr sz="1200"/>
            </a:lvl1pPr>
          </a:lstStyle>
          <a:p>
            <a:endParaRPr lang="en-GB" dirty="0"/>
          </a:p>
        </p:txBody>
      </p:sp>
      <p:sp>
        <p:nvSpPr>
          <p:cNvPr id="3" name="Date Placeholder 2"/>
          <p:cNvSpPr>
            <a:spLocks noGrp="1"/>
          </p:cNvSpPr>
          <p:nvPr>
            <p:ph type="dt" idx="1"/>
          </p:nvPr>
        </p:nvSpPr>
        <p:spPr>
          <a:xfrm>
            <a:off x="3851343" y="0"/>
            <a:ext cx="2946347" cy="496491"/>
          </a:xfrm>
          <a:prstGeom prst="rect">
            <a:avLst/>
          </a:prstGeom>
        </p:spPr>
        <p:txBody>
          <a:bodyPr vert="horz" lIns="91595" tIns="45798" rIns="91595" bIns="45798" rtlCol="0"/>
          <a:lstStyle>
            <a:lvl1pPr algn="r">
              <a:defRPr sz="1200"/>
            </a:lvl1pPr>
          </a:lstStyle>
          <a:p>
            <a:fld id="{FEFFAB0D-EEB4-4F0A-AAAF-7A825D710DB0}" type="datetimeFigureOut">
              <a:rPr lang="en-GB" smtClean="0"/>
              <a:t>23/03/2015</a:t>
            </a:fld>
            <a:endParaRPr lang="en-GB" dirty="0"/>
          </a:p>
        </p:txBody>
      </p:sp>
      <p:sp>
        <p:nvSpPr>
          <p:cNvPr id="4" name="Slide Image Placeholder 3"/>
          <p:cNvSpPr>
            <a:spLocks noGrp="1" noRot="1" noChangeAspect="1"/>
          </p:cNvSpPr>
          <p:nvPr>
            <p:ph type="sldImg" idx="2"/>
          </p:nvPr>
        </p:nvSpPr>
        <p:spPr>
          <a:xfrm>
            <a:off x="917575" y="744538"/>
            <a:ext cx="4964113" cy="3724275"/>
          </a:xfrm>
          <a:prstGeom prst="rect">
            <a:avLst/>
          </a:prstGeom>
          <a:noFill/>
          <a:ln w="12700">
            <a:solidFill>
              <a:prstClr val="black"/>
            </a:solidFill>
          </a:ln>
        </p:spPr>
        <p:txBody>
          <a:bodyPr vert="horz" lIns="91595" tIns="45798" rIns="91595" bIns="45798" rtlCol="0" anchor="ctr"/>
          <a:lstStyle/>
          <a:p>
            <a:endParaRPr lang="en-GB" dirty="0"/>
          </a:p>
        </p:txBody>
      </p:sp>
      <p:sp>
        <p:nvSpPr>
          <p:cNvPr id="5" name="Notes Placeholder 4"/>
          <p:cNvSpPr>
            <a:spLocks noGrp="1"/>
          </p:cNvSpPr>
          <p:nvPr>
            <p:ph type="body" sz="quarter" idx="3"/>
          </p:nvPr>
        </p:nvSpPr>
        <p:spPr>
          <a:xfrm>
            <a:off x="679927" y="4716661"/>
            <a:ext cx="5439410" cy="4468416"/>
          </a:xfrm>
          <a:prstGeom prst="rect">
            <a:avLst/>
          </a:prstGeom>
        </p:spPr>
        <p:txBody>
          <a:bodyPr vert="horz" lIns="91595" tIns="45798" rIns="91595" bIns="45798"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31599"/>
            <a:ext cx="2946347" cy="496491"/>
          </a:xfrm>
          <a:prstGeom prst="rect">
            <a:avLst/>
          </a:prstGeom>
        </p:spPr>
        <p:txBody>
          <a:bodyPr vert="horz" lIns="91595" tIns="45798" rIns="91595" bIns="45798"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1343" y="9431599"/>
            <a:ext cx="2946347" cy="496491"/>
          </a:xfrm>
          <a:prstGeom prst="rect">
            <a:avLst/>
          </a:prstGeom>
        </p:spPr>
        <p:txBody>
          <a:bodyPr vert="horz" lIns="91595" tIns="45798" rIns="91595" bIns="45798" rtlCol="0" anchor="b"/>
          <a:lstStyle>
            <a:lvl1pPr algn="r">
              <a:defRPr sz="1200"/>
            </a:lvl1pPr>
          </a:lstStyle>
          <a:p>
            <a:fld id="{EA6BC511-0809-43A7-AB7B-B18AD4C132BC}" type="slidenum">
              <a:rPr lang="en-GB" smtClean="0"/>
              <a:t>‹#›</a:t>
            </a:fld>
            <a:endParaRPr lang="en-GB" dirty="0"/>
          </a:p>
        </p:txBody>
      </p:sp>
    </p:spTree>
    <p:extLst>
      <p:ext uri="{BB962C8B-B14F-4D97-AF65-F5344CB8AC3E}">
        <p14:creationId xmlns:p14="http://schemas.microsoft.com/office/powerpoint/2010/main" val="16267828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www.england.nhs.uk/ccg-details" TargetMode="External"/><Relationship Id="rId2" Type="http://schemas.openxmlformats.org/officeDocument/2006/relationships/slide" Target="../slides/slide3.xml"/><Relationship Id="rId1" Type="http://schemas.openxmlformats.org/officeDocument/2006/relationships/notesMaster" Target="../notesMasters/notesMaster1.xml"/><Relationship Id="rId5" Type="http://schemas.openxmlformats.org/officeDocument/2006/relationships/hyperlink" Target="https://www.gov.uk/government/publications/directors-of-public-health-in-england--2" TargetMode="External"/><Relationship Id="rId4" Type="http://schemas.openxmlformats.org/officeDocument/2006/relationships/hyperlink" Target="http://www.kingsfund.org.uk/projects/health-and-wellbeing-boards/hwb-map" TargetMode="Externa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Growing Health has been working with food growing projects to help them understand the new health service structure which came about after the Health and Social Care Act 2012</a:t>
            </a:r>
            <a:r>
              <a:rPr lang="en-GB" baseline="0" dirty="0" smtClean="0"/>
              <a:t> and the process of Commissioning.</a:t>
            </a:r>
            <a:endParaRPr lang="en-GB" sz="1200" b="0" dirty="0" smtClean="0">
              <a:solidFill>
                <a:schemeClr val="bg2">
                  <a:lumMod val="10000"/>
                </a:schemeClr>
              </a:solidFill>
            </a:endParaRPr>
          </a:p>
          <a:p>
            <a:endParaRPr lang="en-GB" sz="1200" b="0" dirty="0" smtClean="0">
              <a:solidFill>
                <a:schemeClr val="bg2">
                  <a:lumMod val="10000"/>
                </a:schemeClr>
              </a:solidFill>
            </a:endParaRPr>
          </a:p>
          <a:p>
            <a:r>
              <a:rPr lang="en-GB" sz="1200" b="0" dirty="0" smtClean="0">
                <a:solidFill>
                  <a:schemeClr val="bg2">
                    <a:lumMod val="10000"/>
                  </a:schemeClr>
                </a:solidFill>
              </a:rPr>
              <a:t>Commissioning is the process of deciding what public services are needed and their priority, what resources to allocate to provide these services and why, how and where.</a:t>
            </a:r>
          </a:p>
          <a:p>
            <a:endParaRPr lang="en-GB" sz="1200" b="0" dirty="0" smtClean="0">
              <a:solidFill>
                <a:schemeClr val="bg2">
                  <a:lumMod val="10000"/>
                </a:schemeClr>
              </a:solidFill>
            </a:endParaRPr>
          </a:p>
          <a:p>
            <a:r>
              <a:rPr lang="en-GB" sz="1200" b="0" dirty="0" smtClean="0">
                <a:solidFill>
                  <a:schemeClr val="bg2">
                    <a:lumMod val="10000"/>
                  </a:schemeClr>
                </a:solidFill>
              </a:rPr>
              <a:t>Service users, communities and voluntary and community organisations often have knowledge, ideas and skills that can be vital to the design and implementation of the best services possible. </a:t>
            </a:r>
          </a:p>
          <a:p>
            <a:endParaRPr lang="en-GB" sz="1200" b="0" dirty="0" smtClean="0">
              <a:solidFill>
                <a:schemeClr val="bg2">
                  <a:lumMod val="10000"/>
                </a:schemeClr>
              </a:solidFill>
            </a:endParaRPr>
          </a:p>
          <a:p>
            <a:r>
              <a:rPr lang="en-GB" sz="1200" b="0" dirty="0" smtClean="0">
                <a:solidFill>
                  <a:schemeClr val="bg2">
                    <a:lumMod val="10000"/>
                  </a:schemeClr>
                </a:solidFill>
              </a:rPr>
              <a:t>Commissioning is commonly described as the whole cycle of identifying and delivering services, with four main stages</a:t>
            </a:r>
          </a:p>
          <a:p>
            <a:endParaRPr lang="en-GB" dirty="0"/>
          </a:p>
        </p:txBody>
      </p:sp>
      <p:sp>
        <p:nvSpPr>
          <p:cNvPr id="4" name="Slide Number Placeholder 3"/>
          <p:cNvSpPr>
            <a:spLocks noGrp="1"/>
          </p:cNvSpPr>
          <p:nvPr>
            <p:ph type="sldNum" sz="quarter" idx="10"/>
          </p:nvPr>
        </p:nvSpPr>
        <p:spPr/>
        <p:txBody>
          <a:bodyPr/>
          <a:lstStyle/>
          <a:p>
            <a:fld id="{EA6BC511-0809-43A7-AB7B-B18AD4C132BC}" type="slidenum">
              <a:rPr lang="en-GB" smtClean="0"/>
              <a:t>1</a:t>
            </a:fld>
            <a:endParaRPr lang="en-GB" dirty="0"/>
          </a:p>
        </p:txBody>
      </p:sp>
    </p:spTree>
    <p:extLst>
      <p:ext uri="{BB962C8B-B14F-4D97-AF65-F5344CB8AC3E}">
        <p14:creationId xmlns:p14="http://schemas.microsoft.com/office/powerpoint/2010/main" val="38939110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 John</a:t>
            </a:r>
            <a:r>
              <a:rPr lang="en-GB" baseline="0" dirty="0" smtClean="0"/>
              <a:t> Dawson, NAVCA </a:t>
            </a:r>
            <a:endParaRPr lang="en-GB" dirty="0"/>
          </a:p>
        </p:txBody>
      </p:sp>
      <p:sp>
        <p:nvSpPr>
          <p:cNvPr id="4" name="Slide Number Placeholder 3"/>
          <p:cNvSpPr>
            <a:spLocks noGrp="1"/>
          </p:cNvSpPr>
          <p:nvPr>
            <p:ph type="sldNum" sz="quarter" idx="10"/>
          </p:nvPr>
        </p:nvSpPr>
        <p:spPr/>
        <p:txBody>
          <a:bodyPr/>
          <a:lstStyle/>
          <a:p>
            <a:fld id="{EA6BC511-0809-43A7-AB7B-B18AD4C132BC}" type="slidenum">
              <a:rPr lang="en-GB" smtClean="0"/>
              <a:t>2</a:t>
            </a:fld>
            <a:endParaRPr lang="en-GB" dirty="0"/>
          </a:p>
        </p:txBody>
      </p:sp>
    </p:spTree>
    <p:extLst>
      <p:ext uri="{BB962C8B-B14F-4D97-AF65-F5344CB8AC3E}">
        <p14:creationId xmlns:p14="http://schemas.microsoft.com/office/powerpoint/2010/main" val="29743640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This diagram is a simple model of how commissioning works. In other words, the public body decides what it wants to achieve (its strategy), what </a:t>
            </a:r>
          </a:p>
          <a:p>
            <a:r>
              <a:rPr lang="en-GB" sz="1200" kern="1200" dirty="0" smtClean="0">
                <a:solidFill>
                  <a:schemeClr val="tx1"/>
                </a:solidFill>
                <a:effectLst/>
                <a:latin typeface="+mn-lt"/>
                <a:ea typeface="+mn-ea"/>
                <a:cs typeface="+mn-cs"/>
              </a:rPr>
              <a:t>services it wants (analysis), how much money it has for them (planning) and how it is going to get the services (planning), and then goes about putting them in place (sourcing) and making sure they are delivered properly (monitoring and review). This can be done in several ways, but it usually involves buying them (otherwise known as procurement) or giving a grant to another organisation to deliver them. How this unfolds in practice will be more complex and vary widely across public bodies, departments, service areas and geographic areas. Some stages may overlap, and a thorough commissioning process can be time consuming. The term ‘commissioning’ is often misunderstood and used interchangeably with other terms, such as ‘procurement’. The stages above emphasise that commissioning involves more than just ‘procurement’, ‘grants’ or ‘tendering’, even if these appear the most visible aspects. A lot of work also goes into the other stages of commissioning and will impact on how it operates.</a:t>
            </a:r>
          </a:p>
          <a:p>
            <a:endParaRPr lang="en-GB" sz="1200" kern="1200" dirty="0" smtClean="0">
              <a:solidFill>
                <a:schemeClr val="tx1"/>
              </a:solidFill>
              <a:effectLst/>
              <a:latin typeface="+mn-lt"/>
              <a:ea typeface="+mn-ea"/>
              <a:cs typeface="+mn-cs"/>
            </a:endParaRPr>
          </a:p>
          <a:p>
            <a:r>
              <a:rPr lang="en-GB" b="0" baseline="0" dirty="0" smtClean="0">
                <a:solidFill>
                  <a:schemeClr val="bg2">
                    <a:lumMod val="10000"/>
                  </a:schemeClr>
                </a:solidFill>
              </a:rPr>
              <a:t>You need to make sure you </a:t>
            </a:r>
            <a:r>
              <a:rPr lang="en-GB" b="0" dirty="0" smtClean="0">
                <a:solidFill>
                  <a:schemeClr val="bg2">
                    <a:lumMod val="10000"/>
                  </a:schemeClr>
                </a:solidFill>
              </a:rPr>
              <a:t>Understanding your local context, You may not have much time to spend reading lots of documents but if you only do two things: </a:t>
            </a:r>
            <a:r>
              <a:rPr lang="en-GB" b="0" dirty="0" smtClean="0">
                <a:solidFill>
                  <a:schemeClr val="bg2">
                    <a:lumMod val="10000"/>
                  </a:schemeClr>
                </a:solidFill>
                <a:hlinkClick r:id="rId3"/>
              </a:rPr>
              <a:t>Identify your local Clinical Commissioning Group</a:t>
            </a:r>
            <a:r>
              <a:rPr lang="en-GB" b="0" dirty="0" smtClean="0">
                <a:solidFill>
                  <a:schemeClr val="bg2">
                    <a:lumMod val="10000"/>
                  </a:schemeClr>
                </a:solidFill>
              </a:rPr>
              <a:t>: </a:t>
            </a:r>
            <a:r>
              <a:rPr lang="en-GB" b="0" dirty="0" smtClean="0">
                <a:solidFill>
                  <a:schemeClr val="bg2">
                    <a:lumMod val="10000"/>
                  </a:schemeClr>
                </a:solidFill>
                <a:hlinkClick r:id="rId4"/>
              </a:rPr>
              <a:t>Health and Well Being Board</a:t>
            </a:r>
            <a:r>
              <a:rPr lang="en-GB" b="0" dirty="0" smtClean="0">
                <a:solidFill>
                  <a:schemeClr val="bg2">
                    <a:lumMod val="10000"/>
                  </a:schemeClr>
                </a:solidFill>
              </a:rPr>
              <a:t> and </a:t>
            </a:r>
            <a:r>
              <a:rPr lang="en-GB" b="0" dirty="0" smtClean="0">
                <a:solidFill>
                  <a:schemeClr val="bg2">
                    <a:lumMod val="10000"/>
                  </a:schemeClr>
                </a:solidFill>
                <a:hlinkClick r:id="rId5"/>
              </a:rPr>
              <a:t>Public Health contacts</a:t>
            </a:r>
            <a:r>
              <a:rPr lang="en-GB" b="0" dirty="0" smtClean="0">
                <a:solidFill>
                  <a:schemeClr val="bg2">
                    <a:lumMod val="10000"/>
                  </a:schemeClr>
                </a:solidFill>
              </a:rPr>
              <a:t>.</a:t>
            </a:r>
          </a:p>
          <a:p>
            <a:r>
              <a:rPr lang="en-GB" b="0" dirty="0" smtClean="0">
                <a:solidFill>
                  <a:schemeClr val="bg2">
                    <a:lumMod val="10000"/>
                  </a:schemeClr>
                </a:solidFill>
              </a:rPr>
              <a:t>Find out your local health priorities: Do a web search using the name of your local CCG and search for JSNA (Joint Strategic Needs Assessment). The JSNA analyses the local needs and priorities to inform and guide the commissioning process. It underpins the local health and wellbeing strategies.</a:t>
            </a:r>
            <a:r>
              <a:rPr lang="en-GB" dirty="0" smtClean="0"/>
              <a:t> </a:t>
            </a:r>
          </a:p>
          <a:p>
            <a:endParaRPr lang="en-GB" sz="1200" kern="1200" dirty="0" smtClean="0">
              <a:solidFill>
                <a:schemeClr val="tx1"/>
              </a:solidFill>
              <a:effectLst/>
              <a:latin typeface="+mn-lt"/>
              <a:ea typeface="+mn-ea"/>
              <a:cs typeface="+mn-cs"/>
            </a:endParaRPr>
          </a:p>
          <a:p>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A</a:t>
            </a:r>
            <a:r>
              <a:rPr lang="en-GB" sz="1200" kern="1200" baseline="0" dirty="0" smtClean="0">
                <a:solidFill>
                  <a:schemeClr val="tx1"/>
                </a:solidFill>
                <a:effectLst/>
                <a:latin typeface="+mn-lt"/>
                <a:ea typeface="+mn-ea"/>
                <a:cs typeface="+mn-cs"/>
              </a:rPr>
              <a:t> quick </a:t>
            </a:r>
            <a:r>
              <a:rPr lang="en-GB" sz="1200" kern="1200" dirty="0" smtClean="0">
                <a:solidFill>
                  <a:schemeClr val="tx1"/>
                </a:solidFill>
                <a:effectLst/>
                <a:latin typeface="+mn-lt"/>
                <a:ea typeface="+mn-ea"/>
                <a:cs typeface="+mn-cs"/>
              </a:rPr>
              <a:t>way</a:t>
            </a:r>
            <a:r>
              <a:rPr lang="en-GB" sz="1200" kern="1200" baseline="0" dirty="0" smtClean="0">
                <a:solidFill>
                  <a:schemeClr val="tx1"/>
                </a:solidFill>
                <a:effectLst/>
                <a:latin typeface="+mn-lt"/>
                <a:ea typeface="+mn-ea"/>
                <a:cs typeface="+mn-cs"/>
              </a:rPr>
              <a:t> to remember is </a:t>
            </a:r>
            <a:r>
              <a:rPr lang="en-GB" dirty="0" smtClean="0"/>
              <a:t>Analyse, Plan, Do and Review.</a:t>
            </a:r>
            <a:endParaRPr lang="en-GB" sz="1200" kern="1200" dirty="0" smtClean="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EA6BC511-0809-43A7-AB7B-B18AD4C132BC}" type="slidenum">
              <a:rPr lang="en-GB" smtClean="0"/>
              <a:t>3</a:t>
            </a:fld>
            <a:endParaRPr lang="en-GB" dirty="0"/>
          </a:p>
        </p:txBody>
      </p:sp>
    </p:spTree>
    <p:extLst>
      <p:ext uri="{BB962C8B-B14F-4D97-AF65-F5344CB8AC3E}">
        <p14:creationId xmlns:p14="http://schemas.microsoft.com/office/powerpoint/2010/main" val="16133631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Image taken from the NACVA</a:t>
            </a:r>
            <a:r>
              <a:rPr lang="en-GB" baseline="0" dirty="0" smtClean="0"/>
              <a:t> publication for a beginners guide to commissioning highlights the key stages of procurement. </a:t>
            </a:r>
          </a:p>
          <a:p>
            <a:r>
              <a:rPr lang="en-GB" baseline="0" dirty="0" smtClean="0"/>
              <a:t>Procurement is one part of the commissioning process. It is a contract between the public body buying the service and the organisation delivering the service. There are many legalities in procurement and one of them is to ensure competitive tendering. A Tender is a formal offer to provide services through the procurement process, it is generally a response to a formal specification and can be for a stated price but it may also allow organisations to give their price to ensure value for money</a:t>
            </a:r>
          </a:p>
          <a:p>
            <a:endParaRPr lang="en-GB" baseline="0" dirty="0" smtClean="0"/>
          </a:p>
        </p:txBody>
      </p:sp>
      <p:sp>
        <p:nvSpPr>
          <p:cNvPr id="4" name="Slide Number Placeholder 3"/>
          <p:cNvSpPr>
            <a:spLocks noGrp="1"/>
          </p:cNvSpPr>
          <p:nvPr>
            <p:ph type="sldNum" sz="quarter" idx="10"/>
          </p:nvPr>
        </p:nvSpPr>
        <p:spPr/>
        <p:txBody>
          <a:bodyPr/>
          <a:lstStyle/>
          <a:p>
            <a:fld id="{EA6BC511-0809-43A7-AB7B-B18AD4C132BC}" type="slidenum">
              <a:rPr lang="en-GB" smtClean="0"/>
              <a:t>4</a:t>
            </a:fld>
            <a:endParaRPr lang="en-GB" dirty="0"/>
          </a:p>
        </p:txBody>
      </p:sp>
    </p:spTree>
    <p:extLst>
      <p:ext uri="{BB962C8B-B14F-4D97-AF65-F5344CB8AC3E}">
        <p14:creationId xmlns:p14="http://schemas.microsoft.com/office/powerpoint/2010/main" val="2899559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The changes brought about by commissioning have had a major impact on parts of the voluntary and community sector. The effect has varied, depending on place, size of organisation and sub-sector, but the increase in competitive tendering has probably had the most significant impact. Open competition with only the winner being awarded a contract means there is a ‘winner takes all’ situation, resulting in organisations winning tenders (and thus funding) at the expense of others. If organisations are unable to win tenders, and therefore do not gain the income from contracts, their sustainability may be threatened</a:t>
            </a:r>
          </a:p>
          <a:p>
            <a:endParaRPr lang="en-GB" dirty="0" smtClean="0"/>
          </a:p>
          <a:p>
            <a:r>
              <a:rPr lang="en-GB" sz="1200" kern="1200" dirty="0" smtClean="0">
                <a:solidFill>
                  <a:schemeClr val="tx1"/>
                </a:solidFill>
                <a:effectLst/>
                <a:latin typeface="+mn-lt"/>
                <a:ea typeface="+mn-ea"/>
                <a:cs typeface="+mn-cs"/>
              </a:rPr>
              <a:t>The voluntary and community sector’s work contributes towards public bodies’ outcomes. Voluntary and community organisations have useful intelligence that can contribute towards and shape what is commissioned, and they should therefore be involved in commissioning, by contributing to and influencing local decisions, priorities and services.</a:t>
            </a:r>
          </a:p>
          <a:p>
            <a:endParaRPr lang="en-GB" dirty="0"/>
          </a:p>
        </p:txBody>
      </p:sp>
      <p:sp>
        <p:nvSpPr>
          <p:cNvPr id="4" name="Slide Number Placeholder 3"/>
          <p:cNvSpPr>
            <a:spLocks noGrp="1"/>
          </p:cNvSpPr>
          <p:nvPr>
            <p:ph type="sldNum" sz="quarter" idx="10"/>
          </p:nvPr>
        </p:nvSpPr>
        <p:spPr/>
        <p:txBody>
          <a:bodyPr/>
          <a:lstStyle/>
          <a:p>
            <a:fld id="{EA6BC511-0809-43A7-AB7B-B18AD4C132BC}" type="slidenum">
              <a:rPr lang="en-GB" smtClean="0"/>
              <a:t>5</a:t>
            </a:fld>
            <a:endParaRPr lang="en-GB" dirty="0"/>
          </a:p>
        </p:txBody>
      </p:sp>
    </p:spTree>
    <p:extLst>
      <p:ext uri="{BB962C8B-B14F-4D97-AF65-F5344CB8AC3E}">
        <p14:creationId xmlns:p14="http://schemas.microsoft.com/office/powerpoint/2010/main" val="35312445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Text Placeholder 21"/>
          <p:cNvSpPr>
            <a:spLocks noGrp="1"/>
          </p:cNvSpPr>
          <p:nvPr>
            <p:ph type="body" sz="quarter" idx="10"/>
          </p:nvPr>
        </p:nvSpPr>
        <p:spPr>
          <a:xfrm>
            <a:off x="395288" y="333374"/>
            <a:ext cx="8280400" cy="4816867"/>
          </a:xfrm>
          <a:prstGeom prst="rect">
            <a:avLst/>
          </a:prstGeom>
        </p:spPr>
        <p:txBody>
          <a:bodyPr/>
          <a:lstStyle>
            <a:lvl1pPr marL="0" indent="0">
              <a:buNone/>
              <a:defRPr b="1">
                <a:solidFill>
                  <a:srgbClr val="009145"/>
                </a:solidFill>
                <a:latin typeface="Helvetica" pitchFamily="34" charset="0"/>
              </a:defRPr>
            </a:lvl1pPr>
            <a:lvl2pPr marL="0" indent="0">
              <a:buNone/>
              <a:defRPr b="1">
                <a:solidFill>
                  <a:srgbClr val="8CC740"/>
                </a:solidFill>
                <a:latin typeface="Helvetica" pitchFamily="34" charset="0"/>
              </a:defRPr>
            </a:lvl2pPr>
            <a:lvl3pPr marL="0" indent="0">
              <a:buNone/>
              <a:defRPr b="0">
                <a:latin typeface="Helvetica" pitchFamily="34" charset="0"/>
              </a:defRPr>
            </a:lvl3pPr>
            <a:lvl4pPr marL="0" indent="0">
              <a:buNone/>
              <a:defRPr b="0">
                <a:latin typeface="Helvetica" pitchFamily="34" charset="0"/>
              </a:defRPr>
            </a:lvl4pPr>
            <a:lvl5pPr marL="0" indent="0">
              <a:buNone/>
              <a:defRPr b="0">
                <a:latin typeface="Helvetica"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val="203401866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theme" Target="../theme/theme2.xml"/><Relationship Id="rId4" Type="http://schemas.openxmlformats.org/officeDocument/2006/relationships/image" Target="../media/image3.jpe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theme" Target="../theme/theme3.xml"/><Relationship Id="rId4" Type="http://schemas.openxmlformats.org/officeDocument/2006/relationships/image" Target="../media/image3.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8" name="Group 7"/>
          <p:cNvGrpSpPr/>
          <p:nvPr userDrawn="1"/>
        </p:nvGrpSpPr>
        <p:grpSpPr>
          <a:xfrm>
            <a:off x="-16626" y="5589240"/>
            <a:ext cx="9180512" cy="376666"/>
            <a:chOff x="-16626" y="5644622"/>
            <a:chExt cx="9180512" cy="376666"/>
          </a:xfrm>
        </p:grpSpPr>
        <p:sp>
          <p:nvSpPr>
            <p:cNvPr id="9" name="Rectangle 8"/>
            <p:cNvSpPr/>
            <p:nvPr userDrawn="1"/>
          </p:nvSpPr>
          <p:spPr>
            <a:xfrm>
              <a:off x="-16626" y="5661248"/>
              <a:ext cx="9180512" cy="360040"/>
            </a:xfrm>
            <a:prstGeom prst="rect">
              <a:avLst/>
            </a:prstGeom>
            <a:solidFill>
              <a:srgbClr val="0091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rgbClr val="009145"/>
                </a:solidFill>
              </a:endParaRPr>
            </a:p>
          </p:txBody>
        </p:sp>
        <p:sp>
          <p:nvSpPr>
            <p:cNvPr id="10" name="TextBox 9"/>
            <p:cNvSpPr txBox="1"/>
            <p:nvPr userDrawn="1"/>
          </p:nvSpPr>
          <p:spPr>
            <a:xfrm>
              <a:off x="395536" y="5644622"/>
              <a:ext cx="3456384" cy="369332"/>
            </a:xfrm>
            <a:prstGeom prst="rect">
              <a:avLst/>
            </a:prstGeom>
            <a:noFill/>
          </p:spPr>
          <p:txBody>
            <a:bodyPr wrap="square" rtlCol="0">
              <a:spAutoFit/>
            </a:bodyPr>
            <a:lstStyle/>
            <a:p>
              <a:r>
                <a:rPr lang="en-GB" sz="1600" b="1" dirty="0" smtClean="0">
                  <a:solidFill>
                    <a:schemeClr val="bg1"/>
                  </a:solidFill>
                  <a:latin typeface="Helvetica" pitchFamily="34" charset="0"/>
                </a:rPr>
                <a:t>www.growinghealth.info</a:t>
              </a:r>
              <a:r>
                <a:rPr lang="en-GB" baseline="0" dirty="0" smtClean="0"/>
                <a:t> </a:t>
              </a:r>
              <a:endParaRPr lang="en-GB" dirty="0"/>
            </a:p>
          </p:txBody>
        </p:sp>
      </p:grpSp>
      <p:pic>
        <p:nvPicPr>
          <p:cNvPr id="12" name="Picture 2" descr="O:\GrowingHealth\PowerPointTempate\Plant.pn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6444208" y="3356992"/>
            <a:ext cx="3096344" cy="3586499"/>
          </a:xfrm>
          <a:prstGeom prst="rect">
            <a:avLst/>
          </a:prstGeom>
          <a:noFill/>
          <a:extLst>
            <a:ext uri="{909E8E84-426E-40DD-AFC4-6F175D3DCCD1}">
              <a14:hiddenFill xmlns:a14="http://schemas.microsoft.com/office/drawing/2010/main">
                <a:solidFill>
                  <a:srgbClr val="FFFFFF"/>
                </a:solidFill>
              </a14:hiddenFill>
            </a:ext>
          </a:extLst>
        </p:spPr>
      </p:pic>
      <p:grpSp>
        <p:nvGrpSpPr>
          <p:cNvPr id="3" name="Group 2"/>
          <p:cNvGrpSpPr/>
          <p:nvPr userDrawn="1"/>
        </p:nvGrpSpPr>
        <p:grpSpPr>
          <a:xfrm>
            <a:off x="321898" y="6084829"/>
            <a:ext cx="4375788" cy="680139"/>
            <a:chOff x="321898" y="6084829"/>
            <a:chExt cx="4375788" cy="680139"/>
          </a:xfrm>
        </p:grpSpPr>
        <p:pic>
          <p:nvPicPr>
            <p:cNvPr id="11" name="Picture 3" descr="O:\GrowingHealth\PowerPointTempate\Logos.png"/>
            <p:cNvPicPr>
              <a:picLocks noChangeAspect="1" noChangeArrowheads="1"/>
            </p:cNvPicPr>
            <p:nvPr userDrawn="1"/>
          </p:nvPicPr>
          <p:blipFill rotWithShape="1">
            <a:blip r:embed="rId4">
              <a:extLst>
                <a:ext uri="{28A0092B-C50C-407E-A947-70E740481C1C}">
                  <a14:useLocalDpi xmlns:a14="http://schemas.microsoft.com/office/drawing/2010/main" val="0"/>
                </a:ext>
              </a:extLst>
            </a:blip>
            <a:srcRect r="30377"/>
            <a:stretch/>
          </p:blipFill>
          <p:spPr bwMode="auto">
            <a:xfrm>
              <a:off x="321898" y="6084829"/>
              <a:ext cx="2708381" cy="680139"/>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1"/>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3185518" y="6203132"/>
              <a:ext cx="1512168" cy="443531"/>
            </a:xfrm>
            <a:prstGeom prst="rect">
              <a:avLst/>
            </a:prstGeom>
          </p:spPr>
        </p:pic>
      </p:grpSp>
    </p:spTree>
    <p:extLst>
      <p:ext uri="{BB962C8B-B14F-4D97-AF65-F5344CB8AC3E}">
        <p14:creationId xmlns:p14="http://schemas.microsoft.com/office/powerpoint/2010/main" val="1642599928"/>
      </p:ext>
    </p:extLst>
  </p:cSld>
  <p:clrMap bg1="lt1" tx1="dk1" bg2="lt2" tx2="dk2" accent1="accent1" accent2="accent2" accent3="accent3" accent4="accent4" accent5="accent5" accent6="accent6" hlink="hlink" folHlink="folHlink"/>
  <p:sldLayoutIdLst>
    <p:sldLayoutId id="2147483649" r:id="rId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8" name="Group 7"/>
          <p:cNvGrpSpPr/>
          <p:nvPr userDrawn="1"/>
        </p:nvGrpSpPr>
        <p:grpSpPr>
          <a:xfrm>
            <a:off x="-16626" y="5589240"/>
            <a:ext cx="9180512" cy="376666"/>
            <a:chOff x="-16626" y="5644622"/>
            <a:chExt cx="9180512" cy="376666"/>
          </a:xfrm>
        </p:grpSpPr>
        <p:sp>
          <p:nvSpPr>
            <p:cNvPr id="9" name="Rectangle 8"/>
            <p:cNvSpPr/>
            <p:nvPr userDrawn="1"/>
          </p:nvSpPr>
          <p:spPr>
            <a:xfrm>
              <a:off x="-16626" y="5661248"/>
              <a:ext cx="9180512" cy="360040"/>
            </a:xfrm>
            <a:prstGeom prst="rect">
              <a:avLst/>
            </a:prstGeom>
            <a:solidFill>
              <a:srgbClr val="0091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rgbClr val="009145"/>
                </a:solidFill>
              </a:endParaRPr>
            </a:p>
          </p:txBody>
        </p:sp>
        <p:sp>
          <p:nvSpPr>
            <p:cNvPr id="10" name="TextBox 9"/>
            <p:cNvSpPr txBox="1"/>
            <p:nvPr userDrawn="1"/>
          </p:nvSpPr>
          <p:spPr>
            <a:xfrm>
              <a:off x="395536" y="5644622"/>
              <a:ext cx="3456384" cy="369332"/>
            </a:xfrm>
            <a:prstGeom prst="rect">
              <a:avLst/>
            </a:prstGeom>
            <a:noFill/>
          </p:spPr>
          <p:txBody>
            <a:bodyPr wrap="square" rtlCol="0">
              <a:spAutoFit/>
            </a:bodyPr>
            <a:lstStyle/>
            <a:p>
              <a:r>
                <a:rPr lang="en-GB" sz="1600" b="1" dirty="0" smtClean="0">
                  <a:solidFill>
                    <a:schemeClr val="bg1"/>
                  </a:solidFill>
                  <a:latin typeface="Helvetica" pitchFamily="34" charset="0"/>
                </a:rPr>
                <a:t>www.growinghealth.info</a:t>
              </a:r>
              <a:r>
                <a:rPr lang="en-GB" baseline="0" dirty="0" smtClean="0"/>
                <a:t> </a:t>
              </a:r>
              <a:endParaRPr lang="en-GB" dirty="0"/>
            </a:p>
          </p:txBody>
        </p:sp>
      </p:grpSp>
      <p:pic>
        <p:nvPicPr>
          <p:cNvPr id="12" name="Picture 2" descr="O:\GrowingHealth\PowerPointTempate\Pla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444208" y="3356992"/>
            <a:ext cx="3096344" cy="3586499"/>
          </a:xfrm>
          <a:prstGeom prst="rect">
            <a:avLst/>
          </a:prstGeom>
          <a:noFill/>
          <a:extLst>
            <a:ext uri="{909E8E84-426E-40DD-AFC4-6F175D3DCCD1}">
              <a14:hiddenFill xmlns:a14="http://schemas.microsoft.com/office/drawing/2010/main">
                <a:solidFill>
                  <a:srgbClr val="FFFFFF"/>
                </a:solidFill>
              </a14:hiddenFill>
            </a:ext>
          </a:extLst>
        </p:spPr>
      </p:pic>
      <p:grpSp>
        <p:nvGrpSpPr>
          <p:cNvPr id="3" name="Group 2"/>
          <p:cNvGrpSpPr/>
          <p:nvPr userDrawn="1"/>
        </p:nvGrpSpPr>
        <p:grpSpPr>
          <a:xfrm>
            <a:off x="321898" y="6084829"/>
            <a:ext cx="4375788" cy="680139"/>
            <a:chOff x="321898" y="6084829"/>
            <a:chExt cx="4375788" cy="680139"/>
          </a:xfrm>
        </p:grpSpPr>
        <p:pic>
          <p:nvPicPr>
            <p:cNvPr id="11" name="Picture 3" descr="O:\GrowingHealth\PowerPointTempate\Logos.png"/>
            <p:cNvPicPr>
              <a:picLocks noChangeAspect="1" noChangeArrowheads="1"/>
            </p:cNvPicPr>
            <p:nvPr userDrawn="1"/>
          </p:nvPicPr>
          <p:blipFill rotWithShape="1">
            <a:blip r:embed="rId3">
              <a:extLst>
                <a:ext uri="{28A0092B-C50C-407E-A947-70E740481C1C}">
                  <a14:useLocalDpi xmlns:a14="http://schemas.microsoft.com/office/drawing/2010/main" val="0"/>
                </a:ext>
              </a:extLst>
            </a:blip>
            <a:srcRect r="30377"/>
            <a:stretch/>
          </p:blipFill>
          <p:spPr bwMode="auto">
            <a:xfrm>
              <a:off x="321898" y="6084829"/>
              <a:ext cx="2708381" cy="680139"/>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1"/>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185518" y="6203132"/>
              <a:ext cx="1512168" cy="443531"/>
            </a:xfrm>
            <a:prstGeom prst="rect">
              <a:avLst/>
            </a:prstGeom>
          </p:spPr>
        </p:pic>
      </p:grpSp>
      <p:sp>
        <p:nvSpPr>
          <p:cNvPr id="4" name="Rectangle 3"/>
          <p:cNvSpPr/>
          <p:nvPr userDrawn="1"/>
        </p:nvSpPr>
        <p:spPr>
          <a:xfrm>
            <a:off x="611560" y="692696"/>
            <a:ext cx="6912768" cy="1923604"/>
          </a:xfrm>
          <a:prstGeom prst="rect">
            <a:avLst/>
          </a:prstGeom>
        </p:spPr>
        <p:txBody>
          <a:bodyPr wrap="square">
            <a:spAutoFit/>
          </a:bodyPr>
          <a:lstStyle/>
          <a:p>
            <a:r>
              <a:rPr lang="en-US" sz="6500" b="1" kern="1200" dirty="0" smtClean="0">
                <a:solidFill>
                  <a:srgbClr val="009145"/>
                </a:solidFill>
                <a:latin typeface="Helvetica" pitchFamily="34" charset="0"/>
                <a:ea typeface="+mn-ea"/>
                <a:cs typeface="+mn-cs"/>
              </a:rPr>
              <a:t>Title</a:t>
            </a:r>
          </a:p>
          <a:p>
            <a:pPr marL="0" lvl="1" indent="0" algn="l" defTabSz="914400" rtl="0" eaLnBrk="1" latinLnBrk="0" hangingPunct="1">
              <a:spcBef>
                <a:spcPct val="20000"/>
              </a:spcBef>
              <a:buFont typeface="Arial" panose="020B0604020202020204" pitchFamily="34" charset="0"/>
              <a:buNone/>
            </a:pPr>
            <a:r>
              <a:rPr lang="en-US" sz="4500" b="1" kern="1200" dirty="0" smtClean="0">
                <a:solidFill>
                  <a:srgbClr val="8CC740"/>
                </a:solidFill>
                <a:latin typeface="Helvetica" pitchFamily="34" charset="0"/>
                <a:ea typeface="+mn-ea"/>
                <a:cs typeface="+mn-cs"/>
              </a:rPr>
              <a:t>Second level</a:t>
            </a:r>
          </a:p>
        </p:txBody>
      </p:sp>
    </p:spTree>
    <p:extLst>
      <p:ext uri="{BB962C8B-B14F-4D97-AF65-F5344CB8AC3E}">
        <p14:creationId xmlns:p14="http://schemas.microsoft.com/office/powerpoint/2010/main" val="2654929073"/>
      </p:ext>
    </p:extLst>
  </p:cSld>
  <p:clrMap bg1="lt1" tx1="dk1" bg2="lt2" tx2="dk2" accent1="accent1" accent2="accent2" accent3="accent3" accent4="accent4" accent5="accent5" accent6="accent6" hlink="hlink" folHlink="folHlink"/>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Text Placeholder 21"/>
          <p:cNvSpPr txBox="1">
            <a:spLocks/>
          </p:cNvSpPr>
          <p:nvPr userDrawn="1"/>
        </p:nvSpPr>
        <p:spPr>
          <a:xfrm>
            <a:off x="395288" y="333374"/>
            <a:ext cx="8280400" cy="4816867"/>
          </a:xfrm>
          <a:prstGeom prst="rect">
            <a:avLst/>
          </a:prstGeom>
        </p:spPr>
        <p:txBody>
          <a:bodyPr/>
          <a:lstStyle>
            <a:lvl1pPr marL="0" indent="0" algn="l" defTabSz="914400" rtl="0" eaLnBrk="1" latinLnBrk="0" hangingPunct="1">
              <a:spcBef>
                <a:spcPct val="20000"/>
              </a:spcBef>
              <a:buFont typeface="Arial" panose="020B0604020202020204" pitchFamily="34" charset="0"/>
              <a:buNone/>
              <a:defRPr sz="3200" b="1" kern="1200">
                <a:solidFill>
                  <a:srgbClr val="009145"/>
                </a:solidFill>
                <a:latin typeface="Helvetica" pitchFamily="34" charset="0"/>
                <a:ea typeface="+mn-ea"/>
                <a:cs typeface="+mn-cs"/>
              </a:defRPr>
            </a:lvl1pPr>
            <a:lvl2pPr marL="0" indent="0" algn="l" defTabSz="914400" rtl="0" eaLnBrk="1" latinLnBrk="0" hangingPunct="1">
              <a:spcBef>
                <a:spcPct val="20000"/>
              </a:spcBef>
              <a:buFont typeface="Arial" panose="020B0604020202020204" pitchFamily="34" charset="0"/>
              <a:buNone/>
              <a:defRPr sz="2800" b="1" kern="1200">
                <a:solidFill>
                  <a:srgbClr val="8CC740"/>
                </a:solidFill>
                <a:latin typeface="Helvetica" pitchFamily="34" charset="0"/>
                <a:ea typeface="+mn-ea"/>
                <a:cs typeface="+mn-cs"/>
              </a:defRPr>
            </a:lvl2pPr>
            <a:lvl3pPr marL="0" indent="0" algn="l" defTabSz="914400" rtl="0" eaLnBrk="1" latinLnBrk="0" hangingPunct="1">
              <a:spcBef>
                <a:spcPct val="20000"/>
              </a:spcBef>
              <a:buFont typeface="Arial" panose="020B0604020202020204" pitchFamily="34" charset="0"/>
              <a:buNone/>
              <a:defRPr sz="2400" b="0" kern="1200">
                <a:solidFill>
                  <a:schemeClr val="tx1"/>
                </a:solidFill>
                <a:latin typeface="Helvetica" pitchFamily="34" charset="0"/>
                <a:ea typeface="+mn-ea"/>
                <a:cs typeface="+mn-cs"/>
              </a:defRPr>
            </a:lvl3pPr>
            <a:lvl4pPr marL="0" indent="0" algn="l" defTabSz="914400" rtl="0" eaLnBrk="1" latinLnBrk="0" hangingPunct="1">
              <a:spcBef>
                <a:spcPct val="20000"/>
              </a:spcBef>
              <a:buFont typeface="Arial" panose="020B0604020202020204" pitchFamily="34" charset="0"/>
              <a:buNone/>
              <a:defRPr sz="2000" b="0" kern="1200">
                <a:solidFill>
                  <a:schemeClr val="tx1"/>
                </a:solidFill>
                <a:latin typeface="Helvetica" pitchFamily="34" charset="0"/>
                <a:ea typeface="+mn-ea"/>
                <a:cs typeface="+mn-cs"/>
              </a:defRPr>
            </a:lvl4pPr>
            <a:lvl5pPr marL="0" indent="0" algn="l" defTabSz="914400" rtl="0" eaLnBrk="1" latinLnBrk="0" hangingPunct="1">
              <a:spcBef>
                <a:spcPct val="20000"/>
              </a:spcBef>
              <a:buFont typeface="Arial" panose="020B0604020202020204" pitchFamily="34" charset="0"/>
              <a:buNone/>
              <a:defRPr sz="2000" b="0" kern="1200">
                <a:solidFill>
                  <a:schemeClr val="tx1"/>
                </a:solidFill>
                <a:latin typeface="Helvetica"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 </a:t>
            </a:r>
            <a:endParaRPr lang="en-GB" dirty="0"/>
          </a:p>
        </p:txBody>
      </p:sp>
      <p:grpSp>
        <p:nvGrpSpPr>
          <p:cNvPr id="9" name="Group 8"/>
          <p:cNvGrpSpPr/>
          <p:nvPr userDrawn="1"/>
        </p:nvGrpSpPr>
        <p:grpSpPr>
          <a:xfrm>
            <a:off x="-16626" y="5589240"/>
            <a:ext cx="9180512" cy="376666"/>
            <a:chOff x="-16626" y="5644622"/>
            <a:chExt cx="9180512" cy="376666"/>
          </a:xfrm>
        </p:grpSpPr>
        <p:sp>
          <p:nvSpPr>
            <p:cNvPr id="10" name="Rectangle 9"/>
            <p:cNvSpPr/>
            <p:nvPr userDrawn="1"/>
          </p:nvSpPr>
          <p:spPr>
            <a:xfrm>
              <a:off x="-16626" y="5661248"/>
              <a:ext cx="9180512" cy="360040"/>
            </a:xfrm>
            <a:prstGeom prst="rect">
              <a:avLst/>
            </a:prstGeom>
            <a:solidFill>
              <a:srgbClr val="0091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rgbClr val="009145"/>
                </a:solidFill>
              </a:endParaRPr>
            </a:p>
          </p:txBody>
        </p:sp>
        <p:sp>
          <p:nvSpPr>
            <p:cNvPr id="11" name="TextBox 10"/>
            <p:cNvSpPr txBox="1"/>
            <p:nvPr userDrawn="1"/>
          </p:nvSpPr>
          <p:spPr>
            <a:xfrm>
              <a:off x="395536" y="5644622"/>
              <a:ext cx="3456384" cy="369332"/>
            </a:xfrm>
            <a:prstGeom prst="rect">
              <a:avLst/>
            </a:prstGeom>
            <a:noFill/>
          </p:spPr>
          <p:txBody>
            <a:bodyPr wrap="square" rtlCol="0">
              <a:spAutoFit/>
            </a:bodyPr>
            <a:lstStyle/>
            <a:p>
              <a:r>
                <a:rPr lang="en-GB" sz="1600" b="1" dirty="0" smtClean="0">
                  <a:solidFill>
                    <a:schemeClr val="bg1"/>
                  </a:solidFill>
                  <a:latin typeface="Helvetica" pitchFamily="34" charset="0"/>
                </a:rPr>
                <a:t>www.growinghealth.info</a:t>
              </a:r>
              <a:r>
                <a:rPr lang="en-GB" baseline="0" dirty="0" smtClean="0"/>
                <a:t> </a:t>
              </a:r>
              <a:endParaRPr lang="en-GB" dirty="0"/>
            </a:p>
          </p:txBody>
        </p:sp>
      </p:grpSp>
      <p:pic>
        <p:nvPicPr>
          <p:cNvPr id="12" name="Picture 2" descr="O:\GrowingHealth\PowerPointTempate\Pla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444208" y="3356992"/>
            <a:ext cx="3096344" cy="3586499"/>
          </a:xfrm>
          <a:prstGeom prst="rect">
            <a:avLst/>
          </a:prstGeom>
          <a:noFill/>
          <a:extLst>
            <a:ext uri="{909E8E84-426E-40DD-AFC4-6F175D3DCCD1}">
              <a14:hiddenFill xmlns:a14="http://schemas.microsoft.com/office/drawing/2010/main">
                <a:solidFill>
                  <a:srgbClr val="FFFFFF"/>
                </a:solidFill>
              </a14:hiddenFill>
            </a:ext>
          </a:extLst>
        </p:spPr>
      </p:pic>
      <p:grpSp>
        <p:nvGrpSpPr>
          <p:cNvPr id="13" name="Group 12"/>
          <p:cNvGrpSpPr/>
          <p:nvPr userDrawn="1"/>
        </p:nvGrpSpPr>
        <p:grpSpPr>
          <a:xfrm>
            <a:off x="321898" y="6084829"/>
            <a:ext cx="4375788" cy="680139"/>
            <a:chOff x="321898" y="6084829"/>
            <a:chExt cx="4375788" cy="680139"/>
          </a:xfrm>
        </p:grpSpPr>
        <p:pic>
          <p:nvPicPr>
            <p:cNvPr id="14" name="Picture 3" descr="O:\GrowingHealth\PowerPointTempate\Logos.png"/>
            <p:cNvPicPr>
              <a:picLocks noChangeAspect="1" noChangeArrowheads="1"/>
            </p:cNvPicPr>
            <p:nvPr userDrawn="1"/>
          </p:nvPicPr>
          <p:blipFill rotWithShape="1">
            <a:blip r:embed="rId3">
              <a:extLst>
                <a:ext uri="{28A0092B-C50C-407E-A947-70E740481C1C}">
                  <a14:useLocalDpi xmlns:a14="http://schemas.microsoft.com/office/drawing/2010/main" val="0"/>
                </a:ext>
              </a:extLst>
            </a:blip>
            <a:srcRect r="30377"/>
            <a:stretch/>
          </p:blipFill>
          <p:spPr bwMode="auto">
            <a:xfrm>
              <a:off x="321898" y="6084829"/>
              <a:ext cx="2708381" cy="680139"/>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1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185518" y="6203132"/>
              <a:ext cx="1512168" cy="443531"/>
            </a:xfrm>
            <a:prstGeom prst="rect">
              <a:avLst/>
            </a:prstGeom>
          </p:spPr>
        </p:pic>
      </p:grpSp>
    </p:spTree>
    <p:extLst>
      <p:ext uri="{BB962C8B-B14F-4D97-AF65-F5344CB8AC3E}">
        <p14:creationId xmlns:p14="http://schemas.microsoft.com/office/powerpoint/2010/main" val="3130572587"/>
      </p:ext>
    </p:extLst>
  </p:cSld>
  <p:clrMap bg1="lt1" tx1="dk1" bg2="lt2" tx2="dk2" accent1="accent1" accent2="accent2" accent3="accent3" accent4="accent4" accent5="accent5" accent6="accent6" hlink="hlink" folHlink="folHlink"/>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www.sustainweb.org/growinghealth/the_health_service/" TargetMode="External"/><Relationship Id="rId2" Type="http://schemas.openxmlformats.org/officeDocument/2006/relationships/hyperlink" Target="http://www.sustainweb.org/growinghealth/commissioning"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gn="ctr"/>
            <a:endParaRPr lang="en-GB" sz="1500" dirty="0" smtClean="0"/>
          </a:p>
          <a:p>
            <a:pPr algn="ctr"/>
            <a:r>
              <a:rPr lang="en-GB" sz="4500" dirty="0" smtClean="0"/>
              <a:t>What is commissioning?</a:t>
            </a:r>
          </a:p>
          <a:p>
            <a:endParaRPr lang="en-GB" sz="1800" b="0" dirty="0" smtClean="0">
              <a:solidFill>
                <a:schemeClr val="bg2">
                  <a:lumMod val="10000"/>
                </a:schemeClr>
              </a:solidFill>
            </a:endParaRPr>
          </a:p>
          <a:p>
            <a:r>
              <a:rPr lang="en-GB" sz="2800" b="0" i="1" dirty="0" smtClean="0">
                <a:solidFill>
                  <a:schemeClr val="bg2">
                    <a:lumMod val="10000"/>
                  </a:schemeClr>
                </a:solidFill>
              </a:rPr>
              <a:t>“Commissioning is the cycle of assessing the needs of people in an areas, designing and then achieving outcomes” </a:t>
            </a:r>
          </a:p>
          <a:p>
            <a:r>
              <a:rPr lang="en-GB" sz="1800" b="0" dirty="0" smtClean="0">
                <a:solidFill>
                  <a:schemeClr val="bg2">
                    <a:lumMod val="10000"/>
                  </a:schemeClr>
                </a:solidFill>
              </a:rPr>
              <a:t>Cabinet Office, 2011</a:t>
            </a:r>
            <a:endParaRPr lang="en-GB" sz="1800" b="0" dirty="0">
              <a:solidFill>
                <a:schemeClr val="bg2">
                  <a:lumMod val="10000"/>
                </a:schemeClr>
              </a:solidFill>
            </a:endParaRPr>
          </a:p>
        </p:txBody>
      </p:sp>
    </p:spTree>
    <p:extLst>
      <p:ext uri="{BB962C8B-B14F-4D97-AF65-F5344CB8AC3E}">
        <p14:creationId xmlns:p14="http://schemas.microsoft.com/office/powerpoint/2010/main" val="15752434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Why is it needed?</a:t>
            </a:r>
          </a:p>
          <a:p>
            <a:r>
              <a:rPr lang="en-GB" sz="1800" b="0" dirty="0">
                <a:solidFill>
                  <a:schemeClr val="bg2">
                    <a:lumMod val="10000"/>
                  </a:schemeClr>
                </a:solidFill>
              </a:rPr>
              <a:t>During the last few years the roles and functions </a:t>
            </a:r>
            <a:r>
              <a:rPr lang="en-GB" sz="1800" b="0" dirty="0" smtClean="0">
                <a:solidFill>
                  <a:schemeClr val="bg2">
                    <a:lumMod val="10000"/>
                  </a:schemeClr>
                </a:solidFill>
              </a:rPr>
              <a:t>of </a:t>
            </a:r>
            <a:r>
              <a:rPr lang="en-GB" sz="1800" b="0" dirty="0">
                <a:solidFill>
                  <a:schemeClr val="bg2">
                    <a:lumMod val="10000"/>
                  </a:schemeClr>
                </a:solidFill>
              </a:rPr>
              <a:t>public bodies have been changing. Increasingly, </a:t>
            </a:r>
            <a:r>
              <a:rPr lang="en-GB" sz="1800" b="0" dirty="0" smtClean="0">
                <a:solidFill>
                  <a:schemeClr val="bg2">
                    <a:lumMod val="10000"/>
                  </a:schemeClr>
                </a:solidFill>
              </a:rPr>
              <a:t>instead </a:t>
            </a:r>
            <a:r>
              <a:rPr lang="en-GB" sz="1800" b="0" dirty="0">
                <a:solidFill>
                  <a:schemeClr val="bg2">
                    <a:lumMod val="10000"/>
                  </a:schemeClr>
                </a:solidFill>
              </a:rPr>
              <a:t>of providing many services directly, public </a:t>
            </a:r>
            <a:r>
              <a:rPr lang="en-GB" sz="1800" b="0" dirty="0" smtClean="0">
                <a:solidFill>
                  <a:schemeClr val="bg2">
                    <a:lumMod val="10000"/>
                  </a:schemeClr>
                </a:solidFill>
              </a:rPr>
              <a:t>bodies </a:t>
            </a:r>
            <a:r>
              <a:rPr lang="en-GB" sz="1800" b="0" dirty="0">
                <a:solidFill>
                  <a:schemeClr val="bg2">
                    <a:lumMod val="10000"/>
                  </a:schemeClr>
                </a:solidFill>
              </a:rPr>
              <a:t>are now looking to external organisations and </a:t>
            </a:r>
            <a:r>
              <a:rPr lang="en-GB" sz="1800" b="0" dirty="0" smtClean="0">
                <a:solidFill>
                  <a:schemeClr val="bg2">
                    <a:lumMod val="10000"/>
                  </a:schemeClr>
                </a:solidFill>
              </a:rPr>
              <a:t>companies </a:t>
            </a:r>
            <a:r>
              <a:rPr lang="en-GB" sz="1800" b="0" dirty="0">
                <a:solidFill>
                  <a:schemeClr val="bg2">
                    <a:lumMod val="10000"/>
                  </a:schemeClr>
                </a:solidFill>
              </a:rPr>
              <a:t>to provide services on their behalf. </a:t>
            </a:r>
            <a:endParaRPr lang="en-GB" sz="1800" b="0" dirty="0" smtClean="0">
              <a:solidFill>
                <a:schemeClr val="bg2">
                  <a:lumMod val="10000"/>
                </a:schemeClr>
              </a:solidFill>
            </a:endParaRPr>
          </a:p>
          <a:p>
            <a:endParaRPr lang="en-GB" sz="1800" b="0" dirty="0">
              <a:solidFill>
                <a:schemeClr val="bg2">
                  <a:lumMod val="10000"/>
                </a:schemeClr>
              </a:solidFill>
            </a:endParaRPr>
          </a:p>
          <a:p>
            <a:r>
              <a:rPr lang="en-GB" sz="1800" b="0" dirty="0" smtClean="0">
                <a:solidFill>
                  <a:schemeClr val="bg2">
                    <a:lumMod val="10000"/>
                  </a:schemeClr>
                </a:solidFill>
              </a:rPr>
              <a:t>Public bodies have </a:t>
            </a:r>
            <a:r>
              <a:rPr lang="en-GB" sz="1800" b="0" dirty="0">
                <a:solidFill>
                  <a:schemeClr val="bg2">
                    <a:lumMod val="10000"/>
                  </a:schemeClr>
                </a:solidFill>
              </a:rPr>
              <a:t>been moving in the direction of becoming </a:t>
            </a:r>
            <a:r>
              <a:rPr lang="en-GB" sz="1800" b="0" dirty="0" smtClean="0">
                <a:solidFill>
                  <a:schemeClr val="bg2">
                    <a:lumMod val="10000"/>
                  </a:schemeClr>
                </a:solidFill>
              </a:rPr>
              <a:t>purchasers</a:t>
            </a:r>
            <a:r>
              <a:rPr lang="en-GB" sz="1800" b="0" dirty="0">
                <a:solidFill>
                  <a:schemeClr val="bg2">
                    <a:lumMod val="10000"/>
                  </a:schemeClr>
                </a:solidFill>
              </a:rPr>
              <a:t>, rather than direct providers of services, for </a:t>
            </a:r>
            <a:r>
              <a:rPr lang="en-GB" sz="1800" b="0" dirty="0" smtClean="0">
                <a:solidFill>
                  <a:schemeClr val="bg2">
                    <a:lumMod val="10000"/>
                  </a:schemeClr>
                </a:solidFill>
              </a:rPr>
              <a:t>a </a:t>
            </a:r>
            <a:r>
              <a:rPr lang="en-GB" sz="1800" b="0" dirty="0">
                <a:solidFill>
                  <a:schemeClr val="bg2">
                    <a:lumMod val="10000"/>
                  </a:schemeClr>
                </a:solidFill>
              </a:rPr>
              <a:t>number of years. Commissioning involves making </a:t>
            </a:r>
            <a:r>
              <a:rPr lang="en-GB" sz="1800" b="0" dirty="0" smtClean="0">
                <a:solidFill>
                  <a:schemeClr val="bg2">
                    <a:lumMod val="10000"/>
                  </a:schemeClr>
                </a:solidFill>
              </a:rPr>
              <a:t>decisions </a:t>
            </a:r>
            <a:r>
              <a:rPr lang="en-GB" sz="1800" b="0" dirty="0">
                <a:solidFill>
                  <a:schemeClr val="bg2">
                    <a:lumMod val="10000"/>
                  </a:schemeClr>
                </a:solidFill>
              </a:rPr>
              <a:t>about whether to commission, what to </a:t>
            </a:r>
            <a:r>
              <a:rPr lang="en-GB" sz="1800" b="0" dirty="0" smtClean="0">
                <a:solidFill>
                  <a:schemeClr val="bg2">
                    <a:lumMod val="10000"/>
                  </a:schemeClr>
                </a:solidFill>
              </a:rPr>
              <a:t>commission </a:t>
            </a:r>
            <a:r>
              <a:rPr lang="en-GB" sz="1800" b="0" dirty="0">
                <a:solidFill>
                  <a:schemeClr val="bg2">
                    <a:lumMod val="10000"/>
                  </a:schemeClr>
                </a:solidFill>
              </a:rPr>
              <a:t>and from whom, so enabling priorities and </a:t>
            </a:r>
            <a:r>
              <a:rPr lang="en-GB" sz="1800" b="0" dirty="0" smtClean="0">
                <a:solidFill>
                  <a:schemeClr val="bg2">
                    <a:lumMod val="10000"/>
                  </a:schemeClr>
                </a:solidFill>
              </a:rPr>
              <a:t>strategies </a:t>
            </a:r>
            <a:r>
              <a:rPr lang="en-GB" sz="1800" b="0" dirty="0">
                <a:solidFill>
                  <a:schemeClr val="bg2">
                    <a:lumMod val="10000"/>
                  </a:schemeClr>
                </a:solidFill>
              </a:rPr>
              <a:t>to be translated into services delivered by </a:t>
            </a:r>
            <a:r>
              <a:rPr lang="en-GB" sz="1800" b="0" dirty="0" smtClean="0">
                <a:solidFill>
                  <a:schemeClr val="bg2">
                    <a:lumMod val="10000"/>
                  </a:schemeClr>
                </a:solidFill>
              </a:rPr>
              <a:t>different </a:t>
            </a:r>
            <a:r>
              <a:rPr lang="en-GB" sz="1800" b="0" dirty="0">
                <a:solidFill>
                  <a:schemeClr val="bg2">
                    <a:lumMod val="10000"/>
                  </a:schemeClr>
                </a:solidFill>
              </a:rPr>
              <a:t>organisations and companies. </a:t>
            </a:r>
            <a:endParaRPr lang="en-GB" sz="1800" b="0" dirty="0" smtClean="0">
              <a:solidFill>
                <a:schemeClr val="bg2">
                  <a:lumMod val="10000"/>
                </a:schemeClr>
              </a:solidFill>
            </a:endParaRPr>
          </a:p>
          <a:p>
            <a:endParaRPr lang="en-GB" sz="1800" b="0" dirty="0">
              <a:solidFill>
                <a:schemeClr val="bg2">
                  <a:lumMod val="10000"/>
                </a:schemeClr>
              </a:solidFill>
            </a:endParaRPr>
          </a:p>
          <a:p>
            <a:r>
              <a:rPr lang="en-GB" sz="1800" b="0" dirty="0" smtClean="0">
                <a:solidFill>
                  <a:schemeClr val="bg2">
                    <a:lumMod val="10000"/>
                  </a:schemeClr>
                </a:solidFill>
              </a:rPr>
              <a:t>Commissioning is </a:t>
            </a:r>
            <a:r>
              <a:rPr lang="en-GB" sz="1800" b="0" dirty="0">
                <a:solidFill>
                  <a:schemeClr val="bg2">
                    <a:lumMod val="10000"/>
                  </a:schemeClr>
                </a:solidFill>
              </a:rPr>
              <a:t>therefore not just a set of technical exercises to </a:t>
            </a:r>
            <a:r>
              <a:rPr lang="en-GB" sz="1800" b="0" dirty="0" smtClean="0">
                <a:solidFill>
                  <a:schemeClr val="bg2">
                    <a:lumMod val="10000"/>
                  </a:schemeClr>
                </a:solidFill>
              </a:rPr>
              <a:t>purchase </a:t>
            </a:r>
            <a:r>
              <a:rPr lang="en-GB" sz="1800" b="0" dirty="0">
                <a:solidFill>
                  <a:schemeClr val="bg2">
                    <a:lumMod val="10000"/>
                  </a:schemeClr>
                </a:solidFill>
              </a:rPr>
              <a:t>services, but is also profoundly shaped by the </a:t>
            </a:r>
            <a:r>
              <a:rPr lang="en-GB" sz="1800" b="0" dirty="0" smtClean="0">
                <a:solidFill>
                  <a:schemeClr val="bg2">
                    <a:lumMod val="10000"/>
                  </a:schemeClr>
                </a:solidFill>
              </a:rPr>
              <a:t>political </a:t>
            </a:r>
            <a:r>
              <a:rPr lang="en-GB" sz="1800" b="0" dirty="0">
                <a:solidFill>
                  <a:schemeClr val="bg2">
                    <a:lumMod val="10000"/>
                  </a:schemeClr>
                </a:solidFill>
              </a:rPr>
              <a:t>environment and priorities of a local area. </a:t>
            </a:r>
          </a:p>
          <a:p>
            <a:endParaRPr lang="en-GB" sz="1800" dirty="0">
              <a:solidFill>
                <a:schemeClr val="bg2">
                  <a:lumMod val="10000"/>
                </a:schemeClr>
              </a:solidFill>
            </a:endParaRPr>
          </a:p>
        </p:txBody>
      </p:sp>
    </p:spTree>
    <p:extLst>
      <p:ext uri="{BB962C8B-B14F-4D97-AF65-F5344CB8AC3E}">
        <p14:creationId xmlns:p14="http://schemas.microsoft.com/office/powerpoint/2010/main" val="42613336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extLst>
              <p:ext uri="{D42A27DB-BD31-4B8C-83A1-F6EECF244321}">
                <p14:modId xmlns:p14="http://schemas.microsoft.com/office/powerpoint/2010/main" val="723258501"/>
              </p:ext>
            </p:extLst>
          </p:nvPr>
        </p:nvGraphicFramePr>
        <p:xfrm>
          <a:off x="1835696" y="255773"/>
          <a:ext cx="7152456" cy="512834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Rectangle 3"/>
          <p:cNvSpPr/>
          <p:nvPr/>
        </p:nvSpPr>
        <p:spPr>
          <a:xfrm>
            <a:off x="323528" y="260648"/>
            <a:ext cx="3240359" cy="1077218"/>
          </a:xfrm>
          <a:prstGeom prst="rect">
            <a:avLst/>
          </a:prstGeom>
        </p:spPr>
        <p:txBody>
          <a:bodyPr wrap="square">
            <a:spAutoFit/>
          </a:bodyPr>
          <a:lstStyle/>
          <a:p>
            <a:r>
              <a:rPr lang="en-GB" sz="3200" b="1" dirty="0" smtClean="0">
                <a:solidFill>
                  <a:srgbClr val="009145"/>
                </a:solidFill>
                <a:latin typeface="Helvetica" panose="020B0604020202020204" pitchFamily="34" charset="0"/>
                <a:cs typeface="Helvetica" panose="020B0604020202020204" pitchFamily="34" charset="0"/>
              </a:rPr>
              <a:t>Stages of Commissioning</a:t>
            </a:r>
            <a:endParaRPr lang="en-GB" sz="3200" b="1" dirty="0">
              <a:solidFill>
                <a:srgbClr val="009145"/>
              </a:solidFill>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1656974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355976" y="332656"/>
            <a:ext cx="4608512" cy="4104456"/>
          </a:xfrm>
        </p:spPr>
        <p:txBody>
          <a:bodyPr/>
          <a:lstStyle/>
          <a:p>
            <a:r>
              <a:rPr lang="en-GB" dirty="0" smtClean="0"/>
              <a:t>What is procurement?</a:t>
            </a:r>
          </a:p>
          <a:p>
            <a:endParaRPr lang="en-GB" dirty="0"/>
          </a:p>
          <a:p>
            <a:r>
              <a:rPr lang="en-GB" sz="2500" b="0" i="1" dirty="0" smtClean="0">
                <a:solidFill>
                  <a:schemeClr val="bg2">
                    <a:lumMod val="10000"/>
                  </a:schemeClr>
                </a:solidFill>
              </a:rPr>
              <a:t>“The stage of the commissioning cycle that involves buying the service and leads to the award of a contract”</a:t>
            </a:r>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536" y="188640"/>
            <a:ext cx="3381375" cy="5191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133323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Why is it important to the voluntary and community sector to learn about commissioning?</a:t>
            </a:r>
          </a:p>
          <a:p>
            <a:pPr marL="457200" indent="-457200">
              <a:buFont typeface="Arial" panose="020B0604020202020204" pitchFamily="34" charset="0"/>
              <a:buChar char="•"/>
            </a:pPr>
            <a:r>
              <a:rPr lang="en-GB" b="0" dirty="0" smtClean="0"/>
              <a:t>Reduction in public spending</a:t>
            </a:r>
          </a:p>
          <a:p>
            <a:pPr marL="457200" indent="-457200">
              <a:buFont typeface="Arial" panose="020B0604020202020204" pitchFamily="34" charset="0"/>
              <a:buChar char="•"/>
            </a:pPr>
            <a:r>
              <a:rPr lang="en-GB" b="0" dirty="0" smtClean="0"/>
              <a:t>Reduced number of grants</a:t>
            </a:r>
          </a:p>
          <a:p>
            <a:pPr marL="457200" indent="-457200">
              <a:buFont typeface="Arial" panose="020B0604020202020204" pitchFamily="34" charset="0"/>
              <a:buChar char="•"/>
            </a:pPr>
            <a:r>
              <a:rPr lang="en-GB" b="0" dirty="0" smtClean="0"/>
              <a:t>Terminology</a:t>
            </a:r>
          </a:p>
          <a:p>
            <a:pPr marL="457200" indent="-457200">
              <a:buFont typeface="Arial" panose="020B0604020202020204" pitchFamily="34" charset="0"/>
              <a:buChar char="•"/>
            </a:pPr>
            <a:r>
              <a:rPr lang="en-GB" b="0" dirty="0" smtClean="0"/>
              <a:t>More competition</a:t>
            </a:r>
          </a:p>
          <a:p>
            <a:endParaRPr lang="en-GB" b="0" dirty="0" smtClean="0"/>
          </a:p>
          <a:p>
            <a:pPr marL="457200" indent="-457200">
              <a:buFontTx/>
              <a:buChar char="-"/>
            </a:pPr>
            <a:endParaRPr lang="en-GB" dirty="0" smtClean="0"/>
          </a:p>
          <a:p>
            <a:endParaRPr lang="en-GB" dirty="0"/>
          </a:p>
        </p:txBody>
      </p:sp>
    </p:spTree>
    <p:extLst>
      <p:ext uri="{BB962C8B-B14F-4D97-AF65-F5344CB8AC3E}">
        <p14:creationId xmlns:p14="http://schemas.microsoft.com/office/powerpoint/2010/main" val="39304589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Further information </a:t>
            </a:r>
            <a:r>
              <a:rPr lang="en-GB" smtClean="0"/>
              <a:t>and guidance:</a:t>
            </a:r>
            <a:endParaRPr lang="en-GB" dirty="0" smtClean="0"/>
          </a:p>
          <a:p>
            <a:endParaRPr lang="en-GB" dirty="0"/>
          </a:p>
          <a:p>
            <a:r>
              <a:rPr lang="en-GB" sz="2000" dirty="0">
                <a:hlinkClick r:id="rId2"/>
              </a:rPr>
              <a:t>http://</a:t>
            </a:r>
            <a:r>
              <a:rPr lang="en-GB" sz="2000" dirty="0" smtClean="0">
                <a:hlinkClick r:id="rId2"/>
              </a:rPr>
              <a:t>www.sustainweb.org/growinghealth/commissioning</a:t>
            </a:r>
            <a:r>
              <a:rPr lang="en-GB" sz="2000" dirty="0" smtClean="0"/>
              <a:t> </a:t>
            </a:r>
          </a:p>
          <a:p>
            <a:endParaRPr lang="en-GB" sz="2000" dirty="0"/>
          </a:p>
          <a:p>
            <a:r>
              <a:rPr lang="en-GB" sz="2000" dirty="0">
                <a:hlinkClick r:id="rId3"/>
              </a:rPr>
              <a:t>http://www.sustainweb.org/growinghealth/the_health_service</a:t>
            </a:r>
            <a:r>
              <a:rPr lang="en-GB" sz="2000" dirty="0" smtClean="0">
                <a:hlinkClick r:id="rId3"/>
              </a:rPr>
              <a:t>/</a:t>
            </a:r>
            <a:r>
              <a:rPr lang="en-GB" sz="2000" dirty="0" smtClean="0"/>
              <a:t> </a:t>
            </a:r>
            <a:endParaRPr lang="en-GB" sz="2000" dirty="0"/>
          </a:p>
        </p:txBody>
      </p:sp>
    </p:spTree>
    <p:extLst>
      <p:ext uri="{BB962C8B-B14F-4D97-AF65-F5344CB8AC3E}">
        <p14:creationId xmlns:p14="http://schemas.microsoft.com/office/powerpoint/2010/main" val="408930808"/>
      </p:ext>
    </p:extLst>
  </p:cSld>
  <p:clrMapOvr>
    <a:masterClrMapping/>
  </p:clrMapOvr>
  <p:timing>
    <p:tnLst>
      <p:par>
        <p:cTn id="1" dur="indefinite" restart="never" nodeType="tmRoot"/>
      </p:par>
    </p:tnLst>
  </p:timing>
</p:sld>
</file>

<file path=ppt/theme/theme1.xml><?xml version="1.0" encoding="utf-8"?>
<a:theme xmlns:a="http://schemas.openxmlformats.org/drawingml/2006/main" name="GH Mas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ormAutofit/>
      </a:bodyPr>
      <a:lstStyle>
        <a:defPPr>
          <a:defRPr sz="3600" b="1" dirty="0" smtClean="0">
            <a:solidFill>
              <a:srgbClr val="009145"/>
            </a:solidFill>
          </a:defRPr>
        </a:defPPr>
      </a:lstStyle>
    </a:txDef>
  </a:objectDefaults>
  <a:extraClrSchemeLst/>
</a:theme>
</file>

<file path=ppt/theme/theme2.xml><?xml version="1.0" encoding="utf-8"?>
<a:theme xmlns:a="http://schemas.openxmlformats.org/drawingml/2006/main" name="GH Titl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ormAutofit/>
      </a:bodyPr>
      <a:lstStyle>
        <a:defPPr>
          <a:defRPr sz="3600" b="1" dirty="0" smtClean="0">
            <a:solidFill>
              <a:srgbClr val="009145"/>
            </a:solidFill>
          </a:defRPr>
        </a:defPPr>
      </a:lstStyle>
    </a:txDef>
  </a:objectDefaults>
  <a:extraClrSchemeLst/>
</a:theme>
</file>

<file path=ppt/theme/theme3.xml><?xml version="1.0" encoding="utf-8"?>
<a:theme xmlns:a="http://schemas.openxmlformats.org/drawingml/2006/main" name="GH Text Pag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218</TotalTime>
  <Words>947</Words>
  <Application>Microsoft Office PowerPoint</Application>
  <PresentationFormat>On-screen Show (4:3)</PresentationFormat>
  <Paragraphs>56</Paragraphs>
  <Slides>6</Slides>
  <Notes>5</Notes>
  <HiddenSlides>0</HiddenSlides>
  <MMClips>0</MMClips>
  <ScaleCrop>false</ScaleCrop>
  <HeadingPairs>
    <vt:vector size="4" baseType="variant">
      <vt:variant>
        <vt:lpstr>Theme</vt:lpstr>
      </vt:variant>
      <vt:variant>
        <vt:i4>3</vt:i4>
      </vt:variant>
      <vt:variant>
        <vt:lpstr>Slide Titles</vt:lpstr>
      </vt:variant>
      <vt:variant>
        <vt:i4>6</vt:i4>
      </vt:variant>
    </vt:vector>
  </HeadingPairs>
  <TitlesOfParts>
    <vt:vector size="9" baseType="lpstr">
      <vt:lpstr>GH Master</vt:lpstr>
      <vt:lpstr>GH Title</vt:lpstr>
      <vt:lpstr>GH Text Page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GavinDupee</dc:creator>
  <cp:lastModifiedBy>Alizee Marceau</cp:lastModifiedBy>
  <cp:revision>48</cp:revision>
  <cp:lastPrinted>2015-03-18T14:42:07Z</cp:lastPrinted>
  <dcterms:created xsi:type="dcterms:W3CDTF">2014-03-25T13:26:16Z</dcterms:created>
  <dcterms:modified xsi:type="dcterms:W3CDTF">2015-03-23T09:22:28Z</dcterms:modified>
</cp:coreProperties>
</file>