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307" r:id="rId3"/>
    <p:sldId id="315" r:id="rId4"/>
    <p:sldId id="311" r:id="rId5"/>
    <p:sldId id="312" r:id="rId6"/>
    <p:sldId id="314" r:id="rId7"/>
    <p:sldId id="309" r:id="rId8"/>
    <p:sldId id="310" r:id="rId9"/>
    <p:sldId id="313" r:id="rId10"/>
    <p:sldId id="28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75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6C3D4-C167-4ED7-84D0-13EF8D2E2AD2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F4FF-3367-4FE3-99EA-230EE19A78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F9BEE-515D-418A-966C-945CC1DAF577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445A0-C88D-45A0-9F89-9C98A46E00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444D-96BA-4927-96ED-0E01C684E1E6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F37C6-5424-449D-A616-DAEBAF0E0A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C1589-BA1A-4149-A33F-4D0D2D699706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67EA3-1965-41E9-824E-3D22976CB9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CC032-C163-4C66-96CF-BD7B31EF5192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A68A8-DCF1-4B5A-8151-5FE6704AB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385FE-172C-4B21-8113-911D1C9BE9C1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FBAEC-F8EC-4752-A647-19E2F92736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E9898-1D01-4A73-8F56-F599BA2F3CBA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C4B01-C8CB-4AA5-9319-32B0E2B577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C439B-DE05-4CA9-9C45-9190B2A8C59B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D9E97-37BC-4DF8-9C69-17AC4CF0C7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1D434-05E9-4726-9DED-A1AE1EB40926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53F91-5CC1-4B8E-9FF2-F9CA35FA80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E7701-88E2-4A6D-B32E-19D72F9B30A0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A2819-1C21-433E-869D-7E7C7348A9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F936A-D23D-4788-A931-193EA7D8D2F3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2FC0C-0A19-4E30-8104-895E239EF2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0ABF9C-5403-431E-BFFE-B5226BEBF8D4}" type="datetimeFigureOut">
              <a:rPr lang="en-GB"/>
              <a:pPr>
                <a:defRPr/>
              </a:pPr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7DC39A-52BC-44D3-8723-5BAC3DA47B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3" descr="SustainableFoodCity_Logo_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60475" y="-3051175"/>
            <a:ext cx="10620375" cy="1062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13000" y="-3843338"/>
            <a:ext cx="56880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9331" y="5301208"/>
            <a:ext cx="3589338" cy="35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itle 1"/>
          <p:cNvSpPr>
            <a:spLocks/>
          </p:cNvSpPr>
          <p:nvPr/>
        </p:nvSpPr>
        <p:spPr bwMode="auto">
          <a:xfrm>
            <a:off x="684213" y="692150"/>
            <a:ext cx="777557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4000" b="1" dirty="0" smtClean="0">
              <a:latin typeface="Calibri" pitchFamily="34" charset="0"/>
            </a:endParaRPr>
          </a:p>
          <a:p>
            <a:pPr algn="ctr"/>
            <a:endParaRPr lang="en-GB" sz="4000" b="1" dirty="0" smtClean="0">
              <a:latin typeface="Calibri" pitchFamily="34" charset="0"/>
            </a:endParaRPr>
          </a:p>
          <a:p>
            <a:pPr algn="ctr"/>
            <a:endParaRPr lang="en-GB" sz="4000" b="1" dirty="0" smtClean="0">
              <a:latin typeface="Calibri" pitchFamily="34" charset="0"/>
            </a:endParaRPr>
          </a:p>
          <a:p>
            <a:pPr algn="ctr"/>
            <a:r>
              <a:rPr lang="en-GB" sz="4000" b="1" dirty="0" smtClean="0">
                <a:latin typeface="Calibri" pitchFamily="34" charset="0"/>
              </a:rPr>
              <a:t>www.sustainablefoodcities.org</a:t>
            </a:r>
            <a:endParaRPr lang="en-GB" sz="4000" b="1" dirty="0">
              <a:latin typeface="Calibri" pitchFamily="34" charset="0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772816"/>
            <a:ext cx="2412021" cy="24120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56792" y="-3987824"/>
            <a:ext cx="56880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797152"/>
            <a:ext cx="3589338" cy="35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/>
          </p:cNvSpPr>
          <p:nvPr/>
        </p:nvSpPr>
        <p:spPr bwMode="auto">
          <a:xfrm>
            <a:off x="684213" y="-963488"/>
            <a:ext cx="8229600" cy="756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620688"/>
            <a:ext cx="8064896" cy="5158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GB" sz="2000" b="1" i="1" dirty="0" smtClean="0">
                <a:latin typeface="Calibri" pitchFamily="34" charset="0"/>
              </a:rPr>
              <a:t>SUSTAINABLE FOOD CITIES WEBINAR </a:t>
            </a: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00B0F0"/>
                </a:solidFill>
                <a:latin typeface="Calibri" pitchFamily="34" charset="0"/>
              </a:rPr>
              <a:t>SHOULD WE BE EATING LESS MEAT?</a:t>
            </a: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r>
              <a:rPr lang="en-GB" sz="2000" b="1" dirty="0" smtClean="0">
                <a:latin typeface="Calibri" pitchFamily="34" charset="0"/>
              </a:rPr>
              <a:t>Agenda</a:t>
            </a: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1400" b="1" dirty="0" smtClean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i="1" dirty="0" smtClean="0">
                <a:latin typeface="Calibri" pitchFamily="34" charset="0"/>
              </a:rPr>
              <a:t>Introduction and background to Sustainable Food Cities </a:t>
            </a:r>
            <a:r>
              <a:rPr lang="en-GB" sz="2000" i="1" dirty="0" smtClean="0">
                <a:latin typeface="Calibri" pitchFamily="34" charset="0"/>
              </a:rPr>
              <a:t>Clare Devereux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1" i="1" dirty="0" smtClean="0">
                <a:latin typeface="+mn-lt"/>
              </a:rPr>
              <a:t>Eating Better: for a fair, green, healthy future  </a:t>
            </a:r>
            <a:r>
              <a:rPr lang="en-US" sz="2000" dirty="0" smtClean="0">
                <a:latin typeface="+mn-lt"/>
              </a:rPr>
              <a:t>Sue Dibb, Eating Better  Alliance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1" i="1" dirty="0" smtClean="0">
                <a:latin typeface="+mn-lt"/>
              </a:rPr>
              <a:t>B</a:t>
            </a:r>
            <a:r>
              <a:rPr lang="en-US" sz="2000" b="1" i="1" dirty="0" smtClean="0">
                <a:latin typeface="+mn-lt"/>
                <a:cs typeface="Arial MT Lt"/>
              </a:rPr>
              <a:t>ig ideas for people, communities and local agencies </a:t>
            </a:r>
          </a:p>
          <a:p>
            <a:r>
              <a:rPr lang="en-US" sz="2000" b="1" i="1" dirty="0" smtClean="0">
                <a:latin typeface="+mn-lt"/>
                <a:cs typeface="Arial MT Lt"/>
              </a:rPr>
              <a:t> - what we can do make eating less and better meat possible and fun</a:t>
            </a:r>
          </a:p>
          <a:p>
            <a:r>
              <a:rPr lang="en-US" sz="2000" b="1" i="1" dirty="0" smtClean="0">
                <a:latin typeface="+mn-lt"/>
                <a:cs typeface="Arial MT Lt"/>
              </a:rPr>
              <a:t>	</a:t>
            </a:r>
            <a:r>
              <a:rPr lang="en-US" sz="2000" dirty="0" smtClean="0">
                <a:latin typeface="+mn-lt"/>
                <a:cs typeface="Arial MT Lt"/>
              </a:rPr>
              <a:t>Vicki Hird, Friends of the Earth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i="1" dirty="0" smtClean="0">
                <a:latin typeface="Calibri" pitchFamily="34" charset="0"/>
              </a:rPr>
              <a:t>Q &amp;A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i="1" dirty="0" smtClean="0">
                <a:latin typeface="Calibri" pitchFamily="34" charset="0"/>
              </a:rPr>
              <a:t>Close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GB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3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56792" y="-3987824"/>
            <a:ext cx="56880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797152"/>
            <a:ext cx="3589338" cy="35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/>
          </p:cNvSpPr>
          <p:nvPr/>
        </p:nvSpPr>
        <p:spPr bwMode="auto">
          <a:xfrm>
            <a:off x="684213" y="-963488"/>
            <a:ext cx="8229600" cy="756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620688"/>
            <a:ext cx="8064896" cy="401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GB" sz="2000" b="1" i="1" dirty="0" smtClean="0">
                <a:latin typeface="Calibri" pitchFamily="34" charset="0"/>
              </a:rPr>
              <a:t>SUSTAINABLE FOOD CITIES WEBINAR </a:t>
            </a: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00B0F0"/>
                </a:solidFill>
                <a:latin typeface="Calibri" pitchFamily="34" charset="0"/>
              </a:rPr>
              <a:t>SHOULD WE BE EATING LESS MEAT?</a:t>
            </a: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400" b="1" dirty="0" smtClean="0">
              <a:solidFill>
                <a:srgbClr val="00B0F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r>
              <a:rPr lang="en-GB" sz="2400" b="1" dirty="0" smtClean="0">
                <a:latin typeface="Calibri" pitchFamily="34" charset="0"/>
              </a:rPr>
              <a:t>@</a:t>
            </a:r>
            <a:r>
              <a:rPr lang="en-GB" sz="2400" b="1" dirty="0" err="1" smtClean="0">
                <a:latin typeface="Calibri" pitchFamily="34" charset="0"/>
              </a:rPr>
              <a:t>foodcities</a:t>
            </a:r>
            <a:endParaRPr lang="en-GB" sz="2400" b="1" dirty="0" smtClean="0"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r>
              <a:rPr lang="en-GB" sz="2400" b="1" dirty="0" smtClean="0">
                <a:latin typeface="Calibri" pitchFamily="34" charset="0"/>
              </a:rPr>
              <a:t>#</a:t>
            </a:r>
            <a:r>
              <a:rPr lang="en-GB" sz="2400" b="1" dirty="0" err="1" smtClean="0">
                <a:latin typeface="Calibri" pitchFamily="34" charset="0"/>
              </a:rPr>
              <a:t>eatlessmeat</a:t>
            </a:r>
            <a:endParaRPr lang="en-GB" sz="2400" b="1" dirty="0" smtClean="0"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r>
              <a:rPr lang="en-GB" sz="2400" b="1" dirty="0" smtClean="0">
                <a:latin typeface="Calibri" pitchFamily="34" charset="0"/>
              </a:rPr>
              <a:t>#</a:t>
            </a:r>
            <a:r>
              <a:rPr lang="en-GB" sz="2400" b="1" dirty="0" err="1" smtClean="0">
                <a:latin typeface="Calibri" pitchFamily="34" charset="0"/>
              </a:rPr>
              <a:t>sutainablediets</a:t>
            </a:r>
            <a:endParaRPr lang="en-GB" sz="2400" b="1" dirty="0" smtClean="0">
              <a:latin typeface="Calibri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en-GB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3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20688" y="-2070000"/>
            <a:ext cx="4140000" cy="41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5301208"/>
            <a:ext cx="2052001" cy="20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itle 1"/>
          <p:cNvSpPr>
            <a:spLocks/>
          </p:cNvSpPr>
          <p:nvPr/>
        </p:nvSpPr>
        <p:spPr bwMode="auto">
          <a:xfrm>
            <a:off x="684213" y="908720"/>
            <a:ext cx="8229600" cy="3158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GB" sz="2400" b="1" dirty="0" smtClean="0">
              <a:solidFill>
                <a:srgbClr val="D61AC0"/>
              </a:solidFill>
              <a:latin typeface="Calibri" pitchFamily="34" charset="0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GB" sz="2400" b="1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9592" y="1844824"/>
            <a:ext cx="7920880" cy="4173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600" i="1" dirty="0" smtClean="0">
                <a:solidFill>
                  <a:srgbClr val="00B0F0"/>
                </a:solidFill>
              </a:rPr>
              <a:t>Transforming food in communities</a:t>
            </a:r>
          </a:p>
          <a:p>
            <a:pPr algn="ctr"/>
            <a:r>
              <a:rPr lang="en-GB" sz="6600" i="1" dirty="0" smtClean="0">
                <a:solidFill>
                  <a:srgbClr val="00B0F0"/>
                </a:solidFill>
              </a:rPr>
              <a:t> across the UK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GB" sz="2400" b="1" dirty="0" smtClean="0">
              <a:solidFill>
                <a:srgbClr val="E30DE8"/>
              </a:solidFill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GB" sz="3200" b="1" dirty="0" smtClean="0">
              <a:solidFill>
                <a:srgbClr val="E30DE8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980728"/>
            <a:ext cx="75608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b="1" dirty="0" smtClean="0">
              <a:solidFill>
                <a:srgbClr val="E30DE8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44007" y="-4059832"/>
            <a:ext cx="56880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373216"/>
            <a:ext cx="3589338" cy="35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itle 1"/>
          <p:cNvSpPr>
            <a:spLocks/>
          </p:cNvSpPr>
          <p:nvPr/>
        </p:nvSpPr>
        <p:spPr bwMode="auto">
          <a:xfrm>
            <a:off x="684213" y="29241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GB" sz="2400" b="1" dirty="0" smtClean="0">
                <a:latin typeface="Calibri" pitchFamily="34" charset="0"/>
              </a:rPr>
              <a:t> 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GB" sz="4400" i="1" dirty="0" smtClean="0"/>
              <a:t>The </a:t>
            </a:r>
            <a:r>
              <a:rPr lang="en-GB" sz="4400" i="1" dirty="0"/>
              <a:t>Sustainable Food Cities approach is about recognising the pivotal role that food can play in driving positive social, economic and environmental change.</a:t>
            </a:r>
            <a:r>
              <a:rPr lang="en-GB" sz="4400" i="1" dirty="0">
                <a:solidFill>
                  <a:srgbClr val="0070C0"/>
                </a:solidFill>
              </a:rPr>
              <a:t>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GB" sz="4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68760" y="-3051720"/>
            <a:ext cx="4140000" cy="41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661248"/>
            <a:ext cx="2052001" cy="20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itle 1"/>
          <p:cNvSpPr>
            <a:spLocks/>
          </p:cNvSpPr>
          <p:nvPr/>
        </p:nvSpPr>
        <p:spPr bwMode="auto">
          <a:xfrm>
            <a:off x="684213" y="908720"/>
            <a:ext cx="8229600" cy="3158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GB" sz="2400" b="1" dirty="0" smtClean="0">
              <a:solidFill>
                <a:srgbClr val="D61AC0"/>
              </a:solidFill>
              <a:latin typeface="Calibri" pitchFamily="34" charset="0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GB" sz="2400" b="1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2060849"/>
            <a:ext cx="8280920" cy="479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b="1" dirty="0" smtClean="0"/>
              <a:t> Bring together a city-wide cross-sector </a:t>
            </a:r>
            <a:r>
              <a:rPr lang="en-GB" sz="2000" b="1" dirty="0" smtClean="0">
                <a:solidFill>
                  <a:srgbClr val="00B0F0"/>
                </a:solidFill>
              </a:rPr>
              <a:t>partnership </a:t>
            </a:r>
            <a:r>
              <a:rPr lang="en-GB" sz="2000" b="1" dirty="0" smtClean="0"/>
              <a:t>of public agencies (health, environment, economy), businesses, NGOs, voluntary &amp; community organisations &amp; academic bodies.</a:t>
            </a:r>
          </a:p>
          <a:p>
            <a:endParaRPr lang="en-GB" sz="2000" b="1" dirty="0" smtClean="0"/>
          </a:p>
          <a:p>
            <a:pPr>
              <a:buFont typeface="Arial" pitchFamily="34" charset="0"/>
              <a:buChar char="•"/>
            </a:pPr>
            <a:r>
              <a:rPr lang="en-GB" sz="2000" b="1" dirty="0" smtClean="0"/>
              <a:t> Develop an action </a:t>
            </a:r>
            <a:r>
              <a:rPr lang="en-GB" sz="2000" b="1" dirty="0" smtClean="0">
                <a:solidFill>
                  <a:srgbClr val="00B0F0"/>
                </a:solidFill>
              </a:rPr>
              <a:t>plan </a:t>
            </a:r>
            <a:r>
              <a:rPr lang="en-GB" sz="2000" b="1" dirty="0" smtClean="0"/>
              <a:t>based on a joint vision and common goals on how to make healthy and sustainable food a defining characteristic of their city</a:t>
            </a:r>
          </a:p>
          <a:p>
            <a:endParaRPr lang="en-GB" sz="2000" b="1" dirty="0" smtClean="0"/>
          </a:p>
          <a:p>
            <a:pPr>
              <a:buFont typeface="Arial" pitchFamily="34" charset="0"/>
              <a:buChar char="•"/>
            </a:pPr>
            <a:r>
              <a:rPr lang="en-GB" sz="2000" b="1" dirty="0" smtClean="0"/>
              <a:t> Work to embed the principles of sustainable food in </a:t>
            </a:r>
            <a:r>
              <a:rPr lang="en-GB" sz="2000" b="1" dirty="0" smtClean="0">
                <a:solidFill>
                  <a:srgbClr val="00B0F0"/>
                </a:solidFill>
              </a:rPr>
              <a:t>policy</a:t>
            </a:r>
            <a:r>
              <a:rPr lang="en-GB" sz="2000" b="1" dirty="0" smtClean="0"/>
              <a:t> across the city to ensure the long term sustainability of food work</a:t>
            </a:r>
          </a:p>
          <a:p>
            <a:endParaRPr lang="en-GB" sz="2400" b="1" dirty="0" smtClean="0"/>
          </a:p>
          <a:p>
            <a:endParaRPr lang="en-GB" sz="2400" b="1" dirty="0" smtClean="0"/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GB" sz="2400" b="1" dirty="0" smtClean="0">
              <a:solidFill>
                <a:srgbClr val="E30DE8"/>
              </a:solidFill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GB" sz="2400" b="1" dirty="0" smtClean="0">
              <a:solidFill>
                <a:srgbClr val="E30DE8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476673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00B0F0"/>
                </a:solidFill>
              </a:rPr>
              <a:t>The Sustainable Food Cities approach...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13000" y="-3843338"/>
            <a:ext cx="56880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5063331"/>
            <a:ext cx="3589338" cy="35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/>
          </p:cNvSpPr>
          <p:nvPr/>
        </p:nvSpPr>
        <p:spPr bwMode="auto">
          <a:xfrm>
            <a:off x="684213" y="263691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sz="2000" b="1" dirty="0" smtClean="0">
              <a:latin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28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44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The Sustainable Food Cities approach is about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1560" y="1745432"/>
            <a:ext cx="8219256" cy="51125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Creating a city-wide </a:t>
            </a: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cross-sector partnership 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public agencies (health, environment, economy), businesses, NGOs, community organisations and academic bodies.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Developing a </a:t>
            </a: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joint vision 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</a:t>
            </a: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common goals 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how healthy and sustainable food can become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defining characteristic of their city.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 and implementing an </a:t>
            </a: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action plan 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that leads to significant measurable improvements in all aspects of food, health and sustainability.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2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“It is about completely re-imagining, and ultimately reshaping,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2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city (or town, borough, district, county)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2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through the lens of good food”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3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44007" y="-3987824"/>
            <a:ext cx="56880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4376738"/>
            <a:ext cx="3589338" cy="35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/>
          </p:cNvSpPr>
          <p:nvPr/>
        </p:nvSpPr>
        <p:spPr bwMode="auto">
          <a:xfrm>
            <a:off x="611560" y="116632"/>
            <a:ext cx="822960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alibri" pitchFamily="34" charset="0"/>
              </a:rPr>
              <a:t>The Sustainable Food Cities network – </a:t>
            </a:r>
            <a:r>
              <a:rPr lang="en-GB" sz="2000" dirty="0" smtClean="0">
                <a:latin typeface="Calibri" pitchFamily="34" charset="0"/>
              </a:rPr>
              <a:t>places which are developing the SFC approach can join, connect with other places to exchange and learn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alibri" pitchFamily="34" charset="0"/>
              </a:rPr>
              <a:t>Sustainable Food City Officers </a:t>
            </a:r>
            <a:r>
              <a:rPr lang="en-GB" sz="2000" dirty="0" smtClean="0">
                <a:latin typeface="Calibri" pitchFamily="34" charset="0"/>
              </a:rPr>
              <a:t>employed in 6 cities across the UK </a:t>
            </a:r>
            <a:r>
              <a:rPr lang="en-GB" sz="2000" b="1" dirty="0" smtClean="0">
                <a:latin typeface="Calibri" pitchFamily="34" charset="0"/>
              </a:rPr>
              <a:t>(Newcastle, Stockport, Cardiff, Belfast, Liverpool and Bournemouth)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alibri" pitchFamily="34" charset="0"/>
              </a:rPr>
              <a:t>A Sustainable Food City award scheme </a:t>
            </a:r>
            <a:r>
              <a:rPr lang="en-GB" sz="2000" dirty="0" smtClean="0">
                <a:latin typeface="Calibri" pitchFamily="34" charset="0"/>
              </a:rPr>
              <a:t>to be introduced in 2014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alibri" pitchFamily="34" charset="0"/>
              </a:rPr>
              <a:t>Annual themes &amp; focused campaign</a:t>
            </a:r>
            <a:r>
              <a:rPr lang="en-GB" sz="2000" dirty="0" smtClean="0">
                <a:latin typeface="Calibri" pitchFamily="34" charset="0"/>
              </a:rPr>
              <a:t>: 2014 procurement </a:t>
            </a:r>
          </a:p>
          <a:p>
            <a:pPr marL="342900" indent="-342900">
              <a:spcBef>
                <a:spcPct val="20000"/>
              </a:spcBef>
            </a:pPr>
            <a:r>
              <a:rPr lang="en-GB" sz="2000" dirty="0" smtClean="0">
                <a:latin typeface="Calibri" pitchFamily="34" charset="0"/>
              </a:rPr>
              <a:t>      and sustainable fish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28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44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The Sustainable Food Cities approach is </a:t>
            </a:r>
            <a:r>
              <a:rPr kumimoji="0" lang="en-GB" sz="5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</a:t>
            </a:r>
            <a:endParaRPr kumimoji="0" lang="en-GB" sz="5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83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68760" y="-3051720"/>
            <a:ext cx="4140000" cy="41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832000"/>
            <a:ext cx="2052001" cy="20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itle 1"/>
          <p:cNvSpPr>
            <a:spLocks/>
          </p:cNvSpPr>
          <p:nvPr/>
        </p:nvSpPr>
        <p:spPr bwMode="auto">
          <a:xfrm>
            <a:off x="684213" y="908720"/>
            <a:ext cx="8229600" cy="3158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GB" sz="2400" b="1" dirty="0" smtClean="0">
              <a:solidFill>
                <a:srgbClr val="D61AC0"/>
              </a:solidFill>
              <a:latin typeface="Calibri" pitchFamily="34" charset="0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GB" sz="2400" b="1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484784"/>
            <a:ext cx="8352928" cy="5750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GB" sz="2400" b="1" dirty="0" smtClean="0">
                <a:solidFill>
                  <a:srgbClr val="D61AC0"/>
                </a:solidFill>
              </a:rPr>
              <a:t>Promoting</a:t>
            </a:r>
            <a:r>
              <a:rPr lang="en-GB" sz="2400" b="1" dirty="0" smtClean="0"/>
              <a:t> </a:t>
            </a:r>
            <a:r>
              <a:rPr lang="en-GB" sz="2400" b="1" dirty="0" smtClean="0">
                <a:solidFill>
                  <a:srgbClr val="D61AC0"/>
                </a:solidFill>
              </a:rPr>
              <a:t>healthy &amp; sustainable food </a:t>
            </a:r>
            <a:r>
              <a:rPr lang="en-GB" sz="2400" b="1" dirty="0" smtClean="0"/>
              <a:t>to the public</a:t>
            </a:r>
          </a:p>
          <a:p>
            <a:pPr lvl="0">
              <a:lnSpc>
                <a:spcPct val="15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GB" sz="2400" b="1" dirty="0" smtClean="0"/>
              <a:t>Building </a:t>
            </a:r>
            <a:r>
              <a:rPr lang="en-GB" sz="2400" b="1" dirty="0" smtClean="0">
                <a:solidFill>
                  <a:srgbClr val="D61AC0"/>
                </a:solidFill>
              </a:rPr>
              <a:t>community food knowledge, skills &amp; resources </a:t>
            </a:r>
          </a:p>
          <a:p>
            <a:pPr lvl="0">
              <a:lnSpc>
                <a:spcPct val="15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GB" sz="2400" b="1" dirty="0" smtClean="0"/>
              <a:t>Tackling </a:t>
            </a:r>
            <a:r>
              <a:rPr lang="en-GB" sz="2400" b="1" dirty="0" smtClean="0">
                <a:solidFill>
                  <a:srgbClr val="D61AC0"/>
                </a:solidFill>
              </a:rPr>
              <a:t>food poverty &amp; diet related health </a:t>
            </a:r>
            <a:r>
              <a:rPr lang="en-GB" sz="2400" b="1" dirty="0" smtClean="0"/>
              <a:t>issues</a:t>
            </a:r>
          </a:p>
          <a:p>
            <a:pPr lvl="0">
              <a:lnSpc>
                <a:spcPct val="15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GB" sz="2400" b="1" dirty="0" smtClean="0"/>
              <a:t>Supporting a thriving &amp; diverse sustainable </a:t>
            </a:r>
            <a:r>
              <a:rPr lang="en-GB" sz="2400" b="1" dirty="0" smtClean="0">
                <a:solidFill>
                  <a:srgbClr val="D61AC0"/>
                </a:solidFill>
              </a:rPr>
              <a:t>food economy</a:t>
            </a:r>
          </a:p>
          <a:p>
            <a:pPr lvl="0">
              <a:lnSpc>
                <a:spcPct val="15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GB" sz="2400" b="1" dirty="0" smtClean="0"/>
              <a:t>Transforming </a:t>
            </a:r>
            <a:r>
              <a:rPr lang="en-GB" sz="2400" b="1" dirty="0" smtClean="0">
                <a:solidFill>
                  <a:srgbClr val="D61AC0"/>
                </a:solidFill>
              </a:rPr>
              <a:t>catering and food procurement</a:t>
            </a:r>
          </a:p>
          <a:p>
            <a:pPr lvl="0">
              <a:lnSpc>
                <a:spcPct val="15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GB" sz="2400" b="1" dirty="0" smtClean="0"/>
              <a:t>Reducing </a:t>
            </a:r>
            <a:r>
              <a:rPr lang="en-GB" sz="2400" b="1" dirty="0" smtClean="0">
                <a:solidFill>
                  <a:srgbClr val="D61AC0"/>
                </a:solidFill>
              </a:rPr>
              <a:t>waste &amp; the ecological footprint</a:t>
            </a:r>
            <a:r>
              <a:rPr lang="en-GB" sz="2400" b="1" dirty="0" smtClean="0"/>
              <a:t> of food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GB" sz="2400" b="1" dirty="0" smtClean="0">
              <a:solidFill>
                <a:srgbClr val="E30DE8"/>
              </a:solidFill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GB" sz="3200" b="1" dirty="0" smtClean="0">
              <a:solidFill>
                <a:srgbClr val="E30DE8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476672"/>
            <a:ext cx="684076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rgbClr val="00B0F0"/>
                </a:solidFill>
              </a:rPr>
              <a:t>Six key issue areas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436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SoilAssociation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Andrews</dc:creator>
  <cp:lastModifiedBy>Alizee Marceau</cp:lastModifiedBy>
  <cp:revision>71</cp:revision>
  <dcterms:created xsi:type="dcterms:W3CDTF">2013-02-26T09:14:06Z</dcterms:created>
  <dcterms:modified xsi:type="dcterms:W3CDTF">2014-10-21T13:54:54Z</dcterms:modified>
</cp:coreProperties>
</file>